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13" hasCustomPrompt="1"/>
          </p:nvPr>
        </p:nvSpPr>
        <p:spPr>
          <a:xfrm>
            <a:off x="1206498" y="11839048"/>
            <a:ext cx="21971003" cy="636979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6500" y="7196865"/>
            <a:ext cx="21971000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7748" y="13080999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-431800" y="-4038600"/>
            <a:ext cx="29464000" cy="18034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14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4468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 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240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92709243_1322x1323.jpeg"/>
          <p:cNvSpPr/>
          <p:nvPr>
            <p:ph type="pic" sz="half" idx="13"/>
          </p:nvPr>
        </p:nvSpPr>
        <p:spPr>
          <a:xfrm>
            <a:off x="12052303" y="1270000"/>
            <a:ext cx="11188406" cy="1120988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13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lide Subtitle"/>
          <p:cNvSpPr txBox="1"/>
          <p:nvPr>
            <p:ph type="body" sz="quarter" idx="13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3" name="824910546_2681x1332.jpg"/>
          <p:cNvSpPr/>
          <p:nvPr>
            <p:ph type="pic" idx="14"/>
          </p:nvPr>
        </p:nvSpPr>
        <p:spPr>
          <a:xfrm>
            <a:off x="6380200" y="1263848"/>
            <a:ext cx="22529801" cy="1119347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13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13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13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idx="1" hasCustomPrompt="1"/>
          </p:nvPr>
        </p:nvSpPr>
        <p:spPr>
          <a:xfrm>
            <a:off x="1206500" y="935258"/>
            <a:ext cx="21971000" cy="7359063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13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 anchor="ctr"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862804876_960x639.jpg"/>
          <p:cNvSpPr/>
          <p:nvPr>
            <p:ph type="pic" sz="quarter" idx="13"/>
          </p:nvPr>
        </p:nvSpPr>
        <p:spPr>
          <a:xfrm>
            <a:off x="15430500" y="7085409"/>
            <a:ext cx="8128000" cy="54102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824910546_2681x1332.jpg"/>
          <p:cNvSpPr/>
          <p:nvPr>
            <p:ph type="pic" idx="14"/>
          </p:nvPr>
        </p:nvSpPr>
        <p:spPr>
          <a:xfrm>
            <a:off x="-2933700" y="1270000"/>
            <a:ext cx="22699133" cy="11277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575395635_960x639.jpg"/>
          <p:cNvSpPr/>
          <p:nvPr>
            <p:ph type="pic" sz="quarter" idx="15"/>
          </p:nvPr>
        </p:nvSpPr>
        <p:spPr>
          <a:xfrm>
            <a:off x="15430500" y="1270000"/>
            <a:ext cx="8128000" cy="541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13"/>
          </p:nvPr>
        </p:nvSpPr>
        <p:spPr>
          <a:xfrm>
            <a:off x="-1511300" y="-3721100"/>
            <a:ext cx="28511500" cy="1903024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Descriptive Writing Rubric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Descriptive Writing Rubric</a:t>
            </a:r>
          </a:p>
        </p:txBody>
      </p:sp>
      <p:sp>
        <p:nvSpPr>
          <p:cNvPr id="152" name="Slide Subtitle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3" name="Introduction: Introductory Paragraph (What the Essay is going to be about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b="1"/>
              <a:t>Introduction:</a:t>
            </a:r>
            <a:r>
              <a:t> Introductory Paragraph (What the Essay is going to be about) </a:t>
            </a:r>
          </a:p>
          <a:p>
            <a:pPr/>
            <a:r>
              <a:rPr b="1"/>
              <a:t>Sensory Details </a:t>
            </a:r>
            <a:r>
              <a:t>(5 Senses: Hearing, Touch, Smell, Sight, Taste) </a:t>
            </a:r>
          </a:p>
          <a:p>
            <a:pPr/>
            <a:r>
              <a:rPr b="1"/>
              <a:t>Word Choice</a:t>
            </a:r>
            <a:r>
              <a:t>: Diction, Language: Vivid Words and Phrases </a:t>
            </a:r>
          </a:p>
          <a:p>
            <a:pPr>
              <a:defRPr b="1"/>
            </a:pPr>
            <a:r>
              <a:t>Simile, Metaphor, and Personification</a:t>
            </a:r>
          </a:p>
          <a:p>
            <a:pPr/>
            <a:r>
              <a:rPr b="1"/>
              <a:t>Sentence Structure</a:t>
            </a:r>
            <a:r>
              <a:t>: Well-constructed; Varied Structure  </a:t>
            </a:r>
          </a:p>
          <a:p>
            <a:pPr>
              <a:defRPr b="1"/>
            </a:pPr>
            <a:r>
              <a:t>Grammar, Spelling, Capitalization, Punctuation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arrative Writing Rubric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Narrative Writing Rubric </a:t>
            </a:r>
          </a:p>
        </p:txBody>
      </p:sp>
      <p:sp>
        <p:nvSpPr>
          <p:cNvPr id="156" name="Slide Subtitle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7" name="Introduction: introduces main topic…"/>
          <p:cNvSpPr txBox="1"/>
          <p:nvPr>
            <p:ph type="body" idx="1"/>
          </p:nvPr>
        </p:nvSpPr>
        <p:spPr>
          <a:xfrm>
            <a:off x="834311" y="4338732"/>
            <a:ext cx="21971001" cy="8256011"/>
          </a:xfrm>
          <a:prstGeom prst="rect">
            <a:avLst/>
          </a:prstGeom>
        </p:spPr>
        <p:txBody>
          <a:bodyPr/>
          <a:lstStyle/>
          <a:p>
            <a:pPr marL="579119" indent="-579119" defTabSz="2316421">
              <a:spcBef>
                <a:spcPts val="4200"/>
              </a:spcBef>
              <a:defRPr sz="4560"/>
            </a:pPr>
            <a:r>
              <a:rPr b="1"/>
              <a:t>Introduction:</a:t>
            </a:r>
            <a:r>
              <a:t> introduces main topic</a:t>
            </a:r>
          </a:p>
          <a:p>
            <a:pPr marL="579119" indent="-579119" defTabSz="2316421">
              <a:spcBef>
                <a:spcPts val="4200"/>
              </a:spcBef>
              <a:defRPr sz="4560"/>
            </a:pPr>
            <a:r>
              <a:rPr b="1"/>
              <a:t>Supporting Details:</a:t>
            </a:r>
            <a:r>
              <a:t> placed in logical order</a:t>
            </a:r>
          </a:p>
          <a:p>
            <a:pPr marL="579119" indent="-579119" defTabSz="2316421">
              <a:spcBef>
                <a:spcPts val="4200"/>
              </a:spcBef>
              <a:defRPr sz="4560"/>
            </a:pPr>
            <a:r>
              <a:rPr b="1"/>
              <a:t>Topic:</a:t>
            </a:r>
            <a:r>
              <a:t> one clear main topic: supported by detailed information </a:t>
            </a:r>
          </a:p>
          <a:p>
            <a:pPr marL="579119" indent="-579119" defTabSz="2316421">
              <a:spcBef>
                <a:spcPts val="4200"/>
              </a:spcBef>
              <a:defRPr sz="4560"/>
            </a:pPr>
            <a:r>
              <a:rPr b="1"/>
              <a:t>Conclusion: </a:t>
            </a:r>
            <a:r>
              <a:t>strong and leaves the readers with good understanding of main topic</a:t>
            </a:r>
          </a:p>
          <a:p>
            <a:pPr marL="579119" indent="-579119" defTabSz="2316421">
              <a:spcBef>
                <a:spcPts val="4200"/>
              </a:spcBef>
              <a:defRPr sz="4560"/>
            </a:pPr>
            <a:r>
              <a:rPr b="1"/>
              <a:t>Word Choice:</a:t>
            </a:r>
            <a:r>
              <a:t> strong verbs and vivid adjectives </a:t>
            </a:r>
          </a:p>
          <a:p>
            <a:pPr marL="579119" indent="-579119" defTabSz="2316421">
              <a:spcBef>
                <a:spcPts val="4200"/>
              </a:spcBef>
              <a:defRPr sz="4560"/>
            </a:pPr>
            <a:r>
              <a:rPr b="1"/>
              <a:t>Grammar and Spelling</a:t>
            </a:r>
            <a:r>
              <a:t>: No errors </a:t>
            </a:r>
          </a:p>
          <a:p>
            <a:pPr marL="579119" indent="-579119" defTabSz="2316421">
              <a:spcBef>
                <a:spcPts val="4200"/>
              </a:spcBef>
              <a:defRPr sz="4560"/>
            </a:pPr>
            <a:r>
              <a:rPr b="1"/>
              <a:t>Capitalization and Punctuation</a:t>
            </a:r>
            <a:r>
              <a:t>: No errors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