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1pPr>
    <a:lvl2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2pPr>
    <a:lvl3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3pPr>
    <a:lvl4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4pPr>
    <a:lvl5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5pPr>
    <a:lvl6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6pPr>
    <a:lvl7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7pPr>
    <a:lvl8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8pPr>
    <a:lvl9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53585F"/>
        </a:fontRef>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Col>
    <a:lastRow>
      <a:tcTxStyle b="on" i="off">
        <a:fontRef idx="minor">
          <a:srgbClr val="53585F"/>
        </a:fontRef>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n" i="off">
        <a:fontRef idx="minor">
          <a:srgbClr val="53585F"/>
        </a:fontRef>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Row>
  </a:tblStyle>
  <a:tblStyle styleId="{C7B018BB-80A7-4F77-B60F-C8B233D01FF8}"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solidFill>
            <a:srgbClr val="FFFFFF"/>
          </a:solidFill>
        </a:fill>
      </a:tcStyle>
    </a:wholeTbl>
    <a:band2H>
      <a:tcTxStyle b="def" i="def"/>
      <a:tcStyle>
        <a:tcBdr/>
        <a:fill>
          <a:solidFill>
            <a:srgbClr val="E3E5E8"/>
          </a:solidFill>
        </a:fill>
      </a:tcStyle>
    </a:band2H>
    <a:firstCol>
      <a:tcTxStyle b="on" i="off">
        <a:fontRef idx="minor">
          <a:srgbClr val="3A39E5"/>
        </a:fontRef>
        <a:srgbClr val="3A39E5"/>
      </a:tcTxStyle>
      <a:tcStyle>
        <a:tcBdr>
          <a:left>
            <a:ln w="12700" cap="flat">
              <a:solidFill>
                <a:srgbClr val="525760"/>
              </a:solidFill>
              <a:prstDash val="solid"/>
              <a:miter lim="400000"/>
            </a:ln>
          </a:left>
          <a:right>
            <a:ln w="38100" cap="flat">
              <a:solidFill>
                <a:schemeClr val="accent1"/>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noFill/>
              <a:miter lim="400000"/>
            </a:ln>
          </a:top>
          <a:bottom>
            <a:ln w="12700" cap="flat">
              <a:solidFill>
                <a:srgbClr val="525760"/>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525760"/>
              </a:solidFill>
              <a:prstDash val="solid"/>
              <a:miter lim="400000"/>
            </a:ln>
          </a:top>
          <a:bottom>
            <a:ln w="12700" cap="flat">
              <a:solidFill>
                <a:srgbClr val="54585E"/>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1"/>
          </a:solidFill>
        </a:fill>
      </a:tcStyle>
    </a:firstRow>
  </a:tblStyle>
  <a:tblStyle styleId="{EEE7283C-3CF3-47DC-8721-378D4A62B228}"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EAEAEA"/>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606060"/>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solidFill>
            <a:schemeClr val="accent4"/>
          </a:solid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rgbClr val="54585E"/>
              </a:solidFill>
              <a:prstDash val="solid"/>
              <a:miter lim="400000"/>
            </a:ln>
          </a:top>
          <a:bottom>
            <a:ln w="12700" cap="flat">
              <a:solidFill>
                <a:srgbClr val="606060"/>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ff" i="off">
        <a:font>
          <a:latin typeface="Founders Grotesk Medium"/>
          <a:ea typeface="Founders Grotesk Medium"/>
          <a:cs typeface="Founders Grotesk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606060"/>
              </a:solidFill>
              <a:prstDash val="solid"/>
              <a:miter lim="400000"/>
            </a:ln>
          </a:top>
          <a:bottom>
            <a:ln w="12700" cap="flat">
              <a:solidFill>
                <a:srgbClr val="54585E"/>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2">
              <a:hueOff val="45357"/>
              <a:satOff val="2412"/>
              <a:lumOff val="-28753"/>
            </a:schemeClr>
          </a:solidFill>
        </a:fill>
      </a:tcStyle>
    </a:firstRow>
  </a:tblStyle>
  <a:tblStyle styleId="{CF821DB8-F4EB-4A41-A1BA-3FCAFE7338EE}" styleName="">
    <a:tblBg/>
    <a:wholeTbl>
      <a:tcTxStyle b="off" i="off">
        <a:font>
          <a:latin typeface="Founders Grotesk"/>
          <a:ea typeface="Founders Grotesk"/>
          <a:cs typeface="Founders Grotesk"/>
        </a:font>
        <a:srgbClr val="53585F"/>
      </a:tcTxStyle>
      <a:tcStyle>
        <a:tcBdr>
          <a:left>
            <a:ln w="12700" cap="flat">
              <a:solidFill>
                <a:srgbClr val="545A62"/>
              </a:solidFill>
              <a:prstDash val="solid"/>
              <a:miter lim="400000"/>
            </a:ln>
          </a:left>
          <a:right>
            <a:ln w="12700" cap="flat">
              <a:solidFill>
                <a:srgbClr val="545A62"/>
              </a:solidFill>
              <a:prstDash val="solid"/>
              <a:miter lim="400000"/>
            </a:ln>
          </a:right>
          <a:top>
            <a:ln w="12700" cap="flat">
              <a:solidFill>
                <a:srgbClr val="545A62"/>
              </a:solidFill>
              <a:prstDash val="solid"/>
              <a:miter lim="400000"/>
            </a:ln>
          </a:top>
          <a:bottom>
            <a:ln w="12700" cap="flat">
              <a:solidFill>
                <a:srgbClr val="545A62"/>
              </a:solidFill>
              <a:prstDash val="solid"/>
              <a:miter lim="400000"/>
            </a:ln>
          </a:bottom>
          <a:insideH>
            <a:ln w="12700" cap="flat">
              <a:solidFill>
                <a:srgbClr val="545A62"/>
              </a:solidFill>
              <a:prstDash val="solid"/>
              <a:miter lim="400000"/>
            </a:ln>
          </a:insideH>
          <a:insideV>
            <a:ln w="12700" cap="flat">
              <a:solidFill>
                <a:srgbClr val="545A62"/>
              </a:solidFill>
              <a:prstDash val="solid"/>
              <a:miter lim="400000"/>
            </a:ln>
          </a:insideV>
        </a:tcBdr>
        <a:fill>
          <a:noFill/>
        </a:fill>
      </a:tcStyle>
    </a:wholeTbl>
    <a:band2H>
      <a:tcTxStyle b="def" i="def"/>
      <a:tcStyle>
        <a:tcBdr/>
        <a:fill>
          <a:solidFill>
            <a:srgbClr val="E9FAFF"/>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5D5D5D"/>
              </a:solidFill>
              <a:prstDash val="solid"/>
              <a:miter lim="400000"/>
            </a:ln>
          </a:left>
          <a:right>
            <a:ln w="12700" cap="flat">
              <a:solidFill>
                <a:srgbClr val="545A62"/>
              </a:solidFill>
              <a:prstDash val="solid"/>
              <a:miter lim="400000"/>
            </a:ln>
          </a:right>
          <a:top>
            <a:ln w="12700" cap="flat">
              <a:solidFill>
                <a:srgbClr val="555A61"/>
              </a:solidFill>
              <a:prstDash val="solid"/>
              <a:miter lim="400000"/>
            </a:ln>
          </a:top>
          <a:bottom>
            <a:ln w="12700" cap="flat">
              <a:solidFill>
                <a:srgbClr val="555A61"/>
              </a:solidFill>
              <a:prstDash val="solid"/>
              <a:miter lim="400000"/>
            </a:ln>
          </a:bottom>
          <a:insideH>
            <a:ln w="12700" cap="flat">
              <a:solidFill>
                <a:srgbClr val="555A61"/>
              </a:solidFill>
              <a:prstDash val="solid"/>
              <a:miter lim="400000"/>
            </a:ln>
          </a:insideH>
          <a:insideV>
            <a:ln w="12700" cap="flat">
              <a:solidFill>
                <a:srgbClr val="555A61"/>
              </a:solidFill>
              <a:prstDash val="solid"/>
              <a:miter lim="400000"/>
            </a:ln>
          </a:insideV>
        </a:tcBdr>
        <a:fill>
          <a:solidFill>
            <a:schemeClr val="accent2">
              <a:hueOff val="-527787"/>
              <a:satOff val="-26837"/>
              <a:lumOff val="15324"/>
            </a:schemeClr>
          </a:solidFill>
        </a:fill>
      </a:tcStyle>
    </a:firstCol>
    <a:lastRow>
      <a:tcTxStyle b="off" i="off">
        <a:font>
          <a:latin typeface="Founders Grotesk"/>
          <a:ea typeface="Founders Grotesk"/>
          <a:cs typeface="Founders Grotesk"/>
        </a:font>
        <a:srgbClr val="53585F"/>
      </a:tcTxStyle>
      <a:tcStyle>
        <a:tcBdr>
          <a:left>
            <a:ln w="12700" cap="flat">
              <a:solidFill>
                <a:srgbClr val="545A62"/>
              </a:solidFill>
              <a:prstDash val="solid"/>
              <a:miter lim="400000"/>
            </a:ln>
          </a:left>
          <a:right>
            <a:ln w="12700" cap="flat">
              <a:solidFill>
                <a:srgbClr val="545A62"/>
              </a:solidFill>
              <a:prstDash val="solid"/>
              <a:miter lim="400000"/>
            </a:ln>
          </a:right>
          <a:top>
            <a:ln w="38100" cap="flat">
              <a:solidFill>
                <a:srgbClr val="545A62"/>
              </a:solidFill>
              <a:prstDash val="solid"/>
              <a:miter lim="400000"/>
            </a:ln>
          </a:top>
          <a:bottom>
            <a:ln w="12700" cap="flat">
              <a:solidFill>
                <a:srgbClr val="5D5D5D"/>
              </a:solidFill>
              <a:prstDash val="solid"/>
              <a:miter lim="400000"/>
            </a:ln>
          </a:bottom>
          <a:insideH>
            <a:ln w="12700" cap="flat">
              <a:solidFill>
                <a:srgbClr val="545A62"/>
              </a:solidFill>
              <a:prstDash val="solid"/>
              <a:miter lim="400000"/>
            </a:ln>
          </a:insideH>
          <a:insideV>
            <a:ln w="12700" cap="flat">
              <a:solidFill>
                <a:srgbClr val="545A62"/>
              </a:solidFill>
              <a:prstDash val="solid"/>
              <a:miter lim="400000"/>
            </a:ln>
          </a:insideV>
        </a:tcBdr>
        <a:fill>
          <a:noFill/>
        </a:fill>
      </a:tcStyle>
    </a:lastRow>
    <a:firstRow>
      <a:tcTxStyle b="off" i="off">
        <a:font>
          <a:latin typeface="Founders Grotesk Medium"/>
          <a:ea typeface="Founders Grotesk Medium"/>
          <a:cs typeface="Founders Grotesk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chemeClr val="accent1">
              <a:hueOff val="-1238625"/>
              <a:satOff val="-6134"/>
              <a:lumOff val="8689"/>
            </a:schemeClr>
          </a:solidFill>
        </a:fill>
      </a:tcStyle>
    </a:firstRow>
  </a:tblStyle>
  <a:tblStyle styleId="{33BA23B1-9221-436E-865A-0063620EA4FD}"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F6F4E4"/>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53585F"/>
              </a:solidFill>
              <a:prstDash val="solid"/>
              <a:miter lim="400000"/>
            </a:ln>
          </a:left>
          <a:right>
            <a:ln w="381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solidFill>
            <a:schemeClr val="accent5">
              <a:hueOff val="503731"/>
              <a:lumOff val="7092"/>
            </a:schemeClr>
          </a:solid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rgbClr val="54585E"/>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ff" i="off">
        <a:font>
          <a:latin typeface="Founders Grotesk Medium"/>
          <a:ea typeface="Founders Grotesk Medium"/>
          <a:cs typeface="Founders Grotesk Medium"/>
        </a:font>
        <a:srgbClr val="53575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4585E"/>
              </a:solidFill>
              <a:prstDash val="solid"/>
              <a:miter lim="400000"/>
            </a:ln>
          </a:insideH>
          <a:insideV>
            <a:ln w="12700" cap="flat">
              <a:solidFill>
                <a:srgbClr val="606060"/>
              </a:solidFill>
              <a:prstDash val="solid"/>
              <a:miter lim="400000"/>
            </a:ln>
          </a:insideV>
        </a:tcBdr>
        <a:fill>
          <a:solidFill>
            <a:schemeClr val="accent5"/>
          </a:solidFill>
        </a:fill>
      </a:tcStyle>
    </a:firstRow>
  </a:tblStyle>
  <a:tblStyle styleId="{2708684C-4D16-4618-839F-0558EEFCDFE6}" styleName="">
    <a:tblBg/>
    <a:wholeTbl>
      <a:tcTxStyle b="off" i="off">
        <a:font>
          <a:latin typeface="Founders Grotesk"/>
          <a:ea typeface="Founders Grotesk"/>
          <a:cs typeface="Founders Grotesk"/>
        </a:font>
        <a:srgbClr val="53585F"/>
      </a:tcTxStyle>
      <a:tcStyle>
        <a:tcBdr>
          <a:left>
            <a:ln w="12700" cap="flat">
              <a:solidFill>
                <a:srgbClr val="A8A8A8"/>
              </a:solidFill>
              <a:prstDash val="solid"/>
              <a:miter lim="400000"/>
            </a:ln>
          </a:left>
          <a:right>
            <a:ln w="12700" cap="flat">
              <a:solidFill>
                <a:srgbClr val="A8A8A8"/>
              </a:solidFill>
              <a:prstDash val="solid"/>
              <a:miter lim="400000"/>
            </a:ln>
          </a:right>
          <a:top>
            <a:ln w="12700" cap="flat">
              <a:solidFill>
                <a:srgbClr val="A8A8A8"/>
              </a:solidFill>
              <a:prstDash val="solid"/>
              <a:miter lim="400000"/>
            </a:ln>
          </a:top>
          <a:bottom>
            <a:ln w="12700" cap="flat">
              <a:solidFill>
                <a:srgbClr val="A8A8A8"/>
              </a:solidFill>
              <a:prstDash val="solid"/>
              <a:miter lim="400000"/>
            </a:ln>
          </a:bottom>
          <a:insideH>
            <a:ln w="12700" cap="flat">
              <a:solidFill>
                <a:srgbClr val="A8A8A8"/>
              </a:solidFill>
              <a:prstDash val="solid"/>
              <a:miter lim="400000"/>
            </a:ln>
          </a:insideH>
          <a:insideV>
            <a:ln w="12700" cap="flat">
              <a:solidFill>
                <a:srgbClr val="A8A8A8"/>
              </a:solidFill>
              <a:prstDash val="solid"/>
              <a:miter lim="400000"/>
            </a:ln>
          </a:insideV>
        </a:tcBdr>
        <a:fill>
          <a:noFill/>
        </a:fill>
      </a:tcStyle>
    </a:wholeTbl>
    <a:band2H>
      <a:tcTxStyle b="def" i="def"/>
      <a:tcStyle>
        <a:tcBdr/>
        <a:fill>
          <a:solidFill>
            <a:srgbClr val="DCDEE0"/>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56667"/>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A6AA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EBEBE"/>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6AAA9"/>
              </a:solidFill>
              <a:prstDash val="solid"/>
              <a:miter lim="400000"/>
            </a:ln>
          </a:top>
          <a:bottom>
            <a:ln w="38100" cap="flat">
              <a:solidFill>
                <a:srgbClr val="656667"/>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A8A8A9"/>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9" name="Shape 169"/>
          <p:cNvSpPr/>
          <p:nvPr>
            <p:ph type="sldImg"/>
          </p:nvPr>
        </p:nvSpPr>
        <p:spPr>
          <a:xfrm>
            <a:off x="1143000" y="685800"/>
            <a:ext cx="4572000" cy="3429000"/>
          </a:xfrm>
          <a:prstGeom prst="rect">
            <a:avLst/>
          </a:prstGeom>
        </p:spPr>
        <p:txBody>
          <a:bodyPr/>
          <a:lstStyle/>
          <a:p>
            <a:pPr/>
          </a:p>
        </p:txBody>
      </p:sp>
      <p:sp>
        <p:nvSpPr>
          <p:cNvPr id="170" name="Shape 17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spTree>
      <p:nvGrpSpPr>
        <p:cNvPr id="1" name=""/>
        <p:cNvGrpSpPr/>
        <p:nvPr/>
      </p:nvGrpSpPr>
      <p:grpSpPr>
        <a:xfrm>
          <a:off x="0" y="0"/>
          <a:ext cx="0" cy="0"/>
          <a:chOff x="0" y="0"/>
          <a:chExt cx="0" cy="0"/>
        </a:xfrm>
      </p:grpSpPr>
      <p:sp>
        <p:nvSpPr>
          <p:cNvPr id="12" name="Line"/>
          <p:cNvSpPr/>
          <p:nvPr/>
        </p:nvSpPr>
        <p:spPr>
          <a:xfrm>
            <a:off x="635000" y="12192000"/>
            <a:ext cx="23114000" cy="0"/>
          </a:xfrm>
          <a:prstGeom prst="line">
            <a:avLst/>
          </a:prstGeom>
          <a:ln w="381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3" name="Author and Date"/>
          <p:cNvSpPr txBox="1"/>
          <p:nvPr>
            <p:ph type="body" sz="quarter" idx="13" hasCustomPrompt="1"/>
          </p:nvPr>
        </p:nvSpPr>
        <p:spPr>
          <a:xfrm>
            <a:off x="571500" y="12269258"/>
            <a:ext cx="23235147" cy="555245"/>
          </a:xfrm>
          <a:prstGeom prst="rect">
            <a:avLst/>
          </a:prstGeom>
        </p:spPr>
        <p:txBody>
          <a:bodyPr/>
          <a:lstStyle>
            <a:lvl1pPr defTabSz="825500">
              <a:lnSpc>
                <a:spcPct val="100000"/>
              </a:lnSpc>
              <a:tabLst/>
              <a:defRPr b="1" cap="all" spc="168" sz="2800">
                <a:solidFill>
                  <a:schemeClr val="accent4"/>
                </a:solidFill>
                <a:latin typeface="Founders Grotesk Condensed"/>
                <a:ea typeface="Founders Grotesk Condensed"/>
                <a:cs typeface="Founders Grotesk Condensed"/>
                <a:sym typeface="Founders Grotesk Condensed"/>
              </a:defRPr>
            </a:lvl1pPr>
          </a:lstStyle>
          <a:p>
            <a:pPr/>
            <a:r>
              <a:t>Author and Date </a:t>
            </a:r>
          </a:p>
        </p:txBody>
      </p:sp>
      <p:sp>
        <p:nvSpPr>
          <p:cNvPr id="14" name="Line"/>
          <p:cNvSpPr/>
          <p:nvPr/>
        </p:nvSpPr>
        <p:spPr>
          <a:xfrm>
            <a:off x="635000" y="9443335"/>
            <a:ext cx="23114000" cy="63502"/>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5" name="Presentation Title"/>
          <p:cNvSpPr txBox="1"/>
          <p:nvPr>
            <p:ph type="title" hasCustomPrompt="1"/>
          </p:nvPr>
        </p:nvSpPr>
        <p:spPr>
          <a:xfrm>
            <a:off x="571500" y="9525885"/>
            <a:ext cx="23235147" cy="2647065"/>
          </a:xfrm>
          <a:prstGeom prst="rect">
            <a:avLst/>
          </a:prstGeom>
        </p:spPr>
        <p:txBody>
          <a:bodyPr/>
          <a:lstStyle>
            <a:lvl1pPr>
              <a:lnSpc>
                <a:spcPct val="70000"/>
              </a:lnSpc>
              <a:defRPr spc="-300" sz="15000">
                <a:solidFill>
                  <a:srgbClr val="FFFFFF"/>
                </a:solidFill>
                <a:latin typeface="+mn-lt"/>
                <a:ea typeface="+mn-ea"/>
                <a:cs typeface="+mn-cs"/>
                <a:sym typeface="Founders Grotesk Semibold"/>
              </a:defRPr>
            </a:lvl1pPr>
          </a:lstStyle>
          <a:p>
            <a:pPr/>
            <a:r>
              <a:t>Presentation Title</a:t>
            </a:r>
          </a:p>
        </p:txBody>
      </p:sp>
      <p:sp>
        <p:nvSpPr>
          <p:cNvPr id="16" name="Body Level One…"/>
          <p:cNvSpPr txBox="1"/>
          <p:nvPr>
            <p:ph type="body" sz="quarter" idx="1" hasCustomPrompt="1"/>
          </p:nvPr>
        </p:nvSpPr>
        <p:spPr>
          <a:xfrm>
            <a:off x="571500" y="847716"/>
            <a:ext cx="23235147" cy="2324101"/>
          </a:xfrm>
          <a:prstGeom prst="rect">
            <a:avLst/>
          </a:prstGeom>
        </p:spPr>
        <p:txBody>
          <a:bodyPr/>
          <a:lstStyle>
            <a:lvl1pPr defTabSz="825500">
              <a:lnSpc>
                <a:spcPct val="80000"/>
              </a:lnSpc>
              <a:tabLst/>
              <a:defRPr spc="-79">
                <a:solidFill>
                  <a:schemeClr val="accent4"/>
                </a:solidFill>
                <a:latin typeface="Founders Grotesk"/>
                <a:ea typeface="Founders Grotesk"/>
                <a:cs typeface="Founders Grotesk"/>
                <a:sym typeface="Founders Grotesk"/>
              </a:defRPr>
            </a:lvl1pPr>
            <a:lvl2pPr defTabSz="825500">
              <a:lnSpc>
                <a:spcPct val="80000"/>
              </a:lnSpc>
              <a:tabLst/>
              <a:defRPr spc="-79">
                <a:solidFill>
                  <a:schemeClr val="accent4"/>
                </a:solidFill>
                <a:latin typeface="Founders Grotesk"/>
                <a:ea typeface="Founders Grotesk"/>
                <a:cs typeface="Founders Grotesk"/>
                <a:sym typeface="Founders Grotesk"/>
              </a:defRPr>
            </a:lvl2pPr>
            <a:lvl3pPr defTabSz="825500">
              <a:lnSpc>
                <a:spcPct val="80000"/>
              </a:lnSpc>
              <a:tabLst/>
              <a:defRPr spc="-79">
                <a:solidFill>
                  <a:schemeClr val="accent4"/>
                </a:solidFill>
                <a:latin typeface="Founders Grotesk"/>
                <a:ea typeface="Founders Grotesk"/>
                <a:cs typeface="Founders Grotesk"/>
                <a:sym typeface="Founders Grotesk"/>
              </a:defRPr>
            </a:lvl3pPr>
            <a:lvl4pPr defTabSz="825500">
              <a:lnSpc>
                <a:spcPct val="80000"/>
              </a:lnSpc>
              <a:tabLst/>
              <a:defRPr spc="-79">
                <a:solidFill>
                  <a:schemeClr val="accent4"/>
                </a:solidFill>
                <a:latin typeface="Founders Grotesk"/>
                <a:ea typeface="Founders Grotesk"/>
                <a:cs typeface="Founders Grotesk"/>
                <a:sym typeface="Founders Grotesk"/>
              </a:defRPr>
            </a:lvl4pPr>
            <a:lvl5pPr defTabSz="825500">
              <a:lnSpc>
                <a:spcPct val="80000"/>
              </a:lnSpc>
              <a:tabLst/>
              <a:defRPr spc="-79">
                <a:solidFill>
                  <a:schemeClr val="accent4"/>
                </a:solidFill>
                <a:latin typeface="Founders Grotesk"/>
                <a:ea typeface="Founders Grotesk"/>
                <a:cs typeface="Founders Grotesk"/>
                <a:sym typeface="Founders Grotesk"/>
              </a:defRPr>
            </a:lvl5pPr>
          </a:lstStyle>
          <a:p>
            <a:pPr/>
            <a:r>
              <a:t>Presentation Subtitle</a:t>
            </a:r>
          </a:p>
          <a:p>
            <a:pPr lvl="1"/>
            <a:r>
              <a:t/>
            </a:r>
          </a:p>
          <a:p>
            <a:pPr lvl="2"/>
            <a:r>
              <a:t/>
            </a:r>
          </a:p>
          <a:p>
            <a:pPr lvl="3"/>
            <a:r>
              <a:t/>
            </a:r>
          </a:p>
          <a:p>
            <a:pPr lvl="4"/>
            <a:r>
              <a:t/>
            </a:r>
          </a:p>
        </p:txBody>
      </p:sp>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p:spTree>
      <p:nvGrpSpPr>
        <p:cNvPr id="1" name=""/>
        <p:cNvGrpSpPr/>
        <p:nvPr/>
      </p:nvGrpSpPr>
      <p:grpSpPr>
        <a:xfrm>
          <a:off x="0" y="0"/>
          <a:ext cx="0" cy="0"/>
          <a:chOff x="0" y="0"/>
          <a:chExt cx="0" cy="0"/>
        </a:xfrm>
      </p:grpSpPr>
      <p:sp>
        <p:nvSpPr>
          <p:cNvPr id="24" name="1054398042_3378x2084.jpg"/>
          <p:cNvSpPr/>
          <p:nvPr>
            <p:ph type="pic" idx="13"/>
          </p:nvPr>
        </p:nvSpPr>
        <p:spPr>
          <a:xfrm>
            <a:off x="0" y="-3898900"/>
            <a:ext cx="28587700" cy="17636699"/>
          </a:xfrm>
          <a:prstGeom prst="rect">
            <a:avLst/>
          </a:prstGeom>
        </p:spPr>
        <p:txBody>
          <a:bodyPr lIns="91439" tIns="45719" rIns="91439" bIns="45719">
            <a:noAutofit/>
          </a:bodyPr>
          <a:lstStyle/>
          <a:p>
            <a:pPr/>
          </a:p>
        </p:txBody>
      </p:sp>
      <p:sp>
        <p:nvSpPr>
          <p:cNvPr id="25" name="Author and Date"/>
          <p:cNvSpPr txBox="1"/>
          <p:nvPr>
            <p:ph type="body" sz="quarter" idx="14" hasCustomPrompt="1"/>
          </p:nvPr>
        </p:nvSpPr>
        <p:spPr>
          <a:xfrm>
            <a:off x="571500" y="12269258"/>
            <a:ext cx="23241000" cy="555245"/>
          </a:xfrm>
          <a:prstGeom prst="rect">
            <a:avLst/>
          </a:prstGeom>
        </p:spPr>
        <p:txBody>
          <a:bodyPr/>
          <a:lstStyle>
            <a:lvl1pPr defTabSz="825500">
              <a:lnSpc>
                <a:spcPct val="100000"/>
              </a:lnSpc>
              <a:tabLst/>
              <a:defRPr b="1" cap="all" spc="168" sz="2800">
                <a:solidFill>
                  <a:srgbClr val="FFFFFF"/>
                </a:solidFill>
                <a:latin typeface="Founders Grotesk Condensed"/>
                <a:ea typeface="Founders Grotesk Condensed"/>
                <a:cs typeface="Founders Grotesk Condensed"/>
                <a:sym typeface="Founders Grotesk Condensed"/>
              </a:defRPr>
            </a:lvl1pPr>
          </a:lstStyle>
          <a:p>
            <a:pPr/>
            <a:r>
              <a:t>Author and Date</a:t>
            </a:r>
          </a:p>
        </p:txBody>
      </p:sp>
      <p:sp>
        <p:nvSpPr>
          <p:cNvPr id="26" name="Body Level One…"/>
          <p:cNvSpPr txBox="1"/>
          <p:nvPr>
            <p:ph type="body" sz="quarter" idx="1" hasCustomPrompt="1"/>
          </p:nvPr>
        </p:nvSpPr>
        <p:spPr>
          <a:xfrm>
            <a:off x="571500" y="853952"/>
            <a:ext cx="23241000" cy="2321049"/>
          </a:xfrm>
          <a:prstGeom prst="rect">
            <a:avLst/>
          </a:prstGeom>
        </p:spPr>
        <p:txBody>
          <a:bodyPr/>
          <a:lstStyle>
            <a:lvl1pPr defTabSz="825500">
              <a:lnSpc>
                <a:spcPct val="80000"/>
              </a:lnSpc>
              <a:tabLst/>
              <a:defRPr spc="-79">
                <a:solidFill>
                  <a:srgbClr val="FFFFFF"/>
                </a:solidFill>
                <a:latin typeface="Founders Grotesk"/>
                <a:ea typeface="Founders Grotesk"/>
                <a:cs typeface="Founders Grotesk"/>
                <a:sym typeface="Founders Grotesk"/>
              </a:defRPr>
            </a:lvl1pPr>
            <a:lvl2pPr defTabSz="825500">
              <a:lnSpc>
                <a:spcPct val="80000"/>
              </a:lnSpc>
              <a:tabLst/>
              <a:defRPr spc="-79">
                <a:solidFill>
                  <a:srgbClr val="FFFFFF"/>
                </a:solidFill>
                <a:latin typeface="Founders Grotesk"/>
                <a:ea typeface="Founders Grotesk"/>
                <a:cs typeface="Founders Grotesk"/>
                <a:sym typeface="Founders Grotesk"/>
              </a:defRPr>
            </a:lvl2pPr>
            <a:lvl3pPr defTabSz="825500">
              <a:lnSpc>
                <a:spcPct val="80000"/>
              </a:lnSpc>
              <a:tabLst/>
              <a:defRPr spc="-79">
                <a:solidFill>
                  <a:srgbClr val="FFFFFF"/>
                </a:solidFill>
                <a:latin typeface="Founders Grotesk"/>
                <a:ea typeface="Founders Grotesk"/>
                <a:cs typeface="Founders Grotesk"/>
                <a:sym typeface="Founders Grotesk"/>
              </a:defRPr>
            </a:lvl3pPr>
            <a:lvl4pPr defTabSz="825500">
              <a:lnSpc>
                <a:spcPct val="80000"/>
              </a:lnSpc>
              <a:tabLst/>
              <a:defRPr spc="-79">
                <a:solidFill>
                  <a:srgbClr val="FFFFFF"/>
                </a:solidFill>
                <a:latin typeface="Founders Grotesk"/>
                <a:ea typeface="Founders Grotesk"/>
                <a:cs typeface="Founders Grotesk"/>
                <a:sym typeface="Founders Grotesk"/>
              </a:defRPr>
            </a:lvl4pPr>
            <a:lvl5pPr defTabSz="825500">
              <a:lnSpc>
                <a:spcPct val="80000"/>
              </a:lnSpc>
              <a:tabLst/>
              <a:defRPr spc="-79">
                <a:solidFill>
                  <a:srgbClr val="FFFFFF"/>
                </a:solidFill>
                <a:latin typeface="Founders Grotesk"/>
                <a:ea typeface="Founders Grotesk"/>
                <a:cs typeface="Founders Grotesk"/>
                <a:sym typeface="Founders Grotesk"/>
              </a:defRPr>
            </a:lvl5pPr>
          </a:lstStyle>
          <a:p>
            <a:pPr/>
            <a:r>
              <a:t>Presentation Subtitle</a:t>
            </a:r>
          </a:p>
          <a:p>
            <a:pPr lvl="1"/>
            <a:r>
              <a:t/>
            </a:r>
          </a:p>
          <a:p>
            <a:pPr lvl="2"/>
            <a:r>
              <a:t/>
            </a:r>
          </a:p>
          <a:p>
            <a:pPr lvl="3"/>
            <a:r>
              <a:t/>
            </a:r>
          </a:p>
          <a:p>
            <a:pPr lvl="4"/>
            <a:r>
              <a:t/>
            </a:r>
          </a:p>
        </p:txBody>
      </p:sp>
      <p:sp>
        <p:nvSpPr>
          <p:cNvPr id="27" name="Line"/>
          <p:cNvSpPr/>
          <p:nvPr/>
        </p:nvSpPr>
        <p:spPr>
          <a:xfrm>
            <a:off x="635000" y="12192000"/>
            <a:ext cx="23114000" cy="0"/>
          </a:xfrm>
          <a:prstGeom prst="line">
            <a:avLst/>
          </a:prstGeom>
          <a:ln w="381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8" name="Line"/>
          <p:cNvSpPr/>
          <p:nvPr/>
        </p:nvSpPr>
        <p:spPr>
          <a:xfrm>
            <a:off x="635000" y="9443335"/>
            <a:ext cx="23114000" cy="63502"/>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29" name="Presentation Title"/>
          <p:cNvSpPr txBox="1"/>
          <p:nvPr>
            <p:ph type="title" hasCustomPrompt="1"/>
          </p:nvPr>
        </p:nvSpPr>
        <p:spPr>
          <a:xfrm>
            <a:off x="571500" y="9525000"/>
            <a:ext cx="23241000" cy="2641600"/>
          </a:xfrm>
          <a:prstGeom prst="rect">
            <a:avLst/>
          </a:prstGeom>
        </p:spPr>
        <p:txBody>
          <a:bodyPr/>
          <a:lstStyle>
            <a:lvl1pPr>
              <a:lnSpc>
                <a:spcPct val="70000"/>
              </a:lnSpc>
              <a:defRPr spc="-300" sz="15000">
                <a:solidFill>
                  <a:srgbClr val="FFFFFF"/>
                </a:solidFill>
                <a:latin typeface="+mn-lt"/>
                <a:ea typeface="+mn-ea"/>
                <a:cs typeface="+mn-cs"/>
                <a:sym typeface="Founders Grotesk Semibold"/>
              </a:defRPr>
            </a:lvl1pPr>
          </a:lstStyle>
          <a:p>
            <a:pPr/>
            <a:r>
              <a:t>Presentation Title</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Alt">
    <p:bg>
      <p:bgPr>
        <a:solidFill>
          <a:srgbClr val="FFFFFF"/>
        </a:solidFill>
      </p:bgPr>
    </p:bg>
    <p:spTree>
      <p:nvGrpSpPr>
        <p:cNvPr id="1" name=""/>
        <p:cNvGrpSpPr/>
        <p:nvPr/>
      </p:nvGrpSpPr>
      <p:grpSpPr>
        <a:xfrm>
          <a:off x="0" y="0"/>
          <a:ext cx="0" cy="0"/>
          <a:chOff x="0" y="0"/>
          <a:chExt cx="0" cy="0"/>
        </a:xfrm>
      </p:grpSpPr>
      <p:sp>
        <p:nvSpPr>
          <p:cNvPr id="37" name="520524404_2582x1617.jpg"/>
          <p:cNvSpPr/>
          <p:nvPr>
            <p:ph type="pic" idx="13"/>
          </p:nvPr>
        </p:nvSpPr>
        <p:spPr>
          <a:xfrm>
            <a:off x="9626600" y="-1"/>
            <a:ext cx="21901492" cy="13716001"/>
          </a:xfrm>
          <a:prstGeom prst="rect">
            <a:avLst/>
          </a:prstGeom>
        </p:spPr>
        <p:txBody>
          <a:bodyPr lIns="91439" tIns="45719" rIns="91439" bIns="45719">
            <a:noAutofit/>
          </a:bodyPr>
          <a:lstStyle/>
          <a:p>
            <a:pPr/>
          </a:p>
        </p:txBody>
      </p:sp>
      <p:sp>
        <p:nvSpPr>
          <p:cNvPr id="38"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39"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40" name="Author and Date"/>
          <p:cNvSpPr txBox="1"/>
          <p:nvPr>
            <p:ph type="body" sz="quarter" idx="14" hasCustomPrompt="1"/>
          </p:nvPr>
        </p:nvSpPr>
        <p:spPr>
          <a:xfrm>
            <a:off x="571500" y="12269258"/>
            <a:ext cx="11049000" cy="555245"/>
          </a:xfrm>
          <a:prstGeom prst="rect">
            <a:avLst/>
          </a:prstGeom>
        </p:spPr>
        <p:txBody>
          <a:bodyPr/>
          <a:lstStyle>
            <a:lvl1pPr defTabSz="825500">
              <a:lnSpc>
                <a:spcPct val="100000"/>
              </a:lnSpc>
              <a:tabLst/>
              <a:defRPr b="1" cap="all" spc="168" sz="2800">
                <a:solidFill>
                  <a:schemeClr val="accent1"/>
                </a:solidFill>
                <a:latin typeface="Founders Grotesk Condensed"/>
                <a:ea typeface="Founders Grotesk Condensed"/>
                <a:cs typeface="Founders Grotesk Condensed"/>
                <a:sym typeface="Founders Grotesk Condensed"/>
              </a:defRPr>
            </a:lvl1pPr>
          </a:lstStyle>
          <a:p>
            <a:pPr/>
            <a:r>
              <a:t>Author and Date</a:t>
            </a:r>
          </a:p>
        </p:txBody>
      </p:sp>
      <p:sp>
        <p:nvSpPr>
          <p:cNvPr id="41" name="Slide Title"/>
          <p:cNvSpPr txBox="1"/>
          <p:nvPr>
            <p:ph type="title" hasCustomPrompt="1"/>
          </p:nvPr>
        </p:nvSpPr>
        <p:spPr>
          <a:xfrm>
            <a:off x="571500" y="4770137"/>
            <a:ext cx="11049000" cy="7036978"/>
          </a:xfrm>
          <a:prstGeom prst="rect">
            <a:avLst/>
          </a:prstGeom>
        </p:spPr>
        <p:txBody>
          <a:bodyPr/>
          <a:lstStyle>
            <a:lvl1pPr>
              <a:defRPr spc="-300" sz="15000">
                <a:solidFill>
                  <a:schemeClr val="accent1"/>
                </a:solidFill>
                <a:latin typeface="+mn-lt"/>
                <a:ea typeface="+mn-ea"/>
                <a:cs typeface="+mn-cs"/>
                <a:sym typeface="Founders Grotesk Semibold"/>
              </a:defRPr>
            </a:lvl1pPr>
          </a:lstStyle>
          <a:p>
            <a:pPr/>
            <a:r>
              <a:t>Slide Title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bg>
      <p:bgPr>
        <a:solidFill>
          <a:srgbClr val="FFFFFF"/>
        </a:solidFill>
      </p:bgPr>
    </p:bg>
    <p:spTree>
      <p:nvGrpSpPr>
        <p:cNvPr id="1" name=""/>
        <p:cNvGrpSpPr/>
        <p:nvPr/>
      </p:nvGrpSpPr>
      <p:grpSpPr>
        <a:xfrm>
          <a:off x="0" y="0"/>
          <a:ext cx="0" cy="0"/>
          <a:chOff x="0" y="0"/>
          <a:chExt cx="0" cy="0"/>
        </a:xfrm>
      </p:grpSpPr>
      <p:sp>
        <p:nvSpPr>
          <p:cNvPr id="49"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50"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51" name="Author and Date"/>
          <p:cNvSpPr txBox="1"/>
          <p:nvPr>
            <p:ph type="body" sz="quarter" idx="13" hasCustomPrompt="1"/>
          </p:nvPr>
        </p:nvSpPr>
        <p:spPr>
          <a:xfrm>
            <a:off x="571500" y="12269258"/>
            <a:ext cx="23241000" cy="555245"/>
          </a:xfrm>
          <a:prstGeom prst="rect">
            <a:avLst/>
          </a:prstGeom>
        </p:spPr>
        <p:txBody>
          <a:bodyPr/>
          <a:lstStyle>
            <a:lvl1pPr defTabSz="825500">
              <a:lnSpc>
                <a:spcPct val="100000"/>
              </a:lnSpc>
              <a:tabLst/>
              <a:defRPr b="1" cap="all" spc="168" sz="2800">
                <a:solidFill>
                  <a:schemeClr val="accent1"/>
                </a:solidFill>
                <a:latin typeface="Founders Grotesk Condensed"/>
                <a:ea typeface="Founders Grotesk Condensed"/>
                <a:cs typeface="Founders Grotesk Condensed"/>
                <a:sym typeface="Founders Grotesk Condensed"/>
              </a:defRPr>
            </a:lvl1pPr>
          </a:lstStyle>
          <a:p>
            <a:pPr/>
            <a:r>
              <a:t>Author and Date</a:t>
            </a:r>
          </a:p>
        </p:txBody>
      </p:sp>
      <p:sp>
        <p:nvSpPr>
          <p:cNvPr id="52" name="Body Level One…"/>
          <p:cNvSpPr txBox="1"/>
          <p:nvPr>
            <p:ph type="body" idx="1" hasCustomPrompt="1"/>
          </p:nvPr>
        </p:nvSpPr>
        <p:spPr>
          <a:xfrm>
            <a:off x="571500" y="3904441"/>
            <a:ext cx="23241000" cy="7697009"/>
          </a:xfrm>
          <a:prstGeom prst="rect">
            <a:avLst/>
          </a:prstGeom>
        </p:spPr>
        <p:txBody>
          <a:bodyPr/>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53" name="Slide Title"/>
          <p:cNvSpPr txBox="1"/>
          <p:nvPr>
            <p:ph type="title" hasCustomPrompt="1"/>
          </p:nvPr>
        </p:nvSpPr>
        <p:spPr>
          <a:xfrm>
            <a:off x="571500" y="652482"/>
            <a:ext cx="23241000" cy="1951018"/>
          </a:xfrm>
          <a:prstGeom prst="rect">
            <a:avLst/>
          </a:prstGeom>
        </p:spPr>
        <p:txBody>
          <a:bodyPr/>
          <a:lstStyle>
            <a:lvl1pPr>
              <a:lnSpc>
                <a:spcPct val="60000"/>
              </a:lnSpc>
              <a:defRPr spc="-239" sz="12000">
                <a:solidFill>
                  <a:schemeClr val="accent1"/>
                </a:solidFill>
                <a:latin typeface="+mn-lt"/>
                <a:ea typeface="+mn-ea"/>
                <a:cs typeface="+mn-cs"/>
                <a:sym typeface="Founders Grotesk Semibold"/>
              </a:defRPr>
            </a:lvl1pPr>
          </a:lstStyle>
          <a:p>
            <a:pPr/>
            <a:r>
              <a:t>Slide Title</a:t>
            </a:r>
          </a:p>
        </p:txBody>
      </p:sp>
      <p:sp>
        <p:nvSpPr>
          <p:cNvPr id="54" name="Slide Number"/>
          <p:cNvSpPr txBox="1"/>
          <p:nvPr>
            <p:ph type="sldNum" sz="quarter" idx="2"/>
          </p:nvPr>
        </p:nvSpPr>
        <p:spPr>
          <a:xfrm>
            <a:off x="23436122" y="12268199"/>
            <a:ext cx="371756" cy="555245"/>
          </a:xfrm>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bg>
      <p:bgPr>
        <a:solidFill>
          <a:srgbClr val="FFFFFF"/>
        </a:solidFill>
      </p:bgPr>
    </p:bg>
    <p:spTree>
      <p:nvGrpSpPr>
        <p:cNvPr id="1" name=""/>
        <p:cNvGrpSpPr/>
        <p:nvPr/>
      </p:nvGrpSpPr>
      <p:grpSpPr>
        <a:xfrm>
          <a:off x="0" y="0"/>
          <a:ext cx="0" cy="0"/>
          <a:chOff x="0" y="0"/>
          <a:chExt cx="0" cy="0"/>
        </a:xfrm>
      </p:grpSpPr>
      <p:sp>
        <p:nvSpPr>
          <p:cNvPr id="61" name="Line"/>
          <p:cNvSpPr/>
          <p:nvPr/>
        </p:nvSpPr>
        <p:spPr>
          <a:xfrm>
            <a:off x="635000" y="12192000"/>
            <a:ext cx="23118143"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62"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63" name="Body Level One…"/>
          <p:cNvSpPr txBox="1"/>
          <p:nvPr>
            <p:ph type="body" idx="1" hasCustomPrompt="1"/>
          </p:nvPr>
        </p:nvSpPr>
        <p:spPr>
          <a:xfrm>
            <a:off x="571500" y="3898900"/>
            <a:ext cx="23241000" cy="7696200"/>
          </a:xfrm>
          <a:prstGeom prst="rect">
            <a:avLst/>
          </a:prstGeom>
        </p:spPr>
        <p:txBody>
          <a:bodyPr numCol="2" spcCol="1162050"/>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64"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bg>
      <p:bgPr>
        <a:solidFill>
          <a:srgbClr val="FFFFFF"/>
        </a:solidFill>
      </p:bgPr>
    </p:bg>
    <p:spTree>
      <p:nvGrpSpPr>
        <p:cNvPr id="1" name=""/>
        <p:cNvGrpSpPr/>
        <p:nvPr/>
      </p:nvGrpSpPr>
      <p:grpSpPr>
        <a:xfrm>
          <a:off x="0" y="0"/>
          <a:ext cx="0" cy="0"/>
          <a:chOff x="0" y="0"/>
          <a:chExt cx="0" cy="0"/>
        </a:xfrm>
      </p:grpSpPr>
      <p:sp>
        <p:nvSpPr>
          <p:cNvPr id="71" name="Slide Subtitle"/>
          <p:cNvSpPr txBox="1"/>
          <p:nvPr>
            <p:ph type="body" sz="quarter" idx="13" hasCustomPrompt="1"/>
          </p:nvPr>
        </p:nvSpPr>
        <p:spPr>
          <a:xfrm>
            <a:off x="13157200" y="1852248"/>
            <a:ext cx="10256838" cy="1310641"/>
          </a:xfrm>
          <a:prstGeom prst="rect">
            <a:avLst/>
          </a:prstGeom>
        </p:spPr>
        <p:txBody>
          <a:bodyPr anchor="ctr"/>
          <a:lstStyle>
            <a:lvl1pPr defTabSz="578358">
              <a:lnSpc>
                <a:spcPct val="80000"/>
              </a:lnSpc>
              <a:tabLst/>
              <a:defRPr sz="7919">
                <a:solidFill>
                  <a:schemeClr val="accent1"/>
                </a:solidFill>
                <a:latin typeface="Founders Grotesk"/>
                <a:ea typeface="Founders Grotesk"/>
                <a:cs typeface="Founders Grotesk"/>
                <a:sym typeface="Founders Grotesk"/>
              </a:defRPr>
            </a:lvl1pPr>
          </a:lstStyle>
          <a:p>
            <a:pPr/>
            <a:r>
              <a:t>Slide Subtitle</a:t>
            </a:r>
          </a:p>
        </p:txBody>
      </p:sp>
      <p:sp>
        <p:nvSpPr>
          <p:cNvPr id="72" name="683033896_1440x1778.jpg"/>
          <p:cNvSpPr/>
          <p:nvPr>
            <p:ph type="pic" idx="14"/>
          </p:nvPr>
        </p:nvSpPr>
        <p:spPr>
          <a:xfrm>
            <a:off x="0" y="-671784"/>
            <a:ext cx="12196747" cy="15059595"/>
          </a:xfrm>
          <a:prstGeom prst="rect">
            <a:avLst/>
          </a:prstGeom>
        </p:spPr>
        <p:txBody>
          <a:bodyPr lIns="91439" tIns="45719" rIns="91439" bIns="45719">
            <a:noAutofit/>
          </a:bodyPr>
          <a:lstStyle/>
          <a:p>
            <a:pPr/>
          </a:p>
        </p:txBody>
      </p:sp>
      <p:sp>
        <p:nvSpPr>
          <p:cNvPr id="73"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74"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75" name="Slide Title"/>
          <p:cNvSpPr txBox="1"/>
          <p:nvPr>
            <p:ph type="title" hasCustomPrompt="1"/>
          </p:nvPr>
        </p:nvSpPr>
        <p:spPr>
          <a:xfrm>
            <a:off x="13157200" y="864810"/>
            <a:ext cx="10256838" cy="1308101"/>
          </a:xfrm>
          <a:prstGeom prst="rect">
            <a:avLst/>
          </a:prstGeom>
        </p:spPr>
        <p:txBody>
          <a:bodyPr anchor="b"/>
          <a:lstStyle>
            <a:lvl1pPr>
              <a:defRPr spc="0">
                <a:solidFill>
                  <a:schemeClr val="accent1"/>
                </a:solidFill>
                <a:latin typeface="+mn-lt"/>
                <a:ea typeface="+mn-ea"/>
                <a:cs typeface="+mn-cs"/>
                <a:sym typeface="Founders Grotesk Semibold"/>
              </a:defRPr>
            </a:lvl1pPr>
          </a:lstStyle>
          <a:p>
            <a:pPr/>
            <a:r>
              <a:t>Slide Title </a:t>
            </a:r>
          </a:p>
        </p:txBody>
      </p:sp>
      <p:sp>
        <p:nvSpPr>
          <p:cNvPr id="76" name="Body Level One…"/>
          <p:cNvSpPr txBox="1"/>
          <p:nvPr>
            <p:ph type="body" sz="half" idx="1" hasCustomPrompt="1"/>
          </p:nvPr>
        </p:nvSpPr>
        <p:spPr>
          <a:xfrm>
            <a:off x="13157200" y="3904441"/>
            <a:ext cx="10256838" cy="7303309"/>
          </a:xfrm>
          <a:prstGeom prst="rect">
            <a:avLst/>
          </a:prstGeom>
        </p:spPr>
        <p:txBody>
          <a:bodyPr/>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7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p:bg>
      <p:bgPr>
        <a:solidFill>
          <a:schemeClr val="accent3">
            <a:hueOff val="513816"/>
            <a:satOff val="9467"/>
            <a:lumOff val="17481"/>
          </a:schemeClr>
        </a:solidFill>
      </p:bgPr>
    </p:bg>
    <p:spTree>
      <p:nvGrpSpPr>
        <p:cNvPr id="1" name=""/>
        <p:cNvGrpSpPr/>
        <p:nvPr/>
      </p:nvGrpSpPr>
      <p:grpSpPr>
        <a:xfrm>
          <a:off x="0" y="0"/>
          <a:ext cx="0" cy="0"/>
          <a:chOff x="0" y="0"/>
          <a:chExt cx="0" cy="0"/>
        </a:xfrm>
      </p:grpSpPr>
      <p:sp>
        <p:nvSpPr>
          <p:cNvPr id="84" name="Line"/>
          <p:cNvSpPr/>
          <p:nvPr/>
        </p:nvSpPr>
        <p:spPr>
          <a:xfrm>
            <a:off x="635000" y="12192000"/>
            <a:ext cx="23114000" cy="0"/>
          </a:xfrm>
          <a:prstGeom prst="line">
            <a:avLst/>
          </a:prstGeom>
          <a:ln w="38100">
            <a:solidFill>
              <a:schemeClr val="accent1"/>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85" name="Line"/>
          <p:cNvSpPr/>
          <p:nvPr/>
        </p:nvSpPr>
        <p:spPr>
          <a:xfrm>
            <a:off x="635000" y="9443335"/>
            <a:ext cx="23114000" cy="1"/>
          </a:xfrm>
          <a:prstGeom prst="line">
            <a:avLst/>
          </a:prstGeom>
          <a:ln w="114300">
            <a:solidFill>
              <a:schemeClr val="accent1"/>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86" name="Section Title"/>
          <p:cNvSpPr txBox="1"/>
          <p:nvPr>
            <p:ph type="title" hasCustomPrompt="1"/>
          </p:nvPr>
        </p:nvSpPr>
        <p:spPr>
          <a:xfrm>
            <a:off x="571500" y="9530979"/>
            <a:ext cx="23241000" cy="2019301"/>
          </a:xfrm>
          <a:prstGeom prst="rect">
            <a:avLst/>
          </a:prstGeom>
        </p:spPr>
        <p:txBody>
          <a:bodyPr anchor="b"/>
          <a:lstStyle>
            <a:lvl1pPr>
              <a:lnSpc>
                <a:spcPct val="70000"/>
              </a:lnSpc>
              <a:defRPr spc="-300" sz="15000">
                <a:solidFill>
                  <a:schemeClr val="accent1"/>
                </a:solidFill>
                <a:latin typeface="+mn-lt"/>
                <a:ea typeface="+mn-ea"/>
                <a:cs typeface="+mn-cs"/>
                <a:sym typeface="Founders Grotesk Semibold"/>
              </a:defRPr>
            </a:lvl1pPr>
          </a:lstStyle>
          <a:p>
            <a:pPr/>
            <a:r>
              <a:t>Section Title</a:t>
            </a:r>
          </a:p>
        </p:txBody>
      </p:sp>
      <p:sp>
        <p:nvSpPr>
          <p:cNvPr id="8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sp>
        <p:nvSpPr>
          <p:cNvPr id="94"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95"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96" name="Slide Title"/>
          <p:cNvSpPr txBox="1"/>
          <p:nvPr>
            <p:ph type="title" hasCustomPrompt="1"/>
          </p:nvPr>
        </p:nvSpPr>
        <p:spPr>
          <a:xfrm>
            <a:off x="571500" y="715982"/>
            <a:ext cx="23241000" cy="1951018"/>
          </a:xfrm>
          <a:prstGeom prst="rect">
            <a:avLst/>
          </a:prstGeom>
        </p:spPr>
        <p:txBody>
          <a:bodyPr/>
          <a:lstStyle>
            <a:lvl1pPr>
              <a:lnSpc>
                <a:spcPct val="60000"/>
              </a:lnSpc>
              <a:defRPr spc="-239" sz="12000">
                <a:solidFill>
                  <a:schemeClr val="accent1"/>
                </a:solidFill>
                <a:latin typeface="+mn-lt"/>
                <a:ea typeface="+mn-ea"/>
                <a:cs typeface="+mn-cs"/>
                <a:sym typeface="Founders Grotesk Semibold"/>
              </a:defRPr>
            </a:lvl1pPr>
          </a:lstStyle>
          <a:p>
            <a:pPr/>
            <a:r>
              <a:t>Slide Title </a:t>
            </a:r>
          </a:p>
        </p:txBody>
      </p:sp>
      <p:sp>
        <p:nvSpPr>
          <p:cNvPr id="9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4" name="Agenda Title"/>
          <p:cNvSpPr txBox="1"/>
          <p:nvPr>
            <p:ph type="title" hasCustomPrompt="1"/>
          </p:nvPr>
        </p:nvSpPr>
        <p:spPr>
          <a:prstGeom prst="rect">
            <a:avLst/>
          </a:prstGeom>
        </p:spPr>
        <p:txBody>
          <a:bodyPr/>
          <a:lstStyle/>
          <a:p>
            <a:pPr/>
            <a:r>
              <a:t>Agenda Title</a:t>
            </a:r>
          </a:p>
        </p:txBody>
      </p:sp>
      <p:sp>
        <p:nvSpPr>
          <p:cNvPr id="105" name="Body Level One…"/>
          <p:cNvSpPr txBox="1"/>
          <p:nvPr>
            <p:ph type="body" idx="1" hasCustomPrompt="1"/>
          </p:nvPr>
        </p:nvSpPr>
        <p:spPr>
          <a:prstGeom prst="rect">
            <a:avLst/>
          </a:prstGeom>
        </p:spPr>
        <p:txBody>
          <a:bodyPr/>
          <a:lstStyle/>
          <a:p>
            <a:pPr/>
            <a:r>
              <a:t>Agenda Topics</a:t>
            </a:r>
          </a:p>
          <a:p>
            <a:pPr lvl="1"/>
            <a:r>
              <a:t/>
            </a:r>
          </a:p>
          <a:p>
            <a:pPr lvl="2"/>
            <a:r>
              <a:t/>
            </a:r>
          </a:p>
          <a:p>
            <a:pPr lvl="3"/>
            <a:r>
              <a:t/>
            </a:r>
          </a:p>
          <a:p>
            <a:pPr lvl="4"/>
            <a:r>
              <a:t/>
            </a:r>
          </a:p>
        </p:txBody>
      </p:sp>
      <p:sp>
        <p:nvSpPr>
          <p:cNvPr id="1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tatement">
    <p:bg>
      <p:bgPr>
        <a:solidFill>
          <a:srgbClr val="FFFFFF"/>
        </a:solidFill>
      </p:bgPr>
    </p:bg>
    <p:spTree>
      <p:nvGrpSpPr>
        <p:cNvPr id="1" name=""/>
        <p:cNvGrpSpPr/>
        <p:nvPr/>
      </p:nvGrpSpPr>
      <p:grpSpPr>
        <a:xfrm>
          <a:off x="0" y="0"/>
          <a:ext cx="0" cy="0"/>
          <a:chOff x="0" y="0"/>
          <a:chExt cx="0" cy="0"/>
        </a:xfrm>
      </p:grpSpPr>
      <p:sp>
        <p:nvSpPr>
          <p:cNvPr id="113"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14"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15" name="Body Level One…"/>
          <p:cNvSpPr txBox="1"/>
          <p:nvPr>
            <p:ph type="body" sz="half" idx="1" hasCustomPrompt="1"/>
          </p:nvPr>
        </p:nvSpPr>
        <p:spPr>
          <a:xfrm>
            <a:off x="571500" y="3898900"/>
            <a:ext cx="23236826" cy="5499100"/>
          </a:xfrm>
          <a:prstGeom prst="rect">
            <a:avLst/>
          </a:prstGeom>
        </p:spPr>
        <p:txBody>
          <a:bodyPr anchor="ctr"/>
          <a:lstStyle>
            <a:lvl1pPr defTabSz="825500">
              <a:lnSpc>
                <a:spcPct val="100000"/>
              </a:lnSpc>
              <a:tabLst/>
              <a:defRPr spc="-239" sz="12000">
                <a:solidFill>
                  <a:schemeClr val="accent1"/>
                </a:solidFill>
                <a:latin typeface="Founders Grotesk"/>
                <a:ea typeface="Founders Grotesk"/>
                <a:cs typeface="Founders Grotesk"/>
                <a:sym typeface="Founders Grotesk"/>
              </a:defRPr>
            </a:lvl1pPr>
            <a:lvl2pPr defTabSz="825500">
              <a:lnSpc>
                <a:spcPct val="100000"/>
              </a:lnSpc>
              <a:tabLst/>
              <a:defRPr spc="-239" sz="12000">
                <a:solidFill>
                  <a:schemeClr val="accent1"/>
                </a:solidFill>
                <a:latin typeface="Founders Grotesk"/>
                <a:ea typeface="Founders Grotesk"/>
                <a:cs typeface="Founders Grotesk"/>
                <a:sym typeface="Founders Grotesk"/>
              </a:defRPr>
            </a:lvl2pPr>
            <a:lvl3pPr defTabSz="825500">
              <a:lnSpc>
                <a:spcPct val="100000"/>
              </a:lnSpc>
              <a:tabLst/>
              <a:defRPr spc="-239" sz="12000">
                <a:solidFill>
                  <a:schemeClr val="accent1"/>
                </a:solidFill>
                <a:latin typeface="Founders Grotesk"/>
                <a:ea typeface="Founders Grotesk"/>
                <a:cs typeface="Founders Grotesk"/>
                <a:sym typeface="Founders Grotesk"/>
              </a:defRPr>
            </a:lvl3pPr>
            <a:lvl4pPr defTabSz="825500">
              <a:lnSpc>
                <a:spcPct val="100000"/>
              </a:lnSpc>
              <a:tabLst/>
              <a:defRPr spc="-239" sz="12000">
                <a:solidFill>
                  <a:schemeClr val="accent1"/>
                </a:solidFill>
                <a:latin typeface="Founders Grotesk"/>
                <a:ea typeface="Founders Grotesk"/>
                <a:cs typeface="Founders Grotesk"/>
                <a:sym typeface="Founders Grotesk"/>
              </a:defRPr>
            </a:lvl4pPr>
            <a:lvl5pPr defTabSz="825500">
              <a:lnSpc>
                <a:spcPct val="100000"/>
              </a:lnSpc>
              <a:tabLst/>
              <a:defRPr spc="-239" sz="12000">
                <a:solidFill>
                  <a:schemeClr val="accent1"/>
                </a:solidFill>
                <a:latin typeface="Founders Grotesk"/>
                <a:ea typeface="Founders Grotesk"/>
                <a:cs typeface="Founders Grotesk"/>
                <a:sym typeface="Founders Grotesk"/>
              </a:defRPr>
            </a:lvl5pPr>
          </a:lstStyle>
          <a:p>
            <a:pPr/>
            <a:r>
              <a:t>Statement</a:t>
            </a:r>
          </a:p>
          <a:p>
            <a:pPr lvl="1"/>
            <a:r>
              <a:t/>
            </a:r>
          </a:p>
          <a:p>
            <a:pPr lvl="2"/>
            <a:r>
              <a:t/>
            </a:r>
          </a:p>
          <a:p>
            <a:pPr lvl="3"/>
            <a:r>
              <a:t/>
            </a:r>
          </a:p>
          <a:p>
            <a:pPr lvl="4"/>
            <a:r>
              <a:t/>
            </a:r>
          </a:p>
        </p:txBody>
      </p:sp>
      <p:sp>
        <p:nvSpPr>
          <p:cNvPr id="116"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Fact">
    <p:bg>
      <p:bgPr>
        <a:solidFill>
          <a:srgbClr val="C3D9E0"/>
        </a:solidFill>
      </p:bgPr>
    </p:bg>
    <p:spTree>
      <p:nvGrpSpPr>
        <p:cNvPr id="1" name=""/>
        <p:cNvGrpSpPr/>
        <p:nvPr/>
      </p:nvGrpSpPr>
      <p:grpSpPr>
        <a:xfrm>
          <a:off x="0" y="0"/>
          <a:ext cx="0" cy="0"/>
          <a:chOff x="0" y="0"/>
          <a:chExt cx="0" cy="0"/>
        </a:xfrm>
      </p:grpSpPr>
      <p:sp>
        <p:nvSpPr>
          <p:cNvPr id="123" name="Body Level One…"/>
          <p:cNvSpPr txBox="1"/>
          <p:nvPr>
            <p:ph type="body" idx="1" hasCustomPrompt="1"/>
          </p:nvPr>
        </p:nvSpPr>
        <p:spPr>
          <a:xfrm>
            <a:off x="634999" y="1346200"/>
            <a:ext cx="23241001" cy="8451368"/>
          </a:xfrm>
          <a:prstGeom prst="rect">
            <a:avLst/>
          </a:prstGeom>
        </p:spPr>
        <p:txBody>
          <a:bodyPr anchor="b"/>
          <a:lstStyle>
            <a:lvl1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1pPr>
            <a:lvl2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2pPr>
            <a:lvl3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3pPr>
            <a:lvl4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4pPr>
            <a:lvl5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5pPr>
          </a:lstStyle>
          <a:p>
            <a:pPr/>
            <a:r>
              <a:t>100%</a:t>
            </a:r>
          </a:p>
          <a:p>
            <a:pPr lvl="1"/>
            <a:r>
              <a:t/>
            </a:r>
          </a:p>
          <a:p>
            <a:pPr lvl="2"/>
            <a:r>
              <a:t/>
            </a:r>
          </a:p>
          <a:p>
            <a:pPr lvl="3"/>
            <a:r>
              <a:t/>
            </a:r>
          </a:p>
          <a:p>
            <a:pPr lvl="4"/>
            <a:r>
              <a:t/>
            </a:r>
          </a:p>
        </p:txBody>
      </p:sp>
      <p:sp>
        <p:nvSpPr>
          <p:cNvPr id="124" name="Fact information"/>
          <p:cNvSpPr txBox="1"/>
          <p:nvPr>
            <p:ph type="body" sz="quarter" idx="13" hasCustomPrompt="1"/>
          </p:nvPr>
        </p:nvSpPr>
        <p:spPr>
          <a:xfrm>
            <a:off x="635000" y="9170947"/>
            <a:ext cx="23241000" cy="932816"/>
          </a:xfrm>
          <a:prstGeom prst="rect">
            <a:avLst/>
          </a:prstGeom>
        </p:spPr>
        <p:txBody>
          <a:bodyPr/>
          <a:lstStyle>
            <a:lvl1pPr defTabSz="817244">
              <a:lnSpc>
                <a:spcPct val="80000"/>
              </a:lnSpc>
              <a:tabLst/>
              <a:defRPr spc="-54" sz="5445">
                <a:solidFill>
                  <a:schemeClr val="accent1"/>
                </a:solidFill>
              </a:defRPr>
            </a:lvl1pPr>
          </a:lstStyle>
          <a:p>
            <a:pPr/>
            <a:r>
              <a:t>Fact information</a:t>
            </a:r>
          </a:p>
        </p:txBody>
      </p:sp>
      <p:sp>
        <p:nvSpPr>
          <p:cNvPr id="125" name="Line"/>
          <p:cNvSpPr/>
          <p:nvPr/>
        </p:nvSpPr>
        <p:spPr>
          <a:xfrm>
            <a:off x="635000" y="12192000"/>
            <a:ext cx="23118143" cy="0"/>
          </a:xfrm>
          <a:prstGeom prst="line">
            <a:avLst/>
          </a:prstGeom>
          <a:ln w="38100">
            <a:solidFill>
              <a:schemeClr val="accent1">
                <a:hueOff val="-42304"/>
                <a:satOff val="23749"/>
                <a:lumOff val="-45745"/>
              </a:schemeClr>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26" name="Line"/>
          <p:cNvSpPr/>
          <p:nvPr/>
        </p:nvSpPr>
        <p:spPr>
          <a:xfrm>
            <a:off x="639142" y="692907"/>
            <a:ext cx="23114001" cy="1"/>
          </a:xfrm>
          <a:prstGeom prst="line">
            <a:avLst/>
          </a:prstGeom>
          <a:ln w="114300">
            <a:solidFill>
              <a:schemeClr val="accent1">
                <a:hueOff val="-42304"/>
                <a:satOff val="23749"/>
                <a:lumOff val="-45745"/>
              </a:schemeClr>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2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bg>
      <p:bgPr>
        <a:solidFill>
          <a:srgbClr val="C3D9E0"/>
        </a:solidFill>
      </p:bgPr>
    </p:bg>
    <p:spTree>
      <p:nvGrpSpPr>
        <p:cNvPr id="1" name=""/>
        <p:cNvGrpSpPr/>
        <p:nvPr/>
      </p:nvGrpSpPr>
      <p:grpSpPr>
        <a:xfrm>
          <a:off x="0" y="0"/>
          <a:ext cx="0" cy="0"/>
          <a:chOff x="0" y="0"/>
          <a:chExt cx="0" cy="0"/>
        </a:xfrm>
      </p:grpSpPr>
      <p:sp>
        <p:nvSpPr>
          <p:cNvPr id="134" name="Line"/>
          <p:cNvSpPr/>
          <p:nvPr/>
        </p:nvSpPr>
        <p:spPr>
          <a:xfrm>
            <a:off x="635000" y="12192000"/>
            <a:ext cx="23114000" cy="0"/>
          </a:xfrm>
          <a:prstGeom prst="line">
            <a:avLst/>
          </a:prstGeom>
          <a:ln w="38100">
            <a:solidFill>
              <a:schemeClr val="accent1">
                <a:hueOff val="-42304"/>
                <a:satOff val="23749"/>
                <a:lumOff val="-45745"/>
              </a:schemeClr>
            </a:solidFill>
            <a:miter lim="400000"/>
          </a:ln>
        </p:spPr>
        <p:txBody>
          <a:bodyPr lIns="50800" tIns="50800" rIns="50800" bIns="5080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35" name="Line"/>
          <p:cNvSpPr/>
          <p:nvPr/>
        </p:nvSpPr>
        <p:spPr>
          <a:xfrm>
            <a:off x="639142" y="692907"/>
            <a:ext cx="23114001" cy="1"/>
          </a:xfrm>
          <a:prstGeom prst="line">
            <a:avLst/>
          </a:prstGeom>
          <a:ln w="114300">
            <a:solidFill>
              <a:schemeClr val="accent1">
                <a:hueOff val="-42304"/>
                <a:satOff val="23749"/>
                <a:lumOff val="-45745"/>
              </a:schemeClr>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36" name="Attribution"/>
          <p:cNvSpPr txBox="1"/>
          <p:nvPr>
            <p:ph type="body" sz="quarter" idx="13" hasCustomPrompt="1"/>
          </p:nvPr>
        </p:nvSpPr>
        <p:spPr>
          <a:xfrm>
            <a:off x="1148060" y="9247147"/>
            <a:ext cx="22707182" cy="932816"/>
          </a:xfrm>
          <a:prstGeom prst="rect">
            <a:avLst/>
          </a:prstGeom>
        </p:spPr>
        <p:txBody>
          <a:bodyPr anchor="ctr"/>
          <a:lstStyle>
            <a:lvl1pPr defTabSz="817244">
              <a:lnSpc>
                <a:spcPct val="80000"/>
              </a:lnSpc>
              <a:tabLst/>
              <a:defRPr spc="-54" sz="5445">
                <a:solidFill>
                  <a:schemeClr val="accent1"/>
                </a:solidFill>
              </a:defRPr>
            </a:lvl1pPr>
          </a:lstStyle>
          <a:p>
            <a:pPr/>
            <a:r>
              <a:t>Attribution</a:t>
            </a:r>
          </a:p>
        </p:txBody>
      </p:sp>
      <p:sp>
        <p:nvSpPr>
          <p:cNvPr id="137" name="Body Level One…"/>
          <p:cNvSpPr txBox="1"/>
          <p:nvPr>
            <p:ph type="body" sz="half" idx="1" hasCustomPrompt="1"/>
          </p:nvPr>
        </p:nvSpPr>
        <p:spPr>
          <a:xfrm>
            <a:off x="515838" y="741381"/>
            <a:ext cx="23241001" cy="4970080"/>
          </a:xfrm>
          <a:prstGeom prst="rect">
            <a:avLst/>
          </a:prstGeom>
        </p:spPr>
        <p:txBody>
          <a:bodyPr/>
          <a:lstStyle>
            <a:lvl1pPr marL="419100" indent="-419100" defTabSz="825500">
              <a:lnSpc>
                <a:spcPct val="80000"/>
              </a:lnSpc>
              <a:tabLst/>
              <a:defRPr spc="-119" sz="12000">
                <a:solidFill>
                  <a:schemeClr val="accent1"/>
                </a:solidFill>
                <a:latin typeface="Founders Grotesk"/>
                <a:ea typeface="Founders Grotesk"/>
                <a:cs typeface="Founders Grotesk"/>
                <a:sym typeface="Founders Grotesk"/>
              </a:defRPr>
            </a:lvl1pPr>
            <a:lvl2pPr marL="419100" indent="-419100" defTabSz="825500">
              <a:lnSpc>
                <a:spcPct val="80000"/>
              </a:lnSpc>
              <a:tabLst/>
              <a:defRPr spc="-119" sz="12000">
                <a:solidFill>
                  <a:schemeClr val="accent1"/>
                </a:solidFill>
                <a:latin typeface="Founders Grotesk"/>
                <a:ea typeface="Founders Grotesk"/>
                <a:cs typeface="Founders Grotesk"/>
                <a:sym typeface="Founders Grotesk"/>
              </a:defRPr>
            </a:lvl2pPr>
            <a:lvl3pPr marL="419100" indent="-419100" defTabSz="825500">
              <a:lnSpc>
                <a:spcPct val="80000"/>
              </a:lnSpc>
              <a:tabLst/>
              <a:defRPr spc="-119" sz="12000">
                <a:solidFill>
                  <a:schemeClr val="accent1"/>
                </a:solidFill>
                <a:latin typeface="Founders Grotesk"/>
                <a:ea typeface="Founders Grotesk"/>
                <a:cs typeface="Founders Grotesk"/>
                <a:sym typeface="Founders Grotesk"/>
              </a:defRPr>
            </a:lvl3pPr>
            <a:lvl4pPr marL="419100" indent="-419100" defTabSz="825500">
              <a:lnSpc>
                <a:spcPct val="80000"/>
              </a:lnSpc>
              <a:tabLst/>
              <a:defRPr spc="-119" sz="12000">
                <a:solidFill>
                  <a:schemeClr val="accent1"/>
                </a:solidFill>
                <a:latin typeface="Founders Grotesk"/>
                <a:ea typeface="Founders Grotesk"/>
                <a:cs typeface="Founders Grotesk"/>
                <a:sym typeface="Founders Grotesk"/>
              </a:defRPr>
            </a:lvl4pPr>
            <a:lvl5pPr marL="419100" indent="-419100" defTabSz="825500">
              <a:lnSpc>
                <a:spcPct val="80000"/>
              </a:lnSpc>
              <a:tabLst/>
              <a:defRPr spc="-119" sz="12000">
                <a:solidFill>
                  <a:schemeClr val="accent1"/>
                </a:solidFill>
                <a:latin typeface="Founders Grotesk"/>
                <a:ea typeface="Founders Grotesk"/>
                <a:cs typeface="Founders Grotesk"/>
                <a:sym typeface="Founders Grotesk"/>
              </a:defRPr>
            </a:lvl5pPr>
          </a:lstStyle>
          <a:p>
            <a:pPr/>
            <a:r>
              <a:t>“Notable Quote”</a:t>
            </a:r>
          </a:p>
          <a:p>
            <a:pPr lvl="1"/>
            <a:r>
              <a:t/>
            </a:r>
          </a:p>
          <a:p>
            <a:pPr lvl="2"/>
            <a:r>
              <a:t/>
            </a:r>
          </a:p>
          <a:p>
            <a:pPr lvl="3"/>
            <a:r>
              <a:t/>
            </a:r>
          </a:p>
          <a:p>
            <a:pPr lvl="4"/>
            <a:r>
              <a:t/>
            </a:r>
          </a:p>
        </p:txBody>
      </p:sp>
      <p:sp>
        <p:nvSpPr>
          <p:cNvPr id="138"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bg>
      <p:bgPr>
        <a:solidFill>
          <a:srgbClr val="FFFFFF"/>
        </a:solidFill>
      </p:bgPr>
    </p:bg>
    <p:spTree>
      <p:nvGrpSpPr>
        <p:cNvPr id="1" name=""/>
        <p:cNvGrpSpPr/>
        <p:nvPr/>
      </p:nvGrpSpPr>
      <p:grpSpPr>
        <a:xfrm>
          <a:off x="0" y="0"/>
          <a:ext cx="0" cy="0"/>
          <a:chOff x="0" y="0"/>
          <a:chExt cx="0" cy="0"/>
        </a:xfrm>
      </p:grpSpPr>
      <p:sp>
        <p:nvSpPr>
          <p:cNvPr id="145" name="Image"/>
          <p:cNvSpPr/>
          <p:nvPr>
            <p:ph type="pic" sz="half" idx="13"/>
          </p:nvPr>
        </p:nvSpPr>
        <p:spPr>
          <a:xfrm>
            <a:off x="12192000" y="-1003300"/>
            <a:ext cx="11557000" cy="7679267"/>
          </a:xfrm>
          <a:prstGeom prst="rect">
            <a:avLst/>
          </a:prstGeom>
        </p:spPr>
        <p:txBody>
          <a:bodyPr lIns="91439" tIns="45719" rIns="91439" bIns="45719">
            <a:noAutofit/>
          </a:bodyPr>
          <a:lstStyle/>
          <a:p>
            <a:pPr/>
          </a:p>
        </p:txBody>
      </p:sp>
      <p:sp>
        <p:nvSpPr>
          <p:cNvPr id="146" name="Image"/>
          <p:cNvSpPr/>
          <p:nvPr>
            <p:ph type="pic" sz="half" idx="14"/>
          </p:nvPr>
        </p:nvSpPr>
        <p:spPr>
          <a:xfrm>
            <a:off x="12192000" y="5397500"/>
            <a:ext cx="11557000" cy="7749789"/>
          </a:xfrm>
          <a:prstGeom prst="rect">
            <a:avLst/>
          </a:prstGeom>
        </p:spPr>
        <p:txBody>
          <a:bodyPr lIns="91439" tIns="45719" rIns="91439" bIns="45719">
            <a:noAutofit/>
          </a:bodyPr>
          <a:lstStyle/>
          <a:p>
            <a:pPr/>
          </a:p>
        </p:txBody>
      </p:sp>
      <p:sp>
        <p:nvSpPr>
          <p:cNvPr id="147" name="Image"/>
          <p:cNvSpPr/>
          <p:nvPr>
            <p:ph type="pic" idx="15"/>
          </p:nvPr>
        </p:nvSpPr>
        <p:spPr>
          <a:xfrm>
            <a:off x="571500" y="-698500"/>
            <a:ext cx="11684000" cy="14426494"/>
          </a:xfrm>
          <a:prstGeom prst="rect">
            <a:avLst/>
          </a:prstGeom>
        </p:spPr>
        <p:txBody>
          <a:bodyPr lIns="91439" tIns="45719" rIns="91439" bIns="45719">
            <a:noAutofit/>
          </a:bodyPr>
          <a:lstStyle/>
          <a:p>
            <a:pPr/>
          </a:p>
        </p:txBody>
      </p:sp>
      <p:sp>
        <p:nvSpPr>
          <p:cNvPr id="148"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bg>
      <p:bgPr>
        <a:solidFill>
          <a:srgbClr val="FFFFFF"/>
        </a:solidFill>
      </p:bgPr>
    </p:bg>
    <p:spTree>
      <p:nvGrpSpPr>
        <p:cNvPr id="1" name=""/>
        <p:cNvGrpSpPr/>
        <p:nvPr/>
      </p:nvGrpSpPr>
      <p:grpSpPr>
        <a:xfrm>
          <a:off x="0" y="0"/>
          <a:ext cx="0" cy="0"/>
          <a:chOff x="0" y="0"/>
          <a:chExt cx="0" cy="0"/>
        </a:xfrm>
      </p:grpSpPr>
      <p:sp>
        <p:nvSpPr>
          <p:cNvPr id="155" name="1054398042_3378x2084.jpg"/>
          <p:cNvSpPr/>
          <p:nvPr>
            <p:ph type="pic" idx="13"/>
          </p:nvPr>
        </p:nvSpPr>
        <p:spPr>
          <a:xfrm>
            <a:off x="0" y="-2984500"/>
            <a:ext cx="28333700" cy="17479999"/>
          </a:xfrm>
          <a:prstGeom prst="rect">
            <a:avLst/>
          </a:prstGeom>
        </p:spPr>
        <p:txBody>
          <a:bodyPr lIns="91439" tIns="45719" rIns="91439" bIns="45719">
            <a:noAutofit/>
          </a:bodyPr>
          <a:lstStyle/>
          <a:p>
            <a:pPr/>
          </a:p>
        </p:txBody>
      </p:sp>
      <p:sp>
        <p:nvSpPr>
          <p:cNvPr id="1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163"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chemeClr val="accent1">
            <a:hueOff val="-42304"/>
            <a:satOff val="23749"/>
            <a:lumOff val="-45745"/>
          </a:schemeClr>
        </a:solidFill>
      </p:bgPr>
    </p:bg>
    <p:spTree>
      <p:nvGrpSpPr>
        <p:cNvPr id="1" name=""/>
        <p:cNvGrpSpPr/>
        <p:nvPr/>
      </p:nvGrpSpPr>
      <p:grpSpPr>
        <a:xfrm>
          <a:off x="0" y="0"/>
          <a:ext cx="0" cy="0"/>
          <a:chOff x="0" y="0"/>
          <a:chExt cx="0" cy="0"/>
        </a:xfrm>
      </p:grpSpPr>
      <p:sp>
        <p:nvSpPr>
          <p:cNvPr id="2" name="Agenda Title"/>
          <p:cNvSpPr txBox="1"/>
          <p:nvPr>
            <p:ph type="title" hasCustomPrompt="1"/>
          </p:nvPr>
        </p:nvSpPr>
        <p:spPr>
          <a:xfrm>
            <a:off x="575641" y="881082"/>
            <a:ext cx="23241001" cy="19510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Agenda Title</a:t>
            </a:r>
          </a:p>
        </p:txBody>
      </p:sp>
      <p:sp>
        <p:nvSpPr>
          <p:cNvPr id="3"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4" name="Body Level One…"/>
          <p:cNvSpPr txBox="1"/>
          <p:nvPr>
            <p:ph type="body" idx="1" hasCustomPrompt="1"/>
          </p:nvPr>
        </p:nvSpPr>
        <p:spPr>
          <a:xfrm>
            <a:off x="575641" y="3276600"/>
            <a:ext cx="23241001" cy="98706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Agenda Topics</a:t>
            </a:r>
          </a:p>
          <a:p>
            <a:pPr lvl="1"/>
            <a:r>
              <a:t/>
            </a:r>
          </a:p>
          <a:p>
            <a:pPr lvl="2"/>
            <a:r>
              <a:t/>
            </a:r>
          </a:p>
          <a:p>
            <a:pPr lvl="3"/>
            <a:r>
              <a:t/>
            </a:r>
          </a:p>
          <a:p>
            <a:pPr lvl="4"/>
            <a:r>
              <a:t/>
            </a:r>
          </a:p>
        </p:txBody>
      </p:sp>
      <p:sp>
        <p:nvSpPr>
          <p:cNvPr id="5" name="Slide Number"/>
          <p:cNvSpPr txBox="1"/>
          <p:nvPr>
            <p:ph type="sldNum" sz="quarter" idx="2"/>
          </p:nvPr>
        </p:nvSpPr>
        <p:spPr>
          <a:xfrm>
            <a:off x="23431499" y="12268199"/>
            <a:ext cx="371756" cy="555245"/>
          </a:xfrm>
          <a:prstGeom prst="rect">
            <a:avLst/>
          </a:prstGeom>
          <a:ln w="12700">
            <a:miter lim="400000"/>
          </a:ln>
        </p:spPr>
        <p:txBody>
          <a:bodyPr wrap="none" lIns="50800" tIns="50800" rIns="50800" bIns="50800" anchor="b">
            <a:spAutoFit/>
          </a:bodyPr>
          <a:lstStyle>
            <a:lvl1pPr algn="r">
              <a:lnSpc>
                <a:spcPct val="100000"/>
              </a:lnSpc>
              <a:spcBef>
                <a:spcPts val="0"/>
              </a:spcBef>
              <a:defRPr spc="28" sz="2800">
                <a:solidFill>
                  <a:srgbClr val="FFFFFF"/>
                </a:solidFill>
                <a:latin typeface="Founders Grotesk Condensed"/>
                <a:ea typeface="Founders Grotesk Condensed"/>
                <a:cs typeface="Founders Grotesk Condensed"/>
                <a:sym typeface="Founders Grotesk Condensed"/>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1pPr>
      <a:lvl2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2pPr>
      <a:lvl3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3pPr>
      <a:lvl4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4pPr>
      <a:lvl5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5pPr>
      <a:lvl6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6pPr>
      <a:lvl7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7pPr>
      <a:lvl8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8pPr>
      <a:lvl9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9pPr>
    </p:titleStyle>
    <p:bodyStyle>
      <a:lvl1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1pPr>
      <a:lvl2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2pPr>
      <a:lvl3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3pPr>
      <a:lvl4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4pPr>
      <a:lvl5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5pPr>
      <a:lvl6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6pPr>
      <a:lvl7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7pPr>
      <a:lvl8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8pPr>
      <a:lvl9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9pPr>
    </p:bodyStyle>
    <p:otherStyle>
      <a:lvl1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1pPr>
      <a:lvl2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2pPr>
      <a:lvl3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3pPr>
      <a:lvl4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4pPr>
      <a:lvl5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5pPr>
      <a:lvl6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6pPr>
      <a:lvl7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7pPr>
      <a:lvl8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8pPr>
      <a:lvl9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en.wikipedia.org/wiki/1982_NCAA_Division_I_Men%27s_Basketball_Tournament" TargetMode="External"/><Relationship Id="rId3" Type="http://schemas.openxmlformats.org/officeDocument/2006/relationships/hyperlink" Target="https://en.wikipedia.org/wiki/Michael_Jordan#cite_note-defensive_players-13" TargetMode="External"/><Relationship Id="rId4" Type="http://schemas.openxmlformats.org/officeDocument/2006/relationships/hyperlink" Target="https://en.wikipedia.org/wiki/Slam_dunk" TargetMode="External"/><Relationship Id="rId5" Type="http://schemas.openxmlformats.org/officeDocument/2006/relationships/hyperlink" Target="https://en.wikipedia.org/wiki/Free_throw_line" TargetMode="External"/><Relationship Id="rId6" Type="http://schemas.openxmlformats.org/officeDocument/2006/relationships/hyperlink" Target="https://en.wikipedia.org/wiki/Slam_Dunk_Contest" TargetMode="External"/><Relationship Id="rId7" Type="http://schemas.openxmlformats.org/officeDocument/2006/relationships/hyperlink" Target="https://en.wikipedia.org/wiki/Three-peat" TargetMode="External"/><Relationship Id="rId8" Type="http://schemas.openxmlformats.org/officeDocument/2006/relationships/hyperlink" Target="https://en.wikipedia.org/wiki/1993%E2%80%9394_NBA_season" TargetMode="External"/><Relationship Id="rId9" Type="http://schemas.openxmlformats.org/officeDocument/2006/relationships/hyperlink" Target="https://en.wikipedia.org/wiki/Minor_League_Baseball" TargetMode="External"/><Relationship Id="rId10" Type="http://schemas.openxmlformats.org/officeDocument/2006/relationships/hyperlink" Target="https://en.wikipedia.org/wiki/Washington_Wizards" TargetMode="External"/><Relationship Id="rId11" Type="http://schemas.openxmlformats.org/officeDocument/2006/relationships/hyperlink" Target="https://en.wikipedia.org/wiki/Bill_Russell_NBA_Finals_Most_Valuable_Player_Award" TargetMode="External"/><Relationship Id="rId12" Type="http://schemas.openxmlformats.org/officeDocument/2006/relationships/hyperlink" Target="https://en.wikipedia.org/wiki/List_of_National_Basketball_Association_annual_scoring_leaders" TargetMode="External"/><Relationship Id="rId13" Type="http://schemas.openxmlformats.org/officeDocument/2006/relationships/hyperlink" Target="https://en.wikipedia.org/wiki/NBA_Most_Valuable_Player_Award" TargetMode="External"/><Relationship Id="rId14" Type="http://schemas.openxmlformats.org/officeDocument/2006/relationships/hyperlink" Target="https://en.wikipedia.org/wiki/All-NBA_Team" TargetMode="External"/><Relationship Id="rId15" Type="http://schemas.openxmlformats.org/officeDocument/2006/relationships/hyperlink" Target="https://en.wikipedia.org/wiki/NBA_All-Defensive_Team" TargetMode="External"/><Relationship Id="rId16" Type="http://schemas.openxmlformats.org/officeDocument/2006/relationships/hyperlink" Target="https://en.wikipedia.org/wiki/NBA_All-Star_Game" TargetMode="External"/><Relationship Id="rId17" Type="http://schemas.openxmlformats.org/officeDocument/2006/relationships/hyperlink" Target="https://en.wikipedia.org/wiki/NBA_All-Star_Game_Most_Valuable_Player_Award" TargetMode="External"/><Relationship Id="rId18" Type="http://schemas.openxmlformats.org/officeDocument/2006/relationships/hyperlink" Target="https://en.wikipedia.org/wiki/List_of_National_Basketball_Association_annual_steals_leaders" TargetMode="External"/><Relationship Id="rId19" Type="http://schemas.openxmlformats.org/officeDocument/2006/relationships/hyperlink" Target="https://en.wikipedia.org/wiki/NBA_Defensive_Player_of_the_Year_Award" TargetMode="External"/><Relationship Id="rId20" Type="http://schemas.openxmlformats.org/officeDocument/2006/relationships/hyperlink" Target="https://en.wikipedia.org/wiki/ESPN" TargetMode="External"/><Relationship Id="rId21" Type="http://schemas.openxmlformats.org/officeDocument/2006/relationships/hyperlink" Target="https://en.wikipedia.org/wiki/Babe_Ruth" TargetMode="External"/><Relationship Id="rId22" Type="http://schemas.openxmlformats.org/officeDocument/2006/relationships/hyperlink" Target="https://en.wikipedia.org/wiki/Associated_Press" TargetMode="External"/><Relationship Id="rId23" Type="http://schemas.openxmlformats.org/officeDocument/2006/relationships/hyperlink" Target="https://en.wikipedia.org/wiki/Naismith_Memorial_Basketball_Hall_of_Fame" TargetMode="External"/><Relationship Id="rId24" Type="http://schemas.openxmlformats.org/officeDocument/2006/relationships/hyperlink" Target="https://en.wikipedia.org/wiki/Michael_Jordan#cite_note-Markovits-11" TargetMode="External"/><Relationship Id="rId25" Type="http://schemas.openxmlformats.org/officeDocument/2006/relationships/hyperlink" Target="https://en.wikipedia.org/wiki/Michael_Jordan#cite_note-remain_popular-14" TargetMode="External"/></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2" name="Image" descr="Image"/>
          <p:cNvPicPr>
            <a:picLocks noChangeAspect="1"/>
          </p:cNvPicPr>
          <p:nvPr>
            <p:ph type="pic" idx="13"/>
          </p:nvPr>
        </p:nvPicPr>
        <p:blipFill>
          <a:blip r:embed="rId2">
            <a:extLst/>
          </a:blip>
          <a:srcRect l="0" t="22106" r="14704" b="123"/>
          <a:stretch>
            <a:fillRect/>
          </a:stretch>
        </p:blipFill>
        <p:spPr>
          <a:xfrm>
            <a:off x="0" y="0"/>
            <a:ext cx="24384000" cy="13716000"/>
          </a:xfrm>
          <a:prstGeom prst="rect">
            <a:avLst/>
          </a:prstGeom>
        </p:spPr>
      </p:pic>
      <p:sp>
        <p:nvSpPr>
          <p:cNvPr id="173" name="28 November 2020"/>
          <p:cNvSpPr txBox="1"/>
          <p:nvPr>
            <p:ph type="body" idx="14"/>
          </p:nvPr>
        </p:nvSpPr>
        <p:spPr>
          <a:prstGeom prst="rect">
            <a:avLst/>
          </a:prstGeom>
          <a:extLst>
            <a:ext uri="{C572A759-6A51-4108-AA02-DFA0A04FC94B}">
              <ma14:wrappingTextBoxFlag xmlns:ma14="http://schemas.microsoft.com/office/mac/drawingml/2011/main" val="1"/>
            </a:ext>
          </a:extLst>
        </p:spPr>
        <p:txBody>
          <a:bodyPr/>
          <a:lstStyle/>
          <a:p>
            <a:pPr/>
            <a:r>
              <a:t>28 November 2020</a:t>
            </a:r>
          </a:p>
        </p:txBody>
      </p:sp>
      <p:sp>
        <p:nvSpPr>
          <p:cNvPr id="174" name="Secondary English ILBC Maing"/>
          <p:cNvSpPr txBox="1"/>
          <p:nvPr>
            <p:ph type="body" sz="quarter" idx="1"/>
          </p:nvPr>
        </p:nvSpPr>
        <p:spPr>
          <a:prstGeom prst="rect">
            <a:avLst/>
          </a:prstGeom>
        </p:spPr>
        <p:txBody>
          <a:bodyPr/>
          <a:lstStyle/>
          <a:p>
            <a:pPr/>
            <a:r>
              <a:t>Secondary English ILBC Maing</a:t>
            </a:r>
          </a:p>
        </p:txBody>
      </p:sp>
      <p:sp>
        <p:nvSpPr>
          <p:cNvPr id="175" name="Line"/>
          <p:cNvSpPr/>
          <p:nvPr/>
        </p:nvSpPr>
        <p:spPr>
          <a:xfrm>
            <a:off x="635000" y="12192000"/>
            <a:ext cx="23114000" cy="0"/>
          </a:xfrm>
          <a:prstGeom prst="line">
            <a:avLst/>
          </a:prstGeom>
          <a:ln w="381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76" name="Line"/>
          <p:cNvSpPr/>
          <p:nvPr/>
        </p:nvSpPr>
        <p:spPr>
          <a:xfrm>
            <a:off x="635000" y="9443335"/>
            <a:ext cx="23114000" cy="63502"/>
          </a:xfrm>
          <a:prstGeom prst="line">
            <a:avLst/>
          </a:prstGeom>
          <a:ln w="114300">
            <a:solidFill>
              <a:schemeClr val="accent4"/>
            </a:solidFill>
            <a:miter lim="400000"/>
          </a:ln>
        </p:spPr>
        <p:txBody>
          <a:bodyPr lIns="0" tIns="0" rIns="0" bIns="0" anchor="ctr"/>
          <a:lstStyle/>
          <a:p>
            <a:pPr algn="ctr" defTabSz="584200">
              <a:lnSpc>
                <a:spcPct val="100000"/>
              </a:lnSpc>
              <a:spcBef>
                <a:spcPts val="0"/>
              </a:spcBef>
              <a:defRPr b="1" cap="all" spc="156" sz="2600">
                <a:solidFill>
                  <a:srgbClr val="FFFFFF"/>
                </a:solidFill>
                <a:latin typeface="Founders Grotesk Condensed"/>
                <a:ea typeface="Founders Grotesk Condensed"/>
                <a:cs typeface="Founders Grotesk Condensed"/>
                <a:sym typeface="Founders Grotesk Condensed"/>
              </a:defRPr>
            </a:pPr>
          </a:p>
        </p:txBody>
      </p:sp>
      <p:sp>
        <p:nvSpPr>
          <p:cNvPr id="177" name="I Love You to Parents, Ted, Nobel Prize and Last Dance Assignment"/>
          <p:cNvSpPr txBox="1"/>
          <p:nvPr>
            <p:ph type="title"/>
          </p:nvPr>
        </p:nvSpPr>
        <p:spPr>
          <a:xfrm>
            <a:off x="571500" y="9511415"/>
            <a:ext cx="23241000" cy="2641601"/>
          </a:xfrm>
          <a:prstGeom prst="rect">
            <a:avLst/>
          </a:prstGeom>
        </p:spPr>
        <p:txBody>
          <a:bodyPr/>
          <a:lstStyle>
            <a:lvl1pPr defTabSz="544830">
              <a:defRPr spc="-198" sz="9900"/>
            </a:lvl1pPr>
          </a:lstStyle>
          <a:p>
            <a:pPr/>
            <a:r>
              <a:t>I Love You to Parents, Ted, Nobel Prize and Last Dance Assignment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179" name="Author and Date"/>
          <p:cNvSpPr txBox="1"/>
          <p:nvPr>
            <p:ph type="body" idx="13"/>
          </p:nvPr>
        </p:nvSpPr>
        <p:spPr>
          <a:prstGeom prst="rect">
            <a:avLst/>
          </a:prstGeom>
        </p:spPr>
        <p:txBody>
          <a:bodyPr/>
          <a:lstStyle/>
          <a:p>
            <a:pPr/>
          </a:p>
        </p:txBody>
      </p:sp>
      <p:sp>
        <p:nvSpPr>
          <p:cNvPr id="180" name="Dear Chan,…"/>
          <p:cNvSpPr txBox="1"/>
          <p:nvPr>
            <p:ph type="body" idx="1"/>
          </p:nvPr>
        </p:nvSpPr>
        <p:spPr>
          <a:prstGeom prst="rect">
            <a:avLst/>
          </a:prstGeom>
        </p:spPr>
        <p:txBody>
          <a:bodyPr/>
          <a:lstStyle/>
          <a:p>
            <a:pPr marL="0" indent="0" defTabSz="352043">
              <a:lnSpc>
                <a:spcPts val="4900"/>
              </a:lnSpc>
              <a:spcBef>
                <a:spcPts val="0"/>
              </a:spcBef>
              <a:buClrTx/>
              <a:buSzTx/>
              <a:buNone/>
              <a:defRPr spc="0" sz="2489">
                <a:latin typeface="Helvetica"/>
                <a:ea typeface="Helvetica"/>
                <a:cs typeface="Helvetica"/>
                <a:sym typeface="Helvetica"/>
              </a:defRPr>
            </a:pPr>
            <a:r>
              <a:t>Dear </a:t>
            </a:r>
            <a:r>
              <a:rPr>
                <a:solidFill>
                  <a:srgbClr val="000000">
                    <a:alpha val="84705"/>
                  </a:srgbClr>
                </a:solidFill>
              </a:rPr>
              <a:t>Chan</a:t>
            </a:r>
            <a:r>
              <a:t>, </a:t>
            </a:r>
            <a:endParaRPr>
              <a:solidFill>
                <a:srgbClr val="000000">
                  <a:alpha val="84705"/>
                </a:srgbClr>
              </a:solidFill>
              <a:latin typeface="Arial"/>
              <a:ea typeface="Arial"/>
              <a:cs typeface="Arial"/>
              <a:sym typeface="Arial"/>
            </a:endParaRPr>
          </a:p>
          <a:p>
            <a:pPr marL="0" indent="469391" algn="just" defTabSz="352043">
              <a:lnSpc>
                <a:spcPts val="5100"/>
              </a:lnSpc>
              <a:spcBef>
                <a:spcPts val="0"/>
              </a:spcBef>
              <a:buClrTx/>
              <a:buSzTx/>
              <a:buNone/>
              <a:defRPr spc="0" sz="2489">
                <a:solidFill>
                  <a:srgbClr val="538135"/>
                </a:solidFill>
                <a:latin typeface="Comic Sans MS"/>
                <a:ea typeface="Comic Sans MS"/>
                <a:cs typeface="Comic Sans MS"/>
                <a:sym typeface="Comic Sans MS"/>
              </a:defRPr>
            </a:pPr>
            <a:r>
              <a:t>How is it going? Is everything going well in Australia? I hope everything is going well just as you planned. I am doing great these days. Mostly because I did this little experiment where I told “I love you” to my parents and their reaction were priceless. </a:t>
            </a:r>
            <a:endParaRPr>
              <a:solidFill>
                <a:srgbClr val="000000">
                  <a:alpha val="84705"/>
                </a:srgbClr>
              </a:solidFill>
              <a:latin typeface="Arial"/>
              <a:ea typeface="Arial"/>
              <a:cs typeface="Arial"/>
              <a:sym typeface="Arial"/>
            </a:endParaRPr>
          </a:p>
          <a:p>
            <a:pPr marL="0" indent="469391" algn="just" defTabSz="352043">
              <a:lnSpc>
                <a:spcPts val="5100"/>
              </a:lnSpc>
              <a:spcBef>
                <a:spcPts val="0"/>
              </a:spcBef>
              <a:buClrTx/>
              <a:buSzTx/>
              <a:buNone/>
              <a:defRPr spc="0" sz="2489">
                <a:solidFill>
                  <a:srgbClr val="538135"/>
                </a:solidFill>
                <a:latin typeface="Comic Sans MS"/>
                <a:ea typeface="Comic Sans MS"/>
                <a:cs typeface="Comic Sans MS"/>
                <a:sym typeface="Comic Sans MS"/>
              </a:defRPr>
            </a:pPr>
            <a:r>
              <a:t>Believe it or not, I actually say “I love you” to my parents a lot but not directly saying those words. I would act or show it to them rather than saying it.  I don’t think saying those words is weird but I feel like it takes a lot of courage to say it, especially if you haven’t said those words in a long time. I recently got a new phone and I really wanted to thank them sincerely. Usually, I would just hug them and say “Thank you” over and over again but during this year, they really helped me a lot. They always make sure that I am staying safe, that I am doing great things in life and just helping me with everything in general. I really wanted to go over the top and really thank them from the bottom of my heart. So, I thought saying “I love you” directly would be the best thing to do. I was a bit hesitate to say it because I didn’t know how they would react but I just go with my gut and said it to them.  </a:t>
            </a:r>
            <a:endParaRPr>
              <a:solidFill>
                <a:srgbClr val="000000">
                  <a:alpha val="84705"/>
                </a:srgbClr>
              </a:solidFill>
              <a:latin typeface="Arial"/>
              <a:ea typeface="Arial"/>
              <a:cs typeface="Arial"/>
              <a:sym typeface="Arial"/>
            </a:endParaRPr>
          </a:p>
          <a:p>
            <a:pPr marL="0" indent="469391" algn="just" defTabSz="352043">
              <a:lnSpc>
                <a:spcPts val="5100"/>
              </a:lnSpc>
              <a:spcBef>
                <a:spcPts val="0"/>
              </a:spcBef>
              <a:buClrTx/>
              <a:buSzTx/>
              <a:buNone/>
              <a:defRPr spc="0" sz="2489">
                <a:solidFill>
                  <a:srgbClr val="538135"/>
                </a:solidFill>
                <a:latin typeface="Comic Sans MS"/>
                <a:ea typeface="Comic Sans MS"/>
                <a:cs typeface="Comic Sans MS"/>
                <a:sym typeface="Comic Sans MS"/>
              </a:defRPr>
            </a:pPr>
            <a:r>
              <a:t>Surprisingly, they were really appreciative and calm. They said it back to me and they looked really happy. I was filled with joy because I made them happy. I think I might say it more often. I think you should try saying “I love you” to your parents too. What do you think? I think it is such a heart touching experiment that you should experience at least once. How about you give it a try and see how it goes? Write back to me after you have told them. I am already curious about how they are going to react. Anyways, I got to go. I hope you have a wonderful day. Stay safe! </a:t>
            </a:r>
            <a:endParaRPr>
              <a:solidFill>
                <a:srgbClr val="000000">
                  <a:alpha val="84705"/>
                </a:srgbClr>
              </a:solidFill>
              <a:latin typeface="Arial"/>
              <a:ea typeface="Arial"/>
              <a:cs typeface="Arial"/>
              <a:sym typeface="Arial"/>
            </a:endParaRPr>
          </a:p>
          <a:p>
            <a:pPr marL="0" indent="469391" defTabSz="352043">
              <a:lnSpc>
                <a:spcPts val="5100"/>
              </a:lnSpc>
              <a:spcBef>
                <a:spcPts val="0"/>
              </a:spcBef>
              <a:buClrTx/>
              <a:buSzTx/>
              <a:buNone/>
              <a:defRPr spc="0" sz="2489">
                <a:solidFill>
                  <a:srgbClr val="000000">
                    <a:alpha val="84705"/>
                  </a:srgbClr>
                </a:solidFill>
                <a:latin typeface="Comic Sans MS"/>
                <a:ea typeface="Comic Sans MS"/>
                <a:cs typeface="Comic Sans MS"/>
                <a:sym typeface="Comic Sans MS"/>
              </a:defRPr>
            </a:pPr>
            <a:r>
              <a:t> </a:t>
            </a:r>
            <a:endParaRPr>
              <a:latin typeface="Arial"/>
              <a:ea typeface="Arial"/>
              <a:cs typeface="Arial"/>
              <a:sym typeface="Arial"/>
            </a:endParaRPr>
          </a:p>
          <a:p>
            <a:pPr marL="0" indent="0" defTabSz="352043">
              <a:lnSpc>
                <a:spcPts val="4900"/>
              </a:lnSpc>
              <a:spcBef>
                <a:spcPts val="0"/>
              </a:spcBef>
              <a:buClrTx/>
              <a:buSzTx/>
              <a:buNone/>
              <a:defRPr spc="0" sz="2489">
                <a:solidFill>
                  <a:srgbClr val="000000">
                    <a:alpha val="84705"/>
                  </a:srgbClr>
                </a:solidFill>
                <a:latin typeface="Helvetica"/>
                <a:ea typeface="Helvetica"/>
                <a:cs typeface="Helvetica"/>
                <a:sym typeface="Helvetica"/>
              </a:defRPr>
            </a:pPr>
            <a:r>
              <a:t>Your Friend, </a:t>
            </a:r>
            <a:endParaRPr>
              <a:latin typeface="Arial"/>
              <a:ea typeface="Arial"/>
              <a:cs typeface="Arial"/>
              <a:sym typeface="Arial"/>
            </a:endParaRPr>
          </a:p>
          <a:p>
            <a:pPr marL="0" indent="0" defTabSz="352043">
              <a:lnSpc>
                <a:spcPts val="4900"/>
              </a:lnSpc>
              <a:spcBef>
                <a:spcPts val="0"/>
              </a:spcBef>
              <a:buClrTx/>
              <a:buSzTx/>
              <a:buNone/>
              <a:defRPr spc="0" sz="2489">
                <a:solidFill>
                  <a:srgbClr val="000000">
                    <a:alpha val="84705"/>
                  </a:srgbClr>
                </a:solidFill>
                <a:latin typeface="Helvetica"/>
                <a:ea typeface="Helvetica"/>
                <a:cs typeface="Helvetica"/>
                <a:sym typeface="Helvetica"/>
              </a:defRPr>
            </a:pPr>
            <a:r>
              <a:t>May Thet </a:t>
            </a:r>
            <a:endParaRPr>
              <a:latin typeface="Arial"/>
              <a:ea typeface="Arial"/>
              <a:cs typeface="Arial"/>
              <a:sym typeface="Arial"/>
            </a:endParaRPr>
          </a:p>
          <a:p>
            <a:pPr marL="0" indent="0" defTabSz="352043">
              <a:lnSpc>
                <a:spcPts val="5100"/>
              </a:lnSpc>
              <a:spcBef>
                <a:spcPts val="0"/>
              </a:spcBef>
              <a:buClrTx/>
              <a:buSzTx/>
              <a:buNone/>
              <a:defRPr spc="0" sz="2489">
                <a:solidFill>
                  <a:srgbClr val="000000">
                    <a:alpha val="84705"/>
                  </a:srgbClr>
                </a:solidFill>
                <a:latin typeface="Comic Sans MS"/>
                <a:ea typeface="Comic Sans MS"/>
                <a:cs typeface="Comic Sans MS"/>
                <a:sym typeface="Comic Sans MS"/>
              </a:defRPr>
            </a:pPr>
            <a:r>
              <a:t> </a:t>
            </a:r>
            <a:endParaRPr>
              <a:latin typeface="Arial"/>
              <a:ea typeface="Arial"/>
              <a:cs typeface="Arial"/>
              <a:sym typeface="Arial"/>
            </a:endParaRPr>
          </a:p>
        </p:txBody>
      </p:sp>
      <p:sp>
        <p:nvSpPr>
          <p:cNvPr id="18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183" name="Author and Date"/>
          <p:cNvSpPr txBox="1"/>
          <p:nvPr>
            <p:ph type="body" idx="13"/>
          </p:nvPr>
        </p:nvSpPr>
        <p:spPr>
          <a:prstGeom prst="rect">
            <a:avLst/>
          </a:prstGeom>
        </p:spPr>
        <p:txBody>
          <a:bodyPr/>
          <a:lstStyle/>
          <a:p>
            <a:pPr/>
          </a:p>
        </p:txBody>
      </p:sp>
      <p:sp>
        <p:nvSpPr>
          <p:cNvPr id="184" name="To Mom and Dad…"/>
          <p:cNvSpPr txBox="1"/>
          <p:nvPr>
            <p:ph type="body" idx="1"/>
          </p:nvPr>
        </p:nvSpPr>
        <p:spPr>
          <a:prstGeom prst="rect">
            <a:avLst/>
          </a:prstGeom>
        </p:spPr>
        <p:txBody>
          <a:bodyPr/>
          <a:lstStyle/>
          <a:p>
            <a:pPr marL="0" indent="0" defTabSz="420623">
              <a:lnSpc>
                <a:spcPts val="6800"/>
              </a:lnSpc>
              <a:spcBef>
                <a:spcPts val="0"/>
              </a:spcBef>
              <a:buClrTx/>
              <a:buSzTx/>
              <a:buNone/>
              <a:defRPr spc="0" sz="3710">
                <a:solidFill>
                  <a:srgbClr val="000000">
                    <a:alpha val="84705"/>
                  </a:srgbClr>
                </a:solidFill>
                <a:latin typeface="Calibri"/>
                <a:ea typeface="Calibri"/>
                <a:cs typeface="Calibri"/>
                <a:sym typeface="Calibri"/>
              </a:defRPr>
            </a:pPr>
            <a:r>
              <a:t>To Mom and Dad </a:t>
            </a:r>
            <a:endParaRPr>
              <a:latin typeface="Arial"/>
              <a:ea typeface="Arial"/>
              <a:cs typeface="Arial"/>
              <a:sym typeface="Arial"/>
            </a:endParaRPr>
          </a:p>
          <a:p>
            <a:pPr marL="0" indent="0" defTabSz="420623">
              <a:lnSpc>
                <a:spcPts val="6800"/>
              </a:lnSpc>
              <a:spcBef>
                <a:spcPts val="0"/>
              </a:spcBef>
              <a:buClrTx/>
              <a:buSzTx/>
              <a:buNone/>
              <a:defRPr spc="0" sz="3710">
                <a:solidFill>
                  <a:srgbClr val="000000">
                    <a:alpha val="84705"/>
                  </a:srgbClr>
                </a:solidFill>
                <a:latin typeface="Calibri"/>
                <a:ea typeface="Calibri"/>
                <a:cs typeface="Calibri"/>
                <a:sym typeface="Calibri"/>
              </a:defRPr>
            </a:pPr>
            <a:r>
              <a:t>       I just want to start off by saying thank you for just being there and helping me with everything since day one. I know we argue sometimes but I know it’s just some misunderstandings and we moved on. </a:t>
            </a:r>
            <a:endParaRPr>
              <a:latin typeface="Arial"/>
              <a:ea typeface="Arial"/>
              <a:cs typeface="Arial"/>
              <a:sym typeface="Arial"/>
            </a:endParaRPr>
          </a:p>
          <a:p>
            <a:pPr marL="0" indent="0" defTabSz="420623">
              <a:lnSpc>
                <a:spcPts val="6800"/>
              </a:lnSpc>
              <a:spcBef>
                <a:spcPts val="0"/>
              </a:spcBef>
              <a:buClrTx/>
              <a:buSzTx/>
              <a:buNone/>
              <a:defRPr spc="0" sz="3710">
                <a:solidFill>
                  <a:srgbClr val="000000">
                    <a:alpha val="84705"/>
                  </a:srgbClr>
                </a:solidFill>
                <a:latin typeface="Calibri"/>
                <a:ea typeface="Calibri"/>
                <a:cs typeface="Calibri"/>
                <a:sym typeface="Calibri"/>
              </a:defRPr>
            </a:pPr>
            <a:r>
              <a:t>       Thank you so much. I’m aware that it’s simple yet broad statement of gratitude although I don’t think I say it enough. I still remember the most important days of my life you guys were there with me and I still remember how I cried on you during my breakdowns and many problems and how you helped me to get through every single one of them. I love you mom and dad, I meant it. You guys are the closet friends to me and thank you for giving birth to me and raising me. Even though I’m a disappointment sometimes thank you for bearing with me and being patient with me. Thank you for telling me what’s right and wrong even though we disagree sometimes. I hope I can make you proud someday. </a:t>
            </a:r>
            <a:endParaRPr>
              <a:latin typeface="Arial"/>
              <a:ea typeface="Arial"/>
              <a:cs typeface="Arial"/>
              <a:sym typeface="Arial"/>
            </a:endParaRPr>
          </a:p>
          <a:p>
            <a:pPr marL="0" indent="0" defTabSz="420623">
              <a:lnSpc>
                <a:spcPts val="6800"/>
              </a:lnSpc>
              <a:spcBef>
                <a:spcPts val="0"/>
              </a:spcBef>
              <a:buClrTx/>
              <a:buSzTx/>
              <a:buNone/>
              <a:defRPr spc="0" sz="3710">
                <a:solidFill>
                  <a:srgbClr val="000000">
                    <a:alpha val="84705"/>
                  </a:srgbClr>
                </a:solidFill>
                <a:latin typeface="Calibri"/>
                <a:ea typeface="Calibri"/>
                <a:cs typeface="Calibri"/>
                <a:sym typeface="Calibri"/>
              </a:defRPr>
            </a:pPr>
            <a:r>
              <a:t>      I really love you mom and dad, I really hope you have a good day reading this. </a:t>
            </a:r>
            <a:endParaRPr>
              <a:latin typeface="Arial"/>
              <a:ea typeface="Arial"/>
              <a:cs typeface="Arial"/>
              <a:sym typeface="Arial"/>
            </a:endParaRPr>
          </a:p>
          <a:p>
            <a:pPr marL="0" indent="0" defTabSz="420623">
              <a:lnSpc>
                <a:spcPts val="6800"/>
              </a:lnSpc>
              <a:spcBef>
                <a:spcPts val="0"/>
              </a:spcBef>
              <a:buClrTx/>
              <a:buSzTx/>
              <a:buNone/>
              <a:defRPr spc="0" sz="3710">
                <a:solidFill>
                  <a:srgbClr val="000000">
                    <a:alpha val="84705"/>
                  </a:srgbClr>
                </a:solidFill>
                <a:latin typeface="Calibri"/>
                <a:ea typeface="Calibri"/>
                <a:cs typeface="Calibri"/>
                <a:sym typeface="Calibri"/>
              </a:defRPr>
            </a:pPr>
            <a:r>
              <a:t>From,  </a:t>
            </a:r>
            <a:endParaRPr>
              <a:latin typeface="Arial"/>
              <a:ea typeface="Arial"/>
              <a:cs typeface="Arial"/>
              <a:sym typeface="Arial"/>
            </a:endParaRPr>
          </a:p>
          <a:p>
            <a:pPr marL="0" indent="0" defTabSz="420623">
              <a:lnSpc>
                <a:spcPts val="6800"/>
              </a:lnSpc>
              <a:spcBef>
                <a:spcPts val="0"/>
              </a:spcBef>
              <a:buClrTx/>
              <a:buSzTx/>
              <a:buNone/>
              <a:defRPr spc="0" sz="3710">
                <a:solidFill>
                  <a:srgbClr val="000000">
                    <a:alpha val="84705"/>
                  </a:srgbClr>
                </a:solidFill>
                <a:latin typeface="Calibri"/>
                <a:ea typeface="Calibri"/>
                <a:cs typeface="Calibri"/>
                <a:sym typeface="Calibri"/>
              </a:defRPr>
            </a:pPr>
            <a:r>
              <a:t>        Your Daughter </a:t>
            </a:r>
            <a:endParaRPr>
              <a:latin typeface="Arial"/>
              <a:ea typeface="Arial"/>
              <a:cs typeface="Arial"/>
              <a:sym typeface="Arial"/>
            </a:endParaRPr>
          </a:p>
        </p:txBody>
      </p:sp>
      <p:sp>
        <p:nvSpPr>
          <p:cNvPr id="18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187" name="Author and Date"/>
          <p:cNvSpPr txBox="1"/>
          <p:nvPr>
            <p:ph type="body" idx="13"/>
          </p:nvPr>
        </p:nvSpPr>
        <p:spPr>
          <a:prstGeom prst="rect">
            <a:avLst/>
          </a:prstGeom>
        </p:spPr>
        <p:txBody>
          <a:bodyPr/>
          <a:lstStyle/>
          <a:p>
            <a:pPr/>
          </a:p>
        </p:txBody>
      </p:sp>
      <p:sp>
        <p:nvSpPr>
          <p:cNvPr id="188" name="Dear one of my speakers of interest (probably someone that I know),…"/>
          <p:cNvSpPr txBox="1"/>
          <p:nvPr>
            <p:ph type="body" idx="1"/>
          </p:nvPr>
        </p:nvSpPr>
        <p:spPr>
          <a:prstGeom prst="rect">
            <a:avLst/>
          </a:prstGeom>
        </p:spPr>
        <p:txBody>
          <a:bodyPr/>
          <a:lstStyle/>
          <a:p>
            <a:pPr marL="0" indent="0"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Dear one of my speakers of interest (probably someone that I know), </a:t>
            </a:r>
          </a:p>
          <a:p>
            <a:pPr marL="0" indent="566927"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There’s this one Ted Talk about how the first image of a black hole was discovered, and to many people it was underwhelming because it just seemed like a very low quality image of an orange smudge. But the Ted Talk explains the elements of the image and how it made history. </a:t>
            </a:r>
          </a:p>
          <a:p>
            <a:pPr marL="0" indent="566927"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Blackholes are essentially just a very dense object, to the point where they are the smallest objects in the universe, and matter that gets too close to it either gets repelled or swallowed. Light can’t escape most black holes so it usually orbits it. The light that was repelled off of M87 formed a silhouette around the black hole. This made it possible for the scientists to capture an image, but was still pretty difficult due to the black hole being 55 million light years away from Earth. And it wasn’t made easier for them as the black hole was about the size of our entire solar system, with a force so powerful the effects of spaghettification doesn’t apply to something falling into it. </a:t>
            </a:r>
          </a:p>
          <a:p>
            <a:pPr marL="0" indent="566927"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The picture that was taken by Sheperd Doeleman and his crew made history as black holes before were just computer simulations. The conditions had to be perfect for a clear image of the black hole - weather, humidity, anything that blocks the light from the black hole. Multiple giant telescopes had to be made in different parts of the world, and using an atomic clock to synchronize, to take a large amount of pictures which focused onto a single image of a black hole. </a:t>
            </a:r>
          </a:p>
          <a:p>
            <a:pPr marL="0" indent="566927"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In the picture, the orange parts are where the light gets repelled due to the curvature of space-time caused by the black hole. The brighter parts are caused by the revolution of the black hole itself, where some of the light is headed in our direction.  </a:t>
            </a:r>
          </a:p>
          <a:p>
            <a:pPr marL="0" indent="566927"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Why am I recommending a video about a person talking a black holes? Because it's actually fairly interesting. I understand a few of the things about space, but black holes I’ve yet to figure out. This Ted Talk explained most of the questions I had about black holes, and you should probably watch it, because it's interesting to learn about space, in my opinion. </a:t>
            </a:r>
          </a:p>
          <a:p>
            <a:pPr marL="0" indent="0"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 </a:t>
            </a:r>
          </a:p>
          <a:p>
            <a:pPr marL="0" indent="0"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From, </a:t>
            </a:r>
          </a:p>
          <a:p>
            <a:pPr marL="0" indent="0" defTabSz="425195">
              <a:lnSpc>
                <a:spcPts val="4900"/>
              </a:lnSpc>
              <a:spcBef>
                <a:spcPts val="0"/>
              </a:spcBef>
              <a:buClrTx/>
              <a:buSzTx/>
              <a:buNone/>
              <a:defRPr spc="0" sz="2573">
                <a:solidFill>
                  <a:srgbClr val="000000">
                    <a:alpha val="84705"/>
                  </a:srgbClr>
                </a:solidFill>
                <a:latin typeface="Arial"/>
                <a:ea typeface="Arial"/>
                <a:cs typeface="Arial"/>
                <a:sym typeface="Arial"/>
              </a:defRPr>
            </a:pPr>
            <a:r>
              <a:t>Me </a:t>
            </a:r>
          </a:p>
        </p:txBody>
      </p:sp>
      <p:sp>
        <p:nvSpPr>
          <p:cNvPr id="18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191" name="Author and Date"/>
          <p:cNvSpPr txBox="1"/>
          <p:nvPr>
            <p:ph type="body" idx="13"/>
          </p:nvPr>
        </p:nvSpPr>
        <p:spPr>
          <a:prstGeom prst="rect">
            <a:avLst/>
          </a:prstGeom>
        </p:spPr>
        <p:txBody>
          <a:bodyPr/>
          <a:lstStyle/>
          <a:p>
            <a:pPr/>
          </a:p>
        </p:txBody>
      </p:sp>
      <p:sp>
        <p:nvSpPr>
          <p:cNvPr id="192" name="Dear Brene Brown,…"/>
          <p:cNvSpPr txBox="1"/>
          <p:nvPr>
            <p:ph type="body" idx="1"/>
          </p:nvPr>
        </p:nvSpPr>
        <p:spPr>
          <a:prstGeom prst="rect">
            <a:avLst/>
          </a:prstGeom>
        </p:spPr>
        <p:txBody>
          <a:bodyPr/>
          <a:lstStyle/>
          <a:p>
            <a:pPr marL="0" indent="0" defTabSz="429768">
              <a:lnSpc>
                <a:spcPts val="5900"/>
              </a:lnSpc>
              <a:spcBef>
                <a:spcPts val="0"/>
              </a:spcBef>
              <a:buClrTx/>
              <a:buSzTx/>
              <a:buNone/>
              <a:defRPr spc="0" sz="3196">
                <a:solidFill>
                  <a:srgbClr val="000000">
                    <a:alpha val="84705"/>
                  </a:srgbClr>
                </a:solidFill>
                <a:latin typeface="Arial"/>
                <a:ea typeface="Arial"/>
                <a:cs typeface="Arial"/>
                <a:sym typeface="Arial"/>
              </a:defRPr>
            </a:pPr>
            <a:r>
              <a:t> </a:t>
            </a:r>
          </a:p>
          <a:p>
            <a:pPr marL="0" indent="0" algn="just" defTabSz="429768">
              <a:lnSpc>
                <a:spcPts val="6200"/>
              </a:lnSpc>
              <a:spcBef>
                <a:spcPts val="0"/>
              </a:spcBef>
              <a:buClrTx/>
              <a:buSzTx/>
              <a:buNone/>
              <a:defRPr spc="0" sz="3196">
                <a:solidFill>
                  <a:srgbClr val="000000">
                    <a:alpha val="84705"/>
                  </a:srgbClr>
                </a:solidFill>
                <a:latin typeface="Helvetica"/>
                <a:ea typeface="Helvetica"/>
                <a:cs typeface="Helvetica"/>
                <a:sym typeface="Helvetica"/>
              </a:defRPr>
            </a:pPr>
            <a:r>
              <a:t>Dear Brene Brown, </a:t>
            </a:r>
            <a:endParaRPr>
              <a:latin typeface="Arial"/>
              <a:ea typeface="Arial"/>
              <a:cs typeface="Arial"/>
              <a:sym typeface="Arial"/>
            </a:endParaRPr>
          </a:p>
          <a:p>
            <a:pPr marL="0" indent="0" algn="just" defTabSz="429768">
              <a:lnSpc>
                <a:spcPts val="6200"/>
              </a:lnSpc>
              <a:spcBef>
                <a:spcPts val="0"/>
              </a:spcBef>
              <a:buClrTx/>
              <a:buSzTx/>
              <a:buNone/>
              <a:defRPr spc="0" sz="3196">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a:p>
            <a:pPr marL="0" indent="0" algn="just" defTabSz="429768">
              <a:lnSpc>
                <a:spcPts val="6200"/>
              </a:lnSpc>
              <a:spcBef>
                <a:spcPts val="0"/>
              </a:spcBef>
              <a:buClrTx/>
              <a:buSzTx/>
              <a:buNone/>
              <a:defRPr spc="0" sz="3196">
                <a:solidFill>
                  <a:srgbClr val="000000">
                    <a:alpha val="84705"/>
                  </a:srgbClr>
                </a:solidFill>
                <a:latin typeface="Helvetica"/>
                <a:ea typeface="Helvetica"/>
                <a:cs typeface="Helvetica"/>
                <a:sym typeface="Helvetica"/>
              </a:defRPr>
            </a:pPr>
            <a:r>
              <a:t>                          I saw your speech on You-Tube and it was a splendid and inspiring speech. I would like to share a little bit about my inspiration at your speech at the Portland event, in the name of truly braving the wilderness, as you invited all of us to do. </a:t>
            </a:r>
            <a:endParaRPr>
              <a:latin typeface="Arial"/>
              <a:ea typeface="Arial"/>
              <a:cs typeface="Arial"/>
              <a:sym typeface="Arial"/>
            </a:endParaRPr>
          </a:p>
          <a:p>
            <a:pPr marL="0" indent="0" algn="just" defTabSz="429768">
              <a:lnSpc>
                <a:spcPts val="6200"/>
              </a:lnSpc>
              <a:spcBef>
                <a:spcPts val="0"/>
              </a:spcBef>
              <a:buClrTx/>
              <a:buSzTx/>
              <a:buNone/>
              <a:defRPr spc="0" sz="3196">
                <a:solidFill>
                  <a:srgbClr val="000000">
                    <a:alpha val="84705"/>
                  </a:srgbClr>
                </a:solidFill>
                <a:latin typeface="Helvetica"/>
                <a:ea typeface="Helvetica"/>
                <a:cs typeface="Helvetica"/>
                <a:sym typeface="Helvetica"/>
              </a:defRPr>
            </a:pPr>
            <a:r>
              <a:t>         I used to be so scared to be on the stage but you seems to be standing there so corageous. As I was listening to your speech, you talked about shame. You gave the message that even if we are feeling bad and when we listen to other's shame, we also feel empathetic as we have also experienced those feelings. </a:t>
            </a:r>
            <a:endParaRPr>
              <a:latin typeface="Arial"/>
              <a:ea typeface="Arial"/>
              <a:cs typeface="Arial"/>
              <a:sym typeface="Arial"/>
            </a:endParaRPr>
          </a:p>
          <a:p>
            <a:pPr marL="0" indent="0" algn="just" defTabSz="429768">
              <a:lnSpc>
                <a:spcPts val="6200"/>
              </a:lnSpc>
              <a:spcBef>
                <a:spcPts val="0"/>
              </a:spcBef>
              <a:buClrTx/>
              <a:buSzTx/>
              <a:buNone/>
              <a:defRPr spc="0" sz="3196">
                <a:solidFill>
                  <a:srgbClr val="000000">
                    <a:alpha val="84705"/>
                  </a:srgbClr>
                </a:solidFill>
                <a:latin typeface="Helvetica"/>
                <a:ea typeface="Helvetica"/>
                <a:cs typeface="Helvetica"/>
                <a:sym typeface="Helvetica"/>
              </a:defRPr>
            </a:pPr>
            <a:r>
              <a:t>         As for me, I have hated my body because everyone is telling how fat I am, but they don't know how hurt they make to that person. I once starved myself because I was so stressed of hearing those. </a:t>
            </a:r>
            <a:endParaRPr>
              <a:latin typeface="Arial"/>
              <a:ea typeface="Arial"/>
              <a:cs typeface="Arial"/>
              <a:sym typeface="Arial"/>
            </a:endParaRPr>
          </a:p>
          <a:p>
            <a:pPr marL="0" indent="0" algn="just" defTabSz="429768">
              <a:lnSpc>
                <a:spcPts val="6200"/>
              </a:lnSpc>
              <a:spcBef>
                <a:spcPts val="0"/>
              </a:spcBef>
              <a:buClrTx/>
              <a:buSzTx/>
              <a:buNone/>
              <a:defRPr spc="0" sz="3196">
                <a:solidFill>
                  <a:srgbClr val="000000">
                    <a:alpha val="84705"/>
                  </a:srgbClr>
                </a:solidFill>
                <a:latin typeface="Helvetica"/>
                <a:ea typeface="Helvetica"/>
                <a:cs typeface="Helvetica"/>
                <a:sym typeface="Helvetica"/>
              </a:defRPr>
            </a:pPr>
            <a:r>
              <a:t>        You gave people including me the message that we must shed feelings of shame by practicing empathy, not only for others but also for ourselves. </a:t>
            </a:r>
            <a:endParaRPr>
              <a:latin typeface="Arial"/>
              <a:ea typeface="Arial"/>
              <a:cs typeface="Arial"/>
              <a:sym typeface="Arial"/>
            </a:endParaRPr>
          </a:p>
          <a:p>
            <a:pPr marL="0" indent="0" algn="just" defTabSz="429768">
              <a:lnSpc>
                <a:spcPts val="6200"/>
              </a:lnSpc>
              <a:spcBef>
                <a:spcPts val="0"/>
              </a:spcBef>
              <a:buClrTx/>
              <a:buSzTx/>
              <a:buNone/>
              <a:defRPr spc="0" sz="3196">
                <a:solidFill>
                  <a:srgbClr val="000000">
                    <a:alpha val="84705"/>
                  </a:srgbClr>
                </a:solidFill>
                <a:latin typeface="Helvetica"/>
                <a:ea typeface="Helvetica"/>
                <a:cs typeface="Helvetica"/>
                <a:sym typeface="Helvetica"/>
              </a:defRPr>
            </a:pPr>
            <a:r>
              <a:t>                                                                                   Respectfully, </a:t>
            </a:r>
            <a:endParaRPr>
              <a:latin typeface="Arial"/>
              <a:ea typeface="Arial"/>
              <a:cs typeface="Arial"/>
              <a:sym typeface="Arial"/>
            </a:endParaRPr>
          </a:p>
          <a:p>
            <a:pPr marL="0" indent="0" algn="just" defTabSz="429768">
              <a:lnSpc>
                <a:spcPts val="6200"/>
              </a:lnSpc>
              <a:spcBef>
                <a:spcPts val="0"/>
              </a:spcBef>
              <a:buClrTx/>
              <a:buSzTx/>
              <a:buNone/>
              <a:defRPr spc="0" sz="3196">
                <a:solidFill>
                  <a:srgbClr val="000000">
                    <a:alpha val="84705"/>
                  </a:srgbClr>
                </a:solidFill>
                <a:latin typeface="Helvetica"/>
                <a:ea typeface="Helvetica"/>
                <a:cs typeface="Helvetica"/>
                <a:sym typeface="Helvetica"/>
              </a:defRPr>
            </a:pPr>
            <a:r>
              <a:t>                                                                                   Thada Pyae Pyae Win </a:t>
            </a:r>
            <a:endParaRPr>
              <a:latin typeface="Arial"/>
              <a:ea typeface="Arial"/>
              <a:cs typeface="Arial"/>
              <a:sym typeface="Arial"/>
            </a:endParaRPr>
          </a:p>
        </p:txBody>
      </p:sp>
      <p:sp>
        <p:nvSpPr>
          <p:cNvPr id="19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195" name="Author and Date"/>
          <p:cNvSpPr txBox="1"/>
          <p:nvPr>
            <p:ph type="body" idx="13"/>
          </p:nvPr>
        </p:nvSpPr>
        <p:spPr>
          <a:prstGeom prst="rect">
            <a:avLst/>
          </a:prstGeom>
        </p:spPr>
        <p:txBody>
          <a:bodyPr/>
          <a:lstStyle/>
          <a:p>
            <a:pPr/>
          </a:p>
        </p:txBody>
      </p:sp>
      <p:sp>
        <p:nvSpPr>
          <p:cNvPr id="196" name="Deer Peer,…"/>
          <p:cNvSpPr txBox="1"/>
          <p:nvPr>
            <p:ph type="body" idx="1"/>
          </p:nvPr>
        </p:nvSpPr>
        <p:spPr>
          <a:prstGeom prst="rect">
            <a:avLst/>
          </a:prstGeom>
        </p:spPr>
        <p:txBody>
          <a:bodyPr/>
          <a:lstStyle/>
          <a:p>
            <a:pPr marL="0" indent="0" defTabSz="320039">
              <a:lnSpc>
                <a:spcPts val="4800"/>
              </a:lnSpc>
              <a:spcBef>
                <a:spcPts val="0"/>
              </a:spcBef>
              <a:buClrTx/>
              <a:buSzTx/>
              <a:buNone/>
              <a:defRPr spc="0" sz="2940">
                <a:solidFill>
                  <a:srgbClr val="000000">
                    <a:alpha val="84705"/>
                  </a:srgbClr>
                </a:solidFill>
                <a:latin typeface="Calibri"/>
                <a:ea typeface="Calibri"/>
                <a:cs typeface="Calibri"/>
                <a:sym typeface="Calibri"/>
              </a:defRPr>
            </a:pPr>
            <a:r>
              <a:t>Deer Peer, </a:t>
            </a:r>
            <a:endParaRPr>
              <a:latin typeface="Arial"/>
              <a:ea typeface="Arial"/>
              <a:cs typeface="Arial"/>
              <a:sym typeface="Arial"/>
            </a:endParaRPr>
          </a:p>
          <a:p>
            <a:pPr marL="0" indent="426719" defTabSz="320039">
              <a:lnSpc>
                <a:spcPts val="4800"/>
              </a:lnSpc>
              <a:spcBef>
                <a:spcPts val="0"/>
              </a:spcBef>
              <a:buClrTx/>
              <a:buSzTx/>
              <a:buNone/>
              <a:defRPr spc="0" sz="2940">
                <a:solidFill>
                  <a:srgbClr val="000000">
                    <a:alpha val="84705"/>
                  </a:srgbClr>
                </a:solidFill>
                <a:latin typeface="Calibri"/>
                <a:ea typeface="Calibri"/>
                <a:cs typeface="Calibri"/>
                <a:sym typeface="Calibri"/>
              </a:defRPr>
            </a:pPr>
            <a:r>
              <a:t>Hey there. How are you doing? Are you doing well? So, for today I wanted to talk about my interest. I actually enjoy watching anime very much and anime is hand drawn or digital animation which comes from Japan. It combines graphic art, characterization, and other forms. They focus on less movement and more on camera effects and setting details compared to western animation. Camera effects such as panning, zooming and angle shots are the use of setting details as well. The anime industry has over 430 production companies.  Animation started in early 20</a:t>
            </a:r>
            <a:r>
              <a:rPr baseline="31999"/>
              <a:t>th</a:t>
            </a:r>
            <a:r>
              <a:t> century and their earliest animation was Katsudo Shashin. Actually, anime is really relaxing and fun. Sometimes you laugh with them or cry with them.  For the beginners I think they should try watching Ghibli movies or Makoto Shinkai’s movies. For those who want to watch series I think they should try "Hunter X Hunter” or like “FullMetal Alchemists: Brotherhood”. They are in my top anime list and they are the best. I kind of want to recommend Naruto, but it's over 700eps. Anyways so I think you should also try watching anime. Try it you might like it. For now I have to go bieeee. </a:t>
            </a:r>
            <a:endParaRPr>
              <a:latin typeface="Arial"/>
              <a:ea typeface="Arial"/>
              <a:cs typeface="Arial"/>
              <a:sym typeface="Arial"/>
            </a:endParaRPr>
          </a:p>
          <a:p>
            <a:pPr marL="0" indent="426719" defTabSz="320039">
              <a:lnSpc>
                <a:spcPts val="4800"/>
              </a:lnSpc>
              <a:spcBef>
                <a:spcPts val="0"/>
              </a:spcBef>
              <a:buClrTx/>
              <a:buSzTx/>
              <a:buNone/>
              <a:defRPr spc="0" sz="29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320039">
              <a:lnSpc>
                <a:spcPts val="4800"/>
              </a:lnSpc>
              <a:spcBef>
                <a:spcPts val="0"/>
              </a:spcBef>
              <a:buClrTx/>
              <a:buSzTx/>
              <a:buNone/>
              <a:defRPr spc="0" sz="29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320039">
              <a:lnSpc>
                <a:spcPts val="4800"/>
              </a:lnSpc>
              <a:spcBef>
                <a:spcPts val="0"/>
              </a:spcBef>
              <a:buClrTx/>
              <a:buSzTx/>
              <a:buNone/>
              <a:defRPr spc="0" sz="2940">
                <a:solidFill>
                  <a:srgbClr val="000000">
                    <a:alpha val="84705"/>
                  </a:srgbClr>
                </a:solidFill>
                <a:latin typeface="Calibri"/>
                <a:ea typeface="Calibri"/>
                <a:cs typeface="Calibri"/>
                <a:sym typeface="Calibri"/>
              </a:defRPr>
            </a:pPr>
            <a:r>
              <a:t>From </a:t>
            </a:r>
            <a:endParaRPr>
              <a:latin typeface="Arial"/>
              <a:ea typeface="Arial"/>
              <a:cs typeface="Arial"/>
              <a:sym typeface="Arial"/>
            </a:endParaRPr>
          </a:p>
          <a:p>
            <a:pPr marL="0" indent="0" defTabSz="320039">
              <a:lnSpc>
                <a:spcPts val="4800"/>
              </a:lnSpc>
              <a:spcBef>
                <a:spcPts val="0"/>
              </a:spcBef>
              <a:buClrTx/>
              <a:buSzTx/>
              <a:buNone/>
              <a:defRPr spc="0" sz="2940">
                <a:solidFill>
                  <a:srgbClr val="000000">
                    <a:alpha val="84705"/>
                  </a:srgbClr>
                </a:solidFill>
                <a:latin typeface="Calibri"/>
                <a:ea typeface="Calibri"/>
                <a:cs typeface="Calibri"/>
                <a:sym typeface="Calibri"/>
              </a:defRPr>
            </a:pPr>
            <a:r>
              <a:t>Your Friend </a:t>
            </a:r>
            <a:endParaRPr>
              <a:latin typeface="Arial"/>
              <a:ea typeface="Arial"/>
              <a:cs typeface="Arial"/>
              <a:sym typeface="Arial"/>
            </a:endParaRPr>
          </a:p>
          <a:p>
            <a:pPr marL="0" indent="0" defTabSz="320039">
              <a:lnSpc>
                <a:spcPts val="4800"/>
              </a:lnSpc>
              <a:spcBef>
                <a:spcPts val="0"/>
              </a:spcBef>
              <a:buClrTx/>
              <a:buSzTx/>
              <a:buNone/>
              <a:defRPr spc="0" sz="29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320039">
              <a:lnSpc>
                <a:spcPts val="4800"/>
              </a:lnSpc>
              <a:spcBef>
                <a:spcPts val="0"/>
              </a:spcBef>
              <a:buClrTx/>
              <a:buSzTx/>
              <a:buNone/>
              <a:defRPr spc="0" sz="294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320039">
              <a:lnSpc>
                <a:spcPts val="4900"/>
              </a:lnSpc>
              <a:spcBef>
                <a:spcPts val="0"/>
              </a:spcBef>
              <a:buClrTx/>
              <a:buSzTx/>
              <a:buNone/>
              <a:defRPr spc="0" sz="2940">
                <a:solidFill>
                  <a:srgbClr val="000000">
                    <a:alpha val="84705"/>
                  </a:srgbClr>
                </a:solidFill>
                <a:latin typeface="Helvetica Neue"/>
                <a:ea typeface="Helvetica Neue"/>
                <a:cs typeface="Helvetica Neue"/>
                <a:sym typeface="Helvetica Neue"/>
              </a:defRPr>
            </a:pPr>
            <a:r>
              <a:t> </a:t>
            </a:r>
            <a:endParaRPr>
              <a:latin typeface="Arial"/>
              <a:ea typeface="Arial"/>
              <a:cs typeface="Arial"/>
              <a:sym typeface="Arial"/>
            </a:endParaRPr>
          </a:p>
        </p:txBody>
      </p:sp>
      <p:sp>
        <p:nvSpPr>
          <p:cNvPr id="19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199" name="Author and Date"/>
          <p:cNvSpPr txBox="1"/>
          <p:nvPr>
            <p:ph type="body" idx="13"/>
          </p:nvPr>
        </p:nvSpPr>
        <p:spPr>
          <a:prstGeom prst="rect">
            <a:avLst/>
          </a:prstGeom>
        </p:spPr>
        <p:txBody>
          <a:bodyPr/>
          <a:lstStyle/>
          <a:p>
            <a:pPr/>
          </a:p>
        </p:txBody>
      </p:sp>
      <p:sp>
        <p:nvSpPr>
          <p:cNvPr id="200" name="23,november ,2020.  Shwewar Road,…"/>
          <p:cNvSpPr txBox="1"/>
          <p:nvPr>
            <p:ph type="body" idx="1"/>
          </p:nvPr>
        </p:nvSpPr>
        <p:spPr>
          <a:prstGeom prst="rect">
            <a:avLst/>
          </a:prstGeom>
        </p:spPr>
        <p:txBody>
          <a:bodyPr/>
          <a:lstStyle/>
          <a:p>
            <a:pPr marL="0" indent="0" defTabSz="420623">
              <a:lnSpc>
                <a:spcPts val="6700"/>
              </a:lnSpc>
              <a:spcBef>
                <a:spcPts val="0"/>
              </a:spcBef>
              <a:buClrTx/>
              <a:buSzTx/>
              <a:buNone/>
              <a:defRPr spc="0" sz="3128">
                <a:solidFill>
                  <a:srgbClr val="26323E"/>
                </a:solidFill>
                <a:latin typeface="Calibri"/>
                <a:ea typeface="Calibri"/>
                <a:cs typeface="Calibri"/>
                <a:sym typeface="Calibri"/>
              </a:defRPr>
            </a:pPr>
            <a:r>
              <a:t>23,november ,2020. </a:t>
            </a:r>
            <a:br/>
            <a:r>
              <a:t>Shwewar Road, </a:t>
            </a:r>
            <a:endParaRPr>
              <a:solidFill>
                <a:srgbClr val="000000">
                  <a:alpha val="84705"/>
                </a:srgbClr>
              </a:solidFill>
              <a:latin typeface="Arial"/>
              <a:ea typeface="Arial"/>
              <a:cs typeface="Arial"/>
              <a:sym typeface="Arial"/>
            </a:endParaRPr>
          </a:p>
          <a:p>
            <a:pPr marL="0" indent="0" defTabSz="420623">
              <a:lnSpc>
                <a:spcPts val="6700"/>
              </a:lnSpc>
              <a:spcBef>
                <a:spcPts val="0"/>
              </a:spcBef>
              <a:buClrTx/>
              <a:buSzTx/>
              <a:buNone/>
              <a:defRPr spc="0" sz="3128">
                <a:solidFill>
                  <a:srgbClr val="26323E"/>
                </a:solidFill>
                <a:latin typeface="Calibri"/>
                <a:ea typeface="Calibri"/>
                <a:cs typeface="Calibri"/>
                <a:sym typeface="Calibri"/>
              </a:defRPr>
            </a:pPr>
            <a:r>
              <a:t>Dear Einstein, </a:t>
            </a:r>
            <a:endParaRPr>
              <a:solidFill>
                <a:srgbClr val="000000">
                  <a:alpha val="84705"/>
                </a:srgbClr>
              </a:solidFill>
              <a:latin typeface="Arial"/>
              <a:ea typeface="Arial"/>
              <a:cs typeface="Arial"/>
              <a:sym typeface="Arial"/>
            </a:endParaRPr>
          </a:p>
          <a:p>
            <a:pPr marL="0" indent="0" defTabSz="420623">
              <a:lnSpc>
                <a:spcPts val="6700"/>
              </a:lnSpc>
              <a:spcBef>
                <a:spcPts val="0"/>
              </a:spcBef>
              <a:buClrTx/>
              <a:buSzTx/>
              <a:buNone/>
              <a:defRPr spc="0" sz="3128">
                <a:solidFill>
                  <a:srgbClr val="26323E"/>
                </a:solidFill>
                <a:latin typeface="Calibri"/>
                <a:ea typeface="Calibri"/>
                <a:cs typeface="Calibri"/>
                <a:sym typeface="Calibri"/>
              </a:defRPr>
            </a:pPr>
            <a:r>
              <a:t>I have been turning over in my mind, and discussing with various people, the best steps for giving effect to the feeling against war among the great majority of men of science. I think the first step should be a statement by men of the highest eminence, communists and anti-Communists, Western and Eastern, about the disasters to be expected in a war. I enclose a draft of such a statement, and I very much hope that you will be willing to sign it. I enclose also a list of those whom I am asking to sign. If sufficient signatures are obtained, I think the next step should be an international scientific congress which should be invited by the signatories to pass a resolution on the lines of the draft resolution which I enclose. I hope that in this way both Governments and public opinion can be made aware of the seriousness of the situation. </a:t>
            </a:r>
            <a:endParaRPr>
              <a:solidFill>
                <a:srgbClr val="000000">
                  <a:alpha val="84705"/>
                </a:srgbClr>
              </a:solidFill>
              <a:latin typeface="Arial"/>
              <a:ea typeface="Arial"/>
              <a:cs typeface="Arial"/>
              <a:sym typeface="Arial"/>
            </a:endParaRPr>
          </a:p>
          <a:p>
            <a:pPr marL="0" indent="0" defTabSz="420623">
              <a:lnSpc>
                <a:spcPts val="6700"/>
              </a:lnSpc>
              <a:spcBef>
                <a:spcPts val="0"/>
              </a:spcBef>
              <a:buClrTx/>
              <a:buSzTx/>
              <a:buNone/>
              <a:defRPr spc="0" sz="3128">
                <a:solidFill>
                  <a:srgbClr val="26323E"/>
                </a:solidFill>
                <a:latin typeface="Calibri"/>
                <a:ea typeface="Calibri"/>
                <a:cs typeface="Calibri"/>
                <a:sym typeface="Calibri"/>
              </a:defRPr>
            </a:pPr>
            <a:r>
              <a:t>On the whole, I have thought that it was better at this stage to approach only men of science and not men in other fields, such as Arnold Toynbee whom you mentioned. Scientists have, and feel that they have, a special responsibility, since their work has unintentionally caused our present dangers. Moreover, widening the field would make it very much more difficult to steer clear of politics. </a:t>
            </a:r>
            <a:endParaRPr>
              <a:solidFill>
                <a:srgbClr val="000000">
                  <a:alpha val="84705"/>
                </a:srgbClr>
              </a:solidFill>
              <a:latin typeface="Arial"/>
              <a:ea typeface="Arial"/>
              <a:cs typeface="Arial"/>
              <a:sym typeface="Arial"/>
            </a:endParaRPr>
          </a:p>
          <a:p>
            <a:pPr marL="0" indent="0" defTabSz="420623">
              <a:lnSpc>
                <a:spcPts val="6700"/>
              </a:lnSpc>
              <a:spcBef>
                <a:spcPts val="0"/>
              </a:spcBef>
              <a:buClrTx/>
              <a:buSzTx/>
              <a:buNone/>
              <a:defRPr spc="0" sz="3128">
                <a:solidFill>
                  <a:srgbClr val="26323E"/>
                </a:solidFill>
                <a:latin typeface="Calibri"/>
                <a:ea typeface="Calibri"/>
                <a:cs typeface="Calibri"/>
                <a:sym typeface="Calibri"/>
              </a:defRPr>
            </a:pPr>
            <a:r>
              <a:t>Yours sincerely, </a:t>
            </a:r>
            <a:br/>
            <a:r>
              <a:t>Amara Thant </a:t>
            </a:r>
            <a:endParaRPr>
              <a:solidFill>
                <a:srgbClr val="000000">
                  <a:alpha val="84705"/>
                </a:srgbClr>
              </a:solidFill>
              <a:latin typeface="Arial"/>
              <a:ea typeface="Arial"/>
              <a:cs typeface="Arial"/>
              <a:sym typeface="Arial"/>
            </a:endParaRPr>
          </a:p>
        </p:txBody>
      </p:sp>
      <p:sp>
        <p:nvSpPr>
          <p:cNvPr id="20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03" name="Author and Date"/>
          <p:cNvSpPr txBox="1"/>
          <p:nvPr>
            <p:ph type="body" idx="13"/>
          </p:nvPr>
        </p:nvSpPr>
        <p:spPr>
          <a:prstGeom prst="rect">
            <a:avLst/>
          </a:prstGeom>
        </p:spPr>
        <p:txBody>
          <a:bodyPr/>
          <a:lstStyle/>
          <a:p>
            <a:pPr/>
          </a:p>
        </p:txBody>
      </p:sp>
      <p:sp>
        <p:nvSpPr>
          <p:cNvPr id="204" name="The 10-part documentary series provided an in-depth look at the Chicago Bulls dynasty through the lens of the final championship season in 1997-98. The series focused a lot on Jordan’s upbringing. It was said that his brother was better than Michael at b"/>
          <p:cNvSpPr txBox="1"/>
          <p:nvPr>
            <p:ph type="body" idx="1"/>
          </p:nvPr>
        </p:nvSpPr>
        <p:spPr>
          <a:prstGeom prst="rect">
            <a:avLst/>
          </a:prstGeom>
        </p:spPr>
        <p:txBody>
          <a:bodyPr/>
          <a:lstStyle>
            <a:lvl1pPr marL="0" indent="0" defTabSz="448055">
              <a:lnSpc>
                <a:spcPts val="5800"/>
              </a:lnSpc>
              <a:spcBef>
                <a:spcPts val="0"/>
              </a:spcBef>
              <a:buClrTx/>
              <a:buSzTx/>
              <a:buNone/>
              <a:defRPr spc="0" sz="3397">
                <a:solidFill>
                  <a:srgbClr val="000000">
                    <a:alpha val="84705"/>
                  </a:srgbClr>
                </a:solidFill>
                <a:latin typeface="Calibri"/>
                <a:ea typeface="Calibri"/>
                <a:cs typeface="Calibri"/>
                <a:sym typeface="Calibri"/>
              </a:defRPr>
            </a:lvl1pPr>
          </a:lstStyle>
          <a:p>
            <a:pPr/>
            <a:r>
              <a:t>The 10-part documentary series provided an in-depth look at the Chicago Bulls dynasty through the lens of the final championship season in 1997-98. The series focused a lot on Jordan’s upbringing. It was said that his brother was better than Michael at basketball growing up, and his dad favored his brother. As a teenager growing up in LeBron’s era, I didn’t know plenty about Jordan and his career. When he got to high school, he was not good enough to even make the basketball team. But he worked hard every day and soon after that summer he instantly became star. In his Junior season in high school, he played for the UNC. Not only was Jordan great at basketball, but he worked harder than anyone else and was one of the smartest guys on the court at all times. In his fresh man year of college, he makes the buzzer beating shot against the George Town and bring the championship for his school. Soon after that, he was drafted third overall by the Chicago Bulls. The documentary then seemed to shift its focus from Jordan’s playing for the Bulls, to the relationships he had with many people on the team. It showed the differing view of owner Jerry Reisdorf and General Manager Jerry Krause but also how tremendous Scottie Pippen was. After the 1997 NBA Finals, where the Chicago Bulls won their fifth title, Krause wanted to blow the whole team up and rebuild. And at 1997 free agency time they bring back Dennis Rodman and Scottie Pippen who took a major role in the final. Jordan believes that how important and key Pippen was to the success of the Bulls. Jordan is kind of a player who always wanted to win and have a strong mentality like Kobe. Overall, this is a really good series and it also shown that Jordan knew he needed Pippen to win, and it was amazing to see how impactful Pippen was to Jordan’s success. </a:t>
            </a:r>
          </a:p>
        </p:txBody>
      </p:sp>
      <p:sp>
        <p:nvSpPr>
          <p:cNvPr id="20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07" name="Author and Date"/>
          <p:cNvSpPr txBox="1"/>
          <p:nvPr>
            <p:ph type="body" idx="13"/>
          </p:nvPr>
        </p:nvSpPr>
        <p:spPr>
          <a:prstGeom prst="rect">
            <a:avLst/>
          </a:prstGeom>
        </p:spPr>
        <p:txBody>
          <a:bodyPr/>
          <a:lstStyle/>
          <a:p>
            <a:pPr/>
          </a:p>
        </p:txBody>
      </p:sp>
      <p:sp>
        <p:nvSpPr>
          <p:cNvPr id="208" name="Dear Yvonne Aki-Sawyerr,…"/>
          <p:cNvSpPr txBox="1"/>
          <p:nvPr>
            <p:ph type="body" idx="1"/>
          </p:nvPr>
        </p:nvSpPr>
        <p:spPr>
          <a:prstGeom prst="rect">
            <a:avLst/>
          </a:prstGeom>
        </p:spPr>
        <p:txBody>
          <a:bodyPr/>
          <a:lstStyle/>
          <a:p>
            <a:pPr marL="0" indent="0" defTabSz="448055">
              <a:lnSpc>
                <a:spcPts val="6400"/>
              </a:lnSpc>
              <a:spcBef>
                <a:spcPts val="0"/>
              </a:spcBef>
              <a:buClrTx/>
              <a:buSzTx/>
              <a:buNone/>
              <a:defRPr spc="0" sz="3332">
                <a:solidFill>
                  <a:srgbClr val="333333"/>
                </a:solidFill>
                <a:latin typeface="Helvetica"/>
                <a:ea typeface="Helvetica"/>
                <a:cs typeface="Helvetica"/>
                <a:sym typeface="Helvetica"/>
              </a:defRPr>
            </a:pPr>
            <a:r>
              <a:rPr>
                <a:solidFill>
                  <a:srgbClr val="000000">
                    <a:alpha val="84705"/>
                  </a:srgbClr>
                </a:solidFill>
                <a:latin typeface="Calibri"/>
                <a:ea typeface="Calibri"/>
                <a:cs typeface="Calibri"/>
                <a:sym typeface="Calibri"/>
              </a:rPr>
              <a:t>Dear </a:t>
            </a:r>
            <a:r>
              <a:t>Yvonne Aki-Sawyerr, </a:t>
            </a:r>
            <a:endParaRPr>
              <a:solidFill>
                <a:srgbClr val="000000">
                  <a:alpha val="84705"/>
                </a:srgbClr>
              </a:solidFill>
              <a:latin typeface="Arial"/>
              <a:ea typeface="Arial"/>
              <a:cs typeface="Arial"/>
              <a:sym typeface="Arial"/>
            </a:endParaRPr>
          </a:p>
          <a:p>
            <a:pPr marL="0" indent="0" defTabSz="448055">
              <a:lnSpc>
                <a:spcPts val="6400"/>
              </a:lnSpc>
              <a:spcBef>
                <a:spcPts val="0"/>
              </a:spcBef>
              <a:buClrTx/>
              <a:buSzTx/>
              <a:buNone/>
              <a:defRPr spc="0" sz="3332">
                <a:solidFill>
                  <a:srgbClr val="333333"/>
                </a:solidFill>
                <a:latin typeface="Helvetica"/>
                <a:ea typeface="Helvetica"/>
                <a:cs typeface="Helvetica"/>
                <a:sym typeface="Helvetica"/>
              </a:defRPr>
            </a:pPr>
            <a:r>
              <a:t>               How are you? I am a 13-year-old boy from a city of Myanmar and I have watched your talk event about growing tress in your city. This letter to you is mainly about how we participate in the organization of growing tress but somehow I have question I wanted to ask to you.   </a:t>
            </a:r>
            <a:endParaRPr>
              <a:solidFill>
                <a:srgbClr val="000000">
                  <a:alpha val="84705"/>
                </a:srgbClr>
              </a:solidFill>
              <a:latin typeface="Arial"/>
              <a:ea typeface="Arial"/>
              <a:cs typeface="Arial"/>
              <a:sym typeface="Arial"/>
            </a:endParaRPr>
          </a:p>
          <a:p>
            <a:pPr marL="0" indent="0" defTabSz="448055">
              <a:lnSpc>
                <a:spcPts val="6400"/>
              </a:lnSpc>
              <a:spcBef>
                <a:spcPts val="0"/>
              </a:spcBef>
              <a:buClrTx/>
              <a:buSzTx/>
              <a:buNone/>
              <a:defRPr spc="0" sz="3332">
                <a:solidFill>
                  <a:srgbClr val="333333"/>
                </a:solidFill>
                <a:latin typeface="Helvetica"/>
                <a:ea typeface="Helvetica"/>
                <a:cs typeface="Helvetica"/>
                <a:sym typeface="Helvetica"/>
              </a:defRPr>
            </a:pPr>
            <a:r>
              <a:t>            I really do appreciate your work in your country and I envy you. As I have watched your talk in the website it really inspires me as well as the first thing that come to my mind is that how can we stop deforestation. As you know many people cut down the trees for manufacturing, industrial, business and as well as the urbanization, etc., large amount of tress must be cut down. We can grow back the trees but most takes over 10 years to become a big tree and the comparison of the land cleared by people and the land we grew is much smaller than the land cleared and as well as we can only cope 60% of the tress cut down. This is what my field of interest is and I would like to know how to solve those problems. </a:t>
            </a:r>
            <a:endParaRPr>
              <a:solidFill>
                <a:srgbClr val="000000">
                  <a:alpha val="84705"/>
                </a:srgbClr>
              </a:solidFill>
              <a:latin typeface="Arial"/>
              <a:ea typeface="Arial"/>
              <a:cs typeface="Arial"/>
              <a:sym typeface="Arial"/>
            </a:endParaRPr>
          </a:p>
          <a:p>
            <a:pPr marL="0" indent="0" defTabSz="448055">
              <a:lnSpc>
                <a:spcPts val="6400"/>
              </a:lnSpc>
              <a:spcBef>
                <a:spcPts val="0"/>
              </a:spcBef>
              <a:buClrTx/>
              <a:buSzTx/>
              <a:buNone/>
              <a:defRPr spc="0" sz="3332">
                <a:solidFill>
                  <a:srgbClr val="333333"/>
                </a:solidFill>
                <a:latin typeface="Helvetica"/>
                <a:ea typeface="Helvetica"/>
                <a:cs typeface="Helvetica"/>
                <a:sym typeface="Helvetica"/>
              </a:defRPr>
            </a:pPr>
            <a:r>
              <a:t>              Please take care of your health and feel free to contact me at any time. I wish you the best of luck </a:t>
            </a:r>
            <a:endParaRPr>
              <a:solidFill>
                <a:srgbClr val="000000">
                  <a:alpha val="84705"/>
                </a:srgbClr>
              </a:solidFill>
              <a:latin typeface="Arial"/>
              <a:ea typeface="Arial"/>
              <a:cs typeface="Arial"/>
              <a:sym typeface="Arial"/>
            </a:endParaRPr>
          </a:p>
          <a:p>
            <a:pPr marL="0" indent="5376672" defTabSz="448055">
              <a:lnSpc>
                <a:spcPts val="6400"/>
              </a:lnSpc>
              <a:spcBef>
                <a:spcPts val="0"/>
              </a:spcBef>
              <a:buClrTx/>
              <a:buSzTx/>
              <a:buNone/>
              <a:defRPr spc="0" sz="3332">
                <a:solidFill>
                  <a:srgbClr val="333333"/>
                </a:solidFill>
                <a:latin typeface="Helvetica"/>
                <a:ea typeface="Helvetica"/>
                <a:cs typeface="Helvetica"/>
                <a:sym typeface="Helvetica"/>
              </a:defRPr>
            </a:pPr>
            <a:r>
              <a:t>Kind regards, </a:t>
            </a:r>
            <a:endParaRPr>
              <a:solidFill>
                <a:srgbClr val="000000">
                  <a:alpha val="84705"/>
                </a:srgbClr>
              </a:solidFill>
              <a:latin typeface="Arial"/>
              <a:ea typeface="Arial"/>
              <a:cs typeface="Arial"/>
              <a:sym typeface="Arial"/>
            </a:endParaRPr>
          </a:p>
          <a:p>
            <a:pPr marL="0" indent="5376672" defTabSz="448055">
              <a:lnSpc>
                <a:spcPts val="6400"/>
              </a:lnSpc>
              <a:spcBef>
                <a:spcPts val="0"/>
              </a:spcBef>
              <a:buClrTx/>
              <a:buSzTx/>
              <a:buNone/>
              <a:defRPr spc="0" sz="3332">
                <a:solidFill>
                  <a:srgbClr val="333333"/>
                </a:solidFill>
                <a:latin typeface="Helvetica"/>
                <a:ea typeface="Helvetica"/>
                <a:cs typeface="Helvetica"/>
                <a:sym typeface="Helvetica"/>
              </a:defRPr>
            </a:pPr>
            <a:r>
              <a:t>Hein Thant Zaw  </a:t>
            </a:r>
            <a:endParaRPr>
              <a:solidFill>
                <a:srgbClr val="000000">
                  <a:alpha val="84705"/>
                </a:srgbClr>
              </a:solidFill>
              <a:latin typeface="Arial"/>
              <a:ea typeface="Arial"/>
              <a:cs typeface="Arial"/>
              <a:sym typeface="Arial"/>
            </a:endParaRPr>
          </a:p>
        </p:txBody>
      </p:sp>
      <p:sp>
        <p:nvSpPr>
          <p:cNvPr id="20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11" name="Author and Date"/>
          <p:cNvSpPr txBox="1"/>
          <p:nvPr>
            <p:ph type="body" idx="13"/>
          </p:nvPr>
        </p:nvSpPr>
        <p:spPr>
          <a:prstGeom prst="rect">
            <a:avLst/>
          </a:prstGeom>
        </p:spPr>
        <p:txBody>
          <a:bodyPr/>
          <a:lstStyle/>
          <a:p>
            <a:pPr/>
          </a:p>
        </p:txBody>
      </p:sp>
      <p:sp>
        <p:nvSpPr>
          <p:cNvPr id="212" name="Dear Chris Pacione,…"/>
          <p:cNvSpPr txBox="1"/>
          <p:nvPr>
            <p:ph type="body" idx="1"/>
          </p:nvPr>
        </p:nvSpPr>
        <p:spPr>
          <a:prstGeom prst="rect">
            <a:avLst/>
          </a:prstGeom>
        </p:spPr>
        <p:txBody>
          <a:bodyPr/>
          <a:lstStyle/>
          <a:p>
            <a:pPr marL="0" indent="0" defTabSz="438911">
              <a:lnSpc>
                <a:spcPts val="6100"/>
              </a:lnSpc>
              <a:spcBef>
                <a:spcPts val="0"/>
              </a:spcBef>
              <a:buClrTx/>
              <a:buSzTx/>
              <a:buNone/>
              <a:defRPr spc="0" sz="3264">
                <a:solidFill>
                  <a:srgbClr val="000000">
                    <a:alpha val="84705"/>
                  </a:srgbClr>
                </a:solidFill>
                <a:latin typeface="Helvetica"/>
                <a:ea typeface="Helvetica"/>
                <a:cs typeface="Helvetica"/>
                <a:sym typeface="Helvetica"/>
              </a:defRPr>
            </a:pPr>
            <a:r>
              <a:t>Dear Chris Pacione, </a:t>
            </a:r>
            <a:endParaRPr>
              <a:latin typeface="Arial"/>
              <a:ea typeface="Arial"/>
              <a:cs typeface="Arial"/>
              <a:sym typeface="Arial"/>
            </a:endParaRPr>
          </a:p>
          <a:p>
            <a:pPr marL="0" indent="585215" algn="just" defTabSz="438911">
              <a:lnSpc>
                <a:spcPts val="5900"/>
              </a:lnSpc>
              <a:spcBef>
                <a:spcPts val="0"/>
              </a:spcBef>
              <a:buClrTx/>
              <a:buSzTx/>
              <a:buNone/>
              <a:defRPr spc="0" sz="3264">
                <a:solidFill>
                  <a:srgbClr val="000000">
                    <a:alpha val="84705"/>
                  </a:srgbClr>
                </a:solidFill>
                <a:latin typeface="Comic Sans MS"/>
                <a:ea typeface="Comic Sans MS"/>
                <a:cs typeface="Comic Sans MS"/>
                <a:sym typeface="Comic Sans MS"/>
              </a:defRPr>
            </a:pPr>
            <a:r>
              <a:t>Hi! I recently watched your talk about the topic “drawing” on TED x Talk. After I finished watching, it makes me realize that anything can be possible when drawing, even when it is very hard and confusing to draw. </a:t>
            </a:r>
            <a:endParaRPr>
              <a:latin typeface="Arial"/>
              <a:ea typeface="Arial"/>
              <a:cs typeface="Arial"/>
              <a:sym typeface="Arial"/>
            </a:endParaRPr>
          </a:p>
          <a:p>
            <a:pPr marL="0" indent="585215" algn="just" defTabSz="438911">
              <a:lnSpc>
                <a:spcPts val="5900"/>
              </a:lnSpc>
              <a:spcBef>
                <a:spcPts val="0"/>
              </a:spcBef>
              <a:buClrTx/>
              <a:buSzTx/>
              <a:buNone/>
              <a:defRPr spc="0" sz="3264">
                <a:solidFill>
                  <a:srgbClr val="000000">
                    <a:alpha val="84705"/>
                  </a:srgbClr>
                </a:solidFill>
                <a:latin typeface="Comic Sans MS"/>
                <a:ea typeface="Comic Sans MS"/>
                <a:cs typeface="Comic Sans MS"/>
                <a:sym typeface="Comic Sans MS"/>
              </a:defRPr>
            </a:pPr>
            <a:r>
              <a:t>From your talk, I became more confident on what I am drawing and I feel proud even if it is bad or good. By your 5 lessons you talked about I feel like every lesson means a specific way of learning to draw well. Firstly, I don’t understand lesson 1 because it said lesson 1 was “knowing that you can’t draw”. Then I understand what it means.  </a:t>
            </a:r>
            <a:endParaRPr>
              <a:latin typeface="Arial"/>
              <a:ea typeface="Arial"/>
              <a:cs typeface="Arial"/>
              <a:sym typeface="Arial"/>
            </a:endParaRPr>
          </a:p>
          <a:p>
            <a:pPr marL="0" indent="585215" algn="just" defTabSz="438911">
              <a:lnSpc>
                <a:spcPts val="5900"/>
              </a:lnSpc>
              <a:spcBef>
                <a:spcPts val="0"/>
              </a:spcBef>
              <a:buClrTx/>
              <a:buSzTx/>
              <a:buNone/>
              <a:defRPr spc="0" sz="3264">
                <a:solidFill>
                  <a:srgbClr val="000000">
                    <a:alpha val="84705"/>
                  </a:srgbClr>
                </a:solidFill>
                <a:latin typeface="Comic Sans MS"/>
                <a:ea typeface="Comic Sans MS"/>
                <a:cs typeface="Comic Sans MS"/>
                <a:sym typeface="Comic Sans MS"/>
              </a:defRPr>
            </a:pPr>
            <a:r>
              <a:t>These five lessons really helped me out and I would truly like to thank you for your great advices. Now I can believe in myself and draw even better than before.  </a:t>
            </a:r>
            <a:endParaRPr>
              <a:latin typeface="Arial"/>
              <a:ea typeface="Arial"/>
              <a:cs typeface="Arial"/>
              <a:sym typeface="Arial"/>
            </a:endParaRPr>
          </a:p>
          <a:p>
            <a:pPr marL="0" indent="0" defTabSz="438911">
              <a:lnSpc>
                <a:spcPts val="5600"/>
              </a:lnSpc>
              <a:spcBef>
                <a:spcPts val="0"/>
              </a:spcBef>
              <a:buClrTx/>
              <a:buSzTx/>
              <a:buNone/>
              <a:defRPr spc="0" sz="3264">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38911">
              <a:lnSpc>
                <a:spcPts val="5700"/>
              </a:lnSpc>
              <a:spcBef>
                <a:spcPts val="0"/>
              </a:spcBef>
              <a:buClrTx/>
              <a:buSzTx/>
              <a:buNone/>
              <a:defRPr spc="0" sz="3264">
                <a:solidFill>
                  <a:srgbClr val="000000">
                    <a:alpha val="84705"/>
                  </a:srgbClr>
                </a:solidFill>
                <a:latin typeface="Helvetica"/>
                <a:ea typeface="Helvetica"/>
                <a:cs typeface="Helvetica"/>
                <a:sym typeface="Helvetica"/>
              </a:defRPr>
            </a:pPr>
            <a:r>
              <a:t>Yours Truly, </a:t>
            </a:r>
            <a:endParaRPr>
              <a:latin typeface="Arial"/>
              <a:ea typeface="Arial"/>
              <a:cs typeface="Arial"/>
              <a:sym typeface="Arial"/>
            </a:endParaRPr>
          </a:p>
          <a:p>
            <a:pPr marL="0" indent="0" defTabSz="438911">
              <a:lnSpc>
                <a:spcPts val="5700"/>
              </a:lnSpc>
              <a:spcBef>
                <a:spcPts val="0"/>
              </a:spcBef>
              <a:buClrTx/>
              <a:buSzTx/>
              <a:buNone/>
              <a:defRPr spc="0" sz="3264">
                <a:solidFill>
                  <a:srgbClr val="000000">
                    <a:alpha val="84705"/>
                  </a:srgbClr>
                </a:solidFill>
                <a:latin typeface="Helvetica"/>
                <a:ea typeface="Helvetica"/>
                <a:cs typeface="Helvetica"/>
                <a:sym typeface="Helvetica"/>
              </a:defRPr>
            </a:pPr>
            <a:r>
              <a:t>Kaung Htet Thu </a:t>
            </a:r>
            <a:endParaRPr>
              <a:latin typeface="Arial"/>
              <a:ea typeface="Arial"/>
              <a:cs typeface="Arial"/>
              <a:sym typeface="Arial"/>
            </a:endParaRPr>
          </a:p>
          <a:p>
            <a:pPr marL="0" indent="0" defTabSz="438911">
              <a:lnSpc>
                <a:spcPts val="5600"/>
              </a:lnSpc>
              <a:spcBef>
                <a:spcPts val="0"/>
              </a:spcBef>
              <a:buClrTx/>
              <a:buSzTx/>
              <a:buNone/>
              <a:defRPr spc="0" sz="3264">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38911">
              <a:lnSpc>
                <a:spcPts val="5600"/>
              </a:lnSpc>
              <a:spcBef>
                <a:spcPts val="0"/>
              </a:spcBef>
              <a:buClrTx/>
              <a:buSzTx/>
              <a:buNone/>
              <a:defRPr spc="0" sz="3264">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
        <p:nvSpPr>
          <p:cNvPr id="21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15" name="Author and Date"/>
          <p:cNvSpPr txBox="1"/>
          <p:nvPr>
            <p:ph type="body" idx="13"/>
          </p:nvPr>
        </p:nvSpPr>
        <p:spPr>
          <a:prstGeom prst="rect">
            <a:avLst/>
          </a:prstGeom>
        </p:spPr>
        <p:txBody>
          <a:bodyPr/>
          <a:lstStyle/>
          <a:p>
            <a:pPr/>
          </a:p>
        </p:txBody>
      </p:sp>
      <p:sp>
        <p:nvSpPr>
          <p:cNvPr id="216" name="Dear, Mr. Damon Davis…"/>
          <p:cNvSpPr txBox="1"/>
          <p:nvPr>
            <p:ph type="body" idx="1"/>
          </p:nvPr>
        </p:nvSpPr>
        <p:spPr>
          <a:prstGeom prst="rect">
            <a:avLst/>
          </a:prstGeom>
        </p:spPr>
        <p:txBody>
          <a:bodyPr/>
          <a:lstStyle/>
          <a:p>
            <a:pPr marL="0" indent="0" defTabSz="448055">
              <a:lnSpc>
                <a:spcPts val="5600"/>
              </a:lnSpc>
              <a:spcBef>
                <a:spcPts val="0"/>
              </a:spcBef>
              <a:buClrTx/>
              <a:buSzTx/>
              <a:buNone/>
              <a:defRPr spc="0" sz="2744">
                <a:solidFill>
                  <a:srgbClr val="000000">
                    <a:alpha val="84705"/>
                  </a:srgbClr>
                </a:solidFill>
                <a:latin typeface="Times New Roman"/>
                <a:ea typeface="Times New Roman"/>
                <a:cs typeface="Times New Roman"/>
                <a:sym typeface="Times New Roman"/>
              </a:defRPr>
            </a:pPr>
            <a:r>
              <a:t>Dear, Mr. Damon Davis </a:t>
            </a:r>
            <a:endParaRPr>
              <a:latin typeface="Arial"/>
              <a:ea typeface="Arial"/>
              <a:cs typeface="Arial"/>
              <a:sym typeface="Arial"/>
            </a:endParaRPr>
          </a:p>
          <a:p>
            <a:pPr marL="0" indent="597408" defTabSz="448055">
              <a:lnSpc>
                <a:spcPts val="5600"/>
              </a:lnSpc>
              <a:spcBef>
                <a:spcPts val="0"/>
              </a:spcBef>
              <a:buClrTx/>
              <a:buSzTx/>
              <a:buNone/>
              <a:defRPr spc="0" sz="2744">
                <a:solidFill>
                  <a:srgbClr val="000000">
                    <a:alpha val="84705"/>
                  </a:srgbClr>
                </a:solidFill>
                <a:latin typeface="Times New Roman"/>
                <a:ea typeface="Times New Roman"/>
                <a:cs typeface="Times New Roman"/>
                <a:sym typeface="Times New Roman"/>
              </a:defRPr>
            </a:pPr>
            <a:r>
              <a:t>Everyone gets scared, even you did when presenting. I’m just here writing a letter to you to tell you how much your TED TALK helped me, it internally motivated to step outside my comfort zone. It helped me push limits, defy odds and even help the ones around me. Referring from your TED talk, “Scared” can be also known as afraid or FEAR. In life, people won’t really admit they’re afraid. That’s because deep down, they know how easy it spreads. </a:t>
            </a:r>
            <a:r>
              <a:rPr i="1"/>
              <a:t>“Fear is like a disease, and when it moves it moves like wildfire.”</a:t>
            </a:r>
            <a:r>
              <a:t> and my friend I tell you, it truly is a disease, and if that disease isn’t cured, it will break you down, even the ones around you. Sometimes, people come across fear, it causes them to sink, sometimes it sinks them to the point where they can sink no more. But what if you stood up against fear, even the darkest times, even when you feel hope is gone, that’s when </a:t>
            </a:r>
            <a:r>
              <a:rPr i="1"/>
              <a:t>“Courage”</a:t>
            </a:r>
            <a:r>
              <a:t> comes in. </a:t>
            </a:r>
            <a:r>
              <a:rPr i="1"/>
              <a:t>“Just like Fear, Courage is contagious.” </a:t>
            </a:r>
            <a:r>
              <a:t>Courage can uplift the ones around you and yourself. Courage gives you a voice, it gives you hope, it’s the core of what keeps of motivated to push and push and push.  </a:t>
            </a:r>
            <a:endParaRPr>
              <a:latin typeface="Arial"/>
              <a:ea typeface="Arial"/>
              <a:cs typeface="Arial"/>
              <a:sym typeface="Arial"/>
            </a:endParaRPr>
          </a:p>
          <a:p>
            <a:pPr marL="0" indent="597408" defTabSz="448055">
              <a:lnSpc>
                <a:spcPts val="5600"/>
              </a:lnSpc>
              <a:spcBef>
                <a:spcPts val="0"/>
              </a:spcBef>
              <a:buClrTx/>
              <a:buSzTx/>
              <a:buNone/>
              <a:defRPr spc="0" sz="2744">
                <a:solidFill>
                  <a:srgbClr val="000000">
                    <a:alpha val="84705"/>
                  </a:srgbClr>
                </a:solidFill>
                <a:latin typeface="Times New Roman"/>
                <a:ea typeface="Times New Roman"/>
                <a:cs typeface="Times New Roman"/>
                <a:sym typeface="Times New Roman"/>
              </a:defRPr>
            </a:pPr>
            <a:r>
              <a:t>In the ted talk, you talked about Michael Brown Jr’s death. You participated in protests, you encouraged others to participate, and you even took matters into your own hands. This is a great example where courage comes in. Courage to yell, courage to scream, and courage to stand up even when officers in the way. You even pointed put how fear was used as a weapon towards people, from media articles to police officers used </a:t>
            </a:r>
            <a:r>
              <a:rPr i="1"/>
              <a:t>“Fear”</a:t>
            </a:r>
            <a:r>
              <a:t> as a weapon. Afterall, courage was really contagious, you saw people with courage in them and what did that do? It gave you courage, the courage to take action, and what did you do? You gave people around you, courage. You, Mr. Damon Davis took action to the next level, by putting up posters and spreading awareness to each and every one possible. </a:t>
            </a:r>
            <a:endParaRPr>
              <a:latin typeface="Arial"/>
              <a:ea typeface="Arial"/>
              <a:cs typeface="Arial"/>
              <a:sym typeface="Arial"/>
            </a:endParaRPr>
          </a:p>
          <a:p>
            <a:pPr marL="0" indent="597408" defTabSz="448055">
              <a:lnSpc>
                <a:spcPts val="5600"/>
              </a:lnSpc>
              <a:spcBef>
                <a:spcPts val="0"/>
              </a:spcBef>
              <a:buClrTx/>
              <a:buSzTx/>
              <a:buNone/>
              <a:defRPr spc="0" sz="2744">
                <a:solidFill>
                  <a:srgbClr val="000000">
                    <a:alpha val="84705"/>
                  </a:srgbClr>
                </a:solidFill>
                <a:latin typeface="Times New Roman"/>
                <a:ea typeface="Times New Roman"/>
                <a:cs typeface="Times New Roman"/>
                <a:sym typeface="Times New Roman"/>
              </a:defRPr>
            </a:pPr>
            <a:r>
              <a:t>So, </a:t>
            </a:r>
            <a:r>
              <a:rPr i="1"/>
              <a:t>“What are you gonna do what the gifs that you’ve been given?”</a:t>
            </a:r>
            <a:r>
              <a:t> I say take action, motivate yourself and others around you. Take that fear and turn it into courage, and always remember that in the darkest times, is where you find the brightest light. </a:t>
            </a:r>
            <a:endParaRPr>
              <a:latin typeface="Arial"/>
              <a:ea typeface="Arial"/>
              <a:cs typeface="Arial"/>
              <a:sym typeface="Arial"/>
            </a:endParaRPr>
          </a:p>
          <a:p>
            <a:pPr marL="0" indent="0" defTabSz="448055">
              <a:lnSpc>
                <a:spcPts val="5600"/>
              </a:lnSpc>
              <a:spcBef>
                <a:spcPts val="0"/>
              </a:spcBef>
              <a:buClrTx/>
              <a:buSzTx/>
              <a:buNone/>
              <a:defRPr spc="0" sz="2744">
                <a:solidFill>
                  <a:srgbClr val="000000">
                    <a:alpha val="84705"/>
                  </a:srgbClr>
                </a:solidFill>
                <a:latin typeface="Times New Roman"/>
                <a:ea typeface="Times New Roman"/>
                <a:cs typeface="Times New Roman"/>
                <a:sym typeface="Times New Roman"/>
              </a:defRPr>
            </a:pPr>
            <a:r>
              <a:t>Sincerely, Kyaw Min Naing </a:t>
            </a:r>
            <a:endParaRPr>
              <a:latin typeface="Arial"/>
              <a:ea typeface="Arial"/>
              <a:cs typeface="Arial"/>
              <a:sym typeface="Arial"/>
            </a:endParaRPr>
          </a:p>
          <a:p>
            <a:pPr marL="0" indent="0" defTabSz="448055">
              <a:lnSpc>
                <a:spcPts val="5000"/>
              </a:lnSpc>
              <a:spcBef>
                <a:spcPts val="0"/>
              </a:spcBef>
              <a:buClrTx/>
              <a:buSzTx/>
              <a:buNone/>
              <a:defRPr spc="0" sz="2744">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48055">
              <a:lnSpc>
                <a:spcPts val="5000"/>
              </a:lnSpc>
              <a:spcBef>
                <a:spcPts val="0"/>
              </a:spcBef>
              <a:buClrTx/>
              <a:buSzTx/>
              <a:buNone/>
              <a:defRPr spc="0" sz="2744">
                <a:solidFill>
                  <a:srgbClr val="000000">
                    <a:alpha val="84705"/>
                  </a:srgbClr>
                </a:solidFill>
                <a:latin typeface="Calibri"/>
                <a:ea typeface="Calibri"/>
                <a:cs typeface="Calibri"/>
                <a:sym typeface="Calibri"/>
              </a:defRPr>
            </a:pPr>
            <a:r>
              <a:rPr i="1"/>
              <a:t>“.......”</a:t>
            </a:r>
            <a:r>
              <a:t> lines said by Mr. Damon Davis  </a:t>
            </a:r>
            <a:endParaRPr>
              <a:latin typeface="Arial"/>
              <a:ea typeface="Arial"/>
              <a:cs typeface="Arial"/>
              <a:sym typeface="Arial"/>
            </a:endParaRPr>
          </a:p>
        </p:txBody>
      </p:sp>
      <p:sp>
        <p:nvSpPr>
          <p:cNvPr id="21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19" name="Author and Date"/>
          <p:cNvSpPr txBox="1"/>
          <p:nvPr>
            <p:ph type="body" idx="13"/>
          </p:nvPr>
        </p:nvSpPr>
        <p:spPr>
          <a:prstGeom prst="rect">
            <a:avLst/>
          </a:prstGeom>
        </p:spPr>
        <p:txBody>
          <a:bodyPr/>
          <a:lstStyle/>
          <a:p>
            <a:pPr/>
          </a:p>
        </p:txBody>
      </p:sp>
      <p:sp>
        <p:nvSpPr>
          <p:cNvPr id="220" name="Dear Stefan Al,…"/>
          <p:cNvSpPr txBox="1"/>
          <p:nvPr>
            <p:ph type="body" idx="1"/>
          </p:nvPr>
        </p:nvSpPr>
        <p:spPr>
          <a:prstGeom prst="rect">
            <a:avLst/>
          </a:prstGeom>
        </p:spPr>
        <p:txBody>
          <a:bodyPr/>
          <a:lstStyle/>
          <a:p>
            <a:pPr marL="0" indent="0" algn="just" defTabSz="457200">
              <a:lnSpc>
                <a:spcPts val="5500"/>
              </a:lnSpc>
              <a:spcBef>
                <a:spcPts val="0"/>
              </a:spcBef>
              <a:buClrTx/>
              <a:buSzTx/>
              <a:buNone/>
              <a:defRPr spc="0" sz="3000">
                <a:solidFill>
                  <a:srgbClr val="000000">
                    <a:alpha val="84705"/>
                  </a:srgbClr>
                </a:solidFill>
                <a:latin typeface="Calibri"/>
                <a:ea typeface="Calibri"/>
                <a:cs typeface="Calibri"/>
                <a:sym typeface="Calibri"/>
              </a:defRPr>
            </a:pPr>
            <a:r>
              <a:t>Dear Stefan Al, </a:t>
            </a:r>
            <a:endParaRPr>
              <a:latin typeface="Arial"/>
              <a:ea typeface="Arial"/>
              <a:cs typeface="Arial"/>
              <a:sym typeface="Arial"/>
            </a:endParaRPr>
          </a:p>
          <a:p>
            <a:pPr marL="0" indent="0" algn="just" defTabSz="457200">
              <a:lnSpc>
                <a:spcPts val="5500"/>
              </a:lnSpc>
              <a:spcBef>
                <a:spcPts val="0"/>
              </a:spcBef>
              <a:buClrTx/>
              <a:buSzTx/>
              <a:buNone/>
              <a:defRPr spc="0" sz="3000">
                <a:solidFill>
                  <a:srgbClr val="000000">
                    <a:alpha val="84705"/>
                  </a:srgbClr>
                </a:solidFill>
                <a:latin typeface="Calibri"/>
                <a:ea typeface="Calibri"/>
                <a:cs typeface="Calibri"/>
                <a:sym typeface="Calibri"/>
              </a:defRPr>
            </a:pPr>
            <a:r>
              <a:t>  Hey Stefan! How are you? I watched your talk about “What happens if you cut down all of a city’s trees?”. It was really a great talk and I have some things in mind that I wanna talk about. </a:t>
            </a:r>
            <a:endParaRPr>
              <a:latin typeface="Arial"/>
              <a:ea typeface="Arial"/>
              <a:cs typeface="Arial"/>
              <a:sym typeface="Arial"/>
            </a:endParaRPr>
          </a:p>
          <a:p>
            <a:pPr marL="0" indent="0" algn="just" defTabSz="457200">
              <a:lnSpc>
                <a:spcPts val="5500"/>
              </a:lnSpc>
              <a:spcBef>
                <a:spcPts val="0"/>
              </a:spcBef>
              <a:buClrTx/>
              <a:buSzTx/>
              <a:buNone/>
              <a:defRPr spc="0" sz="3000">
                <a:solidFill>
                  <a:srgbClr val="000000">
                    <a:alpha val="84705"/>
                  </a:srgbClr>
                </a:solidFill>
                <a:latin typeface="Calibri"/>
                <a:ea typeface="Calibri"/>
                <a:cs typeface="Calibri"/>
                <a:sym typeface="Calibri"/>
              </a:defRPr>
            </a:pPr>
            <a:r>
              <a:t>  By 2050, it’s estimated that over 65% of the world will be living in cities. We may think of nature as being unconnected to our urban spaces, but trees have always been an essential part of successful cities. Without trees, humans would not be able survive because the air would be unsuitable for breathing. Life could not exist on Earth without trees because they produce most of the oxygen that humans and wildlife breathe. </a:t>
            </a:r>
            <a:endParaRPr>
              <a:latin typeface="Arial"/>
              <a:ea typeface="Arial"/>
              <a:cs typeface="Arial"/>
              <a:sym typeface="Arial"/>
            </a:endParaRPr>
          </a:p>
          <a:p>
            <a:pPr marL="0" indent="0" algn="just" defTabSz="457200">
              <a:lnSpc>
                <a:spcPts val="5500"/>
              </a:lnSpc>
              <a:spcBef>
                <a:spcPts val="0"/>
              </a:spcBef>
              <a:buClrTx/>
              <a:buSzTx/>
              <a:buNone/>
              <a:defRPr spc="0" sz="3000">
                <a:solidFill>
                  <a:srgbClr val="000000">
                    <a:alpha val="84705"/>
                  </a:srgbClr>
                </a:solidFill>
                <a:latin typeface="Calibri"/>
                <a:ea typeface="Calibri"/>
                <a:cs typeface="Calibri"/>
                <a:sym typeface="Calibri"/>
              </a:defRPr>
            </a:pPr>
            <a:r>
              <a:t>  Trees also absorb carbon dioxide from the atmosphere and release oxygen using the process of photosynthesis. There would also be no rain without trees since trees absorb water from the soil and release it through evapotranspiration. There are so many things that trees can do which are cleaning the air, preventing from climate change, providing oxygen, conserving energy, preventing children from ultra-violet rays, providing food and healing patients. </a:t>
            </a:r>
            <a:endParaRPr>
              <a:latin typeface="Arial"/>
              <a:ea typeface="Arial"/>
              <a:cs typeface="Arial"/>
              <a:sym typeface="Arial"/>
            </a:endParaRPr>
          </a:p>
          <a:p>
            <a:pPr marL="0" indent="0" algn="just" defTabSz="457200">
              <a:lnSpc>
                <a:spcPts val="5500"/>
              </a:lnSpc>
              <a:spcBef>
                <a:spcPts val="0"/>
              </a:spcBef>
              <a:buClrTx/>
              <a:buSzTx/>
              <a:buNone/>
              <a:defRPr spc="0" sz="3000">
                <a:solidFill>
                  <a:srgbClr val="000000">
                    <a:alpha val="84705"/>
                  </a:srgbClr>
                </a:solidFill>
                <a:latin typeface="Calibri"/>
                <a:ea typeface="Calibri"/>
                <a:cs typeface="Calibri"/>
                <a:sym typeface="Calibri"/>
              </a:defRPr>
            </a:pPr>
            <a:r>
              <a:t>  That is why we should plant more trees wherever and whenever we can. Anyways, I am going to stop the letter here since it is late at night and I have to sleep soon. Bye! </a:t>
            </a:r>
            <a:endParaRPr>
              <a:latin typeface="Arial"/>
              <a:ea typeface="Arial"/>
              <a:cs typeface="Arial"/>
              <a:sym typeface="Arial"/>
            </a:endParaRPr>
          </a:p>
          <a:p>
            <a:pPr marL="0" indent="0" algn="just" defTabSz="457200">
              <a:lnSpc>
                <a:spcPts val="5500"/>
              </a:lnSpc>
              <a:spcBef>
                <a:spcPts val="0"/>
              </a:spcBef>
              <a:buClrTx/>
              <a:buSzTx/>
              <a:buNone/>
              <a:defRPr spc="0" sz="3000">
                <a:solidFill>
                  <a:srgbClr val="000000">
                    <a:alpha val="84705"/>
                  </a:srgbClr>
                </a:solidFill>
                <a:latin typeface="Calibri"/>
                <a:ea typeface="Calibri"/>
                <a:cs typeface="Calibri"/>
                <a:sym typeface="Calibri"/>
              </a:defRPr>
            </a:pPr>
            <a:r>
              <a:t>Sincerely, </a:t>
            </a:r>
            <a:endParaRPr>
              <a:latin typeface="Arial"/>
              <a:ea typeface="Arial"/>
              <a:cs typeface="Arial"/>
              <a:sym typeface="Arial"/>
            </a:endParaRPr>
          </a:p>
          <a:p>
            <a:pPr marL="0" indent="0" algn="just" defTabSz="457200">
              <a:lnSpc>
                <a:spcPts val="5500"/>
              </a:lnSpc>
              <a:spcBef>
                <a:spcPts val="0"/>
              </a:spcBef>
              <a:buClrTx/>
              <a:buSzTx/>
              <a:buNone/>
              <a:defRPr spc="0" sz="3000">
                <a:solidFill>
                  <a:srgbClr val="000000">
                    <a:alpha val="84705"/>
                  </a:srgbClr>
                </a:solidFill>
                <a:latin typeface="Calibri"/>
                <a:ea typeface="Calibri"/>
                <a:cs typeface="Calibri"/>
                <a:sym typeface="Calibri"/>
              </a:defRPr>
            </a:pPr>
            <a:r>
              <a:t>Lin Pyae Htet </a:t>
            </a:r>
            <a:endParaRPr>
              <a:latin typeface="Arial"/>
              <a:ea typeface="Arial"/>
              <a:cs typeface="Arial"/>
              <a:sym typeface="Arial"/>
            </a:endParaRPr>
          </a:p>
        </p:txBody>
      </p:sp>
      <p:sp>
        <p:nvSpPr>
          <p:cNvPr id="22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23" name="Author and Date"/>
          <p:cNvSpPr txBox="1"/>
          <p:nvPr>
            <p:ph type="body" idx="13"/>
          </p:nvPr>
        </p:nvSpPr>
        <p:spPr>
          <a:prstGeom prst="rect">
            <a:avLst/>
          </a:prstGeom>
        </p:spPr>
        <p:txBody>
          <a:bodyPr/>
          <a:lstStyle/>
          <a:p>
            <a:pPr/>
          </a:p>
        </p:txBody>
      </p:sp>
      <p:sp>
        <p:nvSpPr>
          <p:cNvPr id="224" name="Informal Letter Writing…"/>
          <p:cNvSpPr txBox="1"/>
          <p:nvPr>
            <p:ph type="body" idx="1"/>
          </p:nvPr>
        </p:nvSpPr>
        <p:spPr>
          <a:prstGeom prst="rect">
            <a:avLst/>
          </a:prstGeom>
        </p:spPr>
        <p:txBody>
          <a:bodyPr/>
          <a:lstStyle/>
          <a:p>
            <a:pPr marL="2292095" indent="0" defTabSz="429768">
              <a:lnSpc>
                <a:spcPts val="4300"/>
              </a:lnSpc>
              <a:spcBef>
                <a:spcPts val="0"/>
              </a:spcBef>
              <a:buClrTx/>
              <a:buSzTx/>
              <a:buNone/>
              <a:defRPr spc="0" sz="2068" u="sng">
                <a:solidFill>
                  <a:srgbClr val="000000">
                    <a:alpha val="84705"/>
                  </a:srgbClr>
                </a:solidFill>
                <a:latin typeface="Times New Roman"/>
                <a:ea typeface="Times New Roman"/>
                <a:cs typeface="Times New Roman"/>
                <a:sym typeface="Times New Roman"/>
              </a:defRPr>
            </a:pPr>
            <a:r>
              <a:t>Informal Letter Writing</a:t>
            </a:r>
            <a:r>
              <a:rPr u="none"/>
              <a:t> </a:t>
            </a:r>
            <a:endParaRPr u="none">
              <a:latin typeface="Arial"/>
              <a:ea typeface="Arial"/>
              <a:cs typeface="Arial"/>
              <a:sym typeface="Arial"/>
            </a:endParaRPr>
          </a:p>
          <a:p>
            <a:pPr marL="0" indent="0"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October 24, 2020 </a:t>
            </a:r>
            <a:endParaRPr>
              <a:latin typeface="Arial"/>
              <a:ea typeface="Arial"/>
              <a:cs typeface="Arial"/>
              <a:sym typeface="Arial"/>
            </a:endParaRPr>
          </a:p>
          <a:p>
            <a:pPr marL="0" indent="0"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Millennials in Medicine: Doctors of the Future / Daniel Woznickza </a:t>
            </a:r>
            <a:endParaRPr>
              <a:latin typeface="Arial"/>
              <a:ea typeface="Arial"/>
              <a:cs typeface="Arial"/>
              <a:sym typeface="Arial"/>
            </a:endParaRPr>
          </a:p>
          <a:p>
            <a:pPr marL="0" indent="0"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Dear Dr. Daniel Wozniczka, </a:t>
            </a:r>
            <a:endParaRPr>
              <a:latin typeface="Arial"/>
              <a:ea typeface="Arial"/>
              <a:cs typeface="Arial"/>
              <a:sym typeface="Arial"/>
            </a:endParaRPr>
          </a:p>
          <a:p>
            <a:pPr marL="0" indent="573023"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573023"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How have you been Mr. Daniel Wozniczka? Even though I haven’t seen you before, I would like to write a letter to you. I hope my letter find you in the best of your health and spirts.  </a:t>
            </a:r>
            <a:endParaRPr>
              <a:latin typeface="Arial"/>
              <a:ea typeface="Arial"/>
              <a:cs typeface="Arial"/>
              <a:sym typeface="Arial"/>
            </a:endParaRPr>
          </a:p>
          <a:p>
            <a:pPr marL="0" indent="573023"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First of all, I would like to talk to you about my goal. One of the letters I wrote is about Dreams and Hope Assignment. In that assignment I wrote about how I want to become a lawyer. After three or four months, my mind change. There is a reason why my mind change quick. Is because at first, I thought becoming the doctor and other jobs is not the best and I hate becoming a doctor and other jobs like Engineer, etc... Becoming a lawyer is not my real goal. At first, I thought becoming a lawyer is the best and I also thought is my real goal. There is a reason, why I want to be a doctor instead of lawyer. Is because when I go to the hospital because of I was sick, I saw a lot people who come to the hospital, but their face seems sad. I feel sad for them too. Some of the place in Myanmar, people are homeless. As they are homeless, they would have less money and if they got illness, they would probably be sad because they don’t have enough money so they would probably be in trouble of going to the hospital. I really want to help them, and I feel sad for them too. When my Mom and Dad are sick I really sad for them because they don’t know what medicine should they drink and I want to make my Mom and Dad happy and also all the people around the world, I want to let them be happy. That is the reason why I want to be the doctor instead of becoming a lawyer. Actually, lawyer is also good but in my mind doctor is much better than lawyer now. I hope and know that my goal of becoming a doctor is my real goal. I really want to be like you, Mr. Daniel Wozniczka. I hope one day I will become like you! </a:t>
            </a:r>
            <a:endParaRPr>
              <a:latin typeface="Arial"/>
              <a:ea typeface="Arial"/>
              <a:cs typeface="Arial"/>
              <a:sym typeface="Arial"/>
            </a:endParaRPr>
          </a:p>
          <a:p>
            <a:pPr marL="0" indent="573023"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As there is Covid-19 you should take care but for me I take care of myself and I’m attending online class too. I really love my online class. Because it makes me got a lots of lessons and its make me happy too. But some of the people think that online class is boring but for I don’t think that online class is boring. I love online class better than going to school. This year is my first time learning online class as there is Covid-19, when I start learning online class is make me feel uncomfortable because is make me and other people new to us and we are not familiar with it too. But after learning online class for 2 or 3 months is make me feel comfortable and is kinda old now because we are awfully familiar with online class. If one day we will have to answer other country exam with online, we would probably be happy because we are very familiar with online so we can take our exam easy. You should take care and not only you but also your family member. We all don’t know when will the Covid-19 will stop, so we should take care and so we can let the world to be normal again… </a:t>
            </a:r>
            <a:endParaRPr>
              <a:latin typeface="Arial"/>
              <a:ea typeface="Arial"/>
              <a:cs typeface="Arial"/>
              <a:sym typeface="Arial"/>
            </a:endParaRPr>
          </a:p>
          <a:p>
            <a:pPr marL="4011167" indent="573023"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4584191" indent="573023"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Yours Sincerely,  </a:t>
            </a:r>
            <a:endParaRPr>
              <a:latin typeface="Arial"/>
              <a:ea typeface="Arial"/>
              <a:cs typeface="Arial"/>
              <a:sym typeface="Arial"/>
            </a:endParaRPr>
          </a:p>
          <a:p>
            <a:pPr marL="4584191" indent="0" defTabSz="429768">
              <a:lnSpc>
                <a:spcPts val="4300"/>
              </a:lnSpc>
              <a:spcBef>
                <a:spcPts val="0"/>
              </a:spcBef>
              <a:buClrTx/>
              <a:buSzTx/>
              <a:buNone/>
              <a:defRPr spc="0" sz="2068">
                <a:solidFill>
                  <a:srgbClr val="000000">
                    <a:alpha val="84705"/>
                  </a:srgbClr>
                </a:solidFill>
                <a:latin typeface="Times New Roman"/>
                <a:ea typeface="Times New Roman"/>
                <a:cs typeface="Times New Roman"/>
                <a:sym typeface="Times New Roman"/>
              </a:defRPr>
            </a:pPr>
            <a:r>
              <a:t>Moe Pyae Sone Kyaw @ Rose </a:t>
            </a:r>
            <a:endParaRPr>
              <a:latin typeface="Arial"/>
              <a:ea typeface="Arial"/>
              <a:cs typeface="Arial"/>
              <a:sym typeface="Arial"/>
            </a:endParaRPr>
          </a:p>
        </p:txBody>
      </p:sp>
      <p:sp>
        <p:nvSpPr>
          <p:cNvPr id="22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27" name="Author and Date"/>
          <p:cNvSpPr txBox="1"/>
          <p:nvPr>
            <p:ph type="body" idx="13"/>
          </p:nvPr>
        </p:nvSpPr>
        <p:spPr>
          <a:prstGeom prst="rect">
            <a:avLst/>
          </a:prstGeom>
        </p:spPr>
        <p:txBody>
          <a:bodyPr/>
          <a:lstStyle/>
          <a:p>
            <a:pPr/>
          </a:p>
        </p:txBody>
      </p:sp>
      <p:sp>
        <p:nvSpPr>
          <p:cNvPr id="228" name="I rarely say “I love you” to my parents. I get it a bit weird and so do them. I tried it to both of my parents. I started with my dad, he was watching TV as always and I went like “hey dad, I love you”. There was a awkward silence, he looked at me up and"/>
          <p:cNvSpPr txBox="1"/>
          <p:nvPr>
            <p:ph type="body" idx="1"/>
          </p:nvPr>
        </p:nvSpPr>
        <p:spPr>
          <a:prstGeom prst="rect">
            <a:avLst/>
          </a:prstGeom>
        </p:spPr>
        <p:txBody>
          <a:bodyPr/>
          <a:lstStyle>
            <a:lvl1pPr marL="0" indent="0" defTabSz="457200">
              <a:lnSpc>
                <a:spcPts val="6500"/>
              </a:lnSpc>
              <a:spcBef>
                <a:spcPts val="0"/>
              </a:spcBef>
              <a:buClrTx/>
              <a:buSzTx/>
              <a:buNone/>
              <a:defRPr spc="0" sz="3966">
                <a:solidFill>
                  <a:srgbClr val="000000">
                    <a:alpha val="84705"/>
                  </a:srgbClr>
                </a:solidFill>
                <a:latin typeface="Calibri"/>
                <a:ea typeface="Calibri"/>
                <a:cs typeface="Calibri"/>
                <a:sym typeface="Calibri"/>
              </a:defRPr>
            </a:lvl1pPr>
          </a:lstStyle>
          <a:p>
            <a:pPr/>
            <a:r>
              <a:t>I rarely say “I love you” to my parents. I get it a bit weird and so do them. I tried it to both of my parents. I started with my dad, he was watching TV as always and I went like “hey dad, I love you”. There was a awkward silence, he looked at me up and down and said “why are you saying this again”. “No reason” I said. “Okay……umm…. I love you too?” he said it as if it was a question. One parent complete moving to the next. My mom’s reaction didn’t really surprise me. Just after I said, “I love you”, she looked me in the eyes and said “Are you ok? What happened? Who did this to you? Are you hurt?”. I just randomly become speechless as she goes on with her questioning. I quickly calmed her down and told her that it was for an assignment. Above both of their reaction, I will my dad’s best, I was a bit shocking. Although I enjoy this, I’d never like to try this again. </a:t>
            </a:r>
          </a:p>
        </p:txBody>
      </p:sp>
      <p:sp>
        <p:nvSpPr>
          <p:cNvPr id="22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31" name="Author and Date"/>
          <p:cNvSpPr txBox="1"/>
          <p:nvPr>
            <p:ph type="body" idx="13"/>
          </p:nvPr>
        </p:nvSpPr>
        <p:spPr>
          <a:prstGeom prst="rect">
            <a:avLst/>
          </a:prstGeom>
        </p:spPr>
        <p:txBody>
          <a:bodyPr/>
          <a:lstStyle/>
          <a:p>
            <a:pPr/>
          </a:p>
        </p:txBody>
      </p:sp>
      <p:sp>
        <p:nvSpPr>
          <p:cNvPr id="232" name="Saying “I Love You” to My Parents…"/>
          <p:cNvSpPr txBox="1"/>
          <p:nvPr>
            <p:ph type="body" idx="1"/>
          </p:nvPr>
        </p:nvSpPr>
        <p:spPr>
          <a:prstGeom prst="rect">
            <a:avLst/>
          </a:prstGeom>
        </p:spPr>
        <p:txBody>
          <a:bodyPr/>
          <a:lstStyle/>
          <a:p>
            <a:pPr marL="0" indent="0" algn="ctr" defTabSz="416052">
              <a:lnSpc>
                <a:spcPts val="5500"/>
              </a:lnSpc>
              <a:spcBef>
                <a:spcPts val="0"/>
              </a:spcBef>
              <a:buClrTx/>
              <a:buSzTx/>
              <a:buNone/>
              <a:defRPr spc="0" sz="2548">
                <a:solidFill>
                  <a:srgbClr val="000000">
                    <a:alpha val="84705"/>
                  </a:srgbClr>
                </a:solidFill>
                <a:latin typeface="Times New Roman"/>
                <a:ea typeface="Times New Roman"/>
                <a:cs typeface="Times New Roman"/>
                <a:sym typeface="Times New Roman"/>
              </a:defRPr>
            </a:pPr>
            <a:r>
              <a:t>Saying “I Love You” to My Parents </a:t>
            </a:r>
            <a:endParaRPr>
              <a:latin typeface="Arial"/>
              <a:ea typeface="Arial"/>
              <a:cs typeface="Arial"/>
              <a:sym typeface="Arial"/>
            </a:endParaRPr>
          </a:p>
          <a:p>
            <a:pPr marL="0" indent="0" algn="ctr" defTabSz="416052">
              <a:lnSpc>
                <a:spcPts val="5200"/>
              </a:lnSpc>
              <a:spcBef>
                <a:spcPts val="0"/>
              </a:spcBef>
              <a:buClrTx/>
              <a:buSzTx/>
              <a:buNone/>
              <a:defRPr spc="0" sz="2548">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554736" algn="just" defTabSz="416052">
              <a:lnSpc>
                <a:spcPts val="4900"/>
              </a:lnSpc>
              <a:spcBef>
                <a:spcPts val="0"/>
              </a:spcBef>
              <a:buClrTx/>
              <a:buSzTx/>
              <a:buNone/>
              <a:defRPr spc="0" sz="2548">
                <a:solidFill>
                  <a:srgbClr val="000000">
                    <a:alpha val="84705"/>
                  </a:srgbClr>
                </a:solidFill>
                <a:latin typeface="Georgia"/>
                <a:ea typeface="Georgia"/>
                <a:cs typeface="Georgia"/>
                <a:sym typeface="Georgia"/>
              </a:defRPr>
            </a:pPr>
            <a:r>
              <a:t>This week, I did something that I’ve never done before, which is saying “I love you” to my parents. I might have probably said it when I was much younger, but I don’t really remember the last time I said it. Frankly, I’ve never said “I love you” not only to my parents, but also to anyone I’ve met in my life; my friends or my family members. </a:t>
            </a:r>
            <a:endParaRPr>
              <a:latin typeface="Arial"/>
              <a:ea typeface="Arial"/>
              <a:cs typeface="Arial"/>
              <a:sym typeface="Arial"/>
            </a:endParaRPr>
          </a:p>
          <a:p>
            <a:pPr marL="0" indent="554736" algn="just" defTabSz="416052">
              <a:lnSpc>
                <a:spcPts val="4900"/>
              </a:lnSpc>
              <a:spcBef>
                <a:spcPts val="0"/>
              </a:spcBef>
              <a:buClrTx/>
              <a:buSzTx/>
              <a:buNone/>
              <a:defRPr spc="0" sz="2548">
                <a:solidFill>
                  <a:srgbClr val="000000">
                    <a:alpha val="84705"/>
                  </a:srgbClr>
                </a:solidFill>
                <a:latin typeface="Georgia"/>
                <a:ea typeface="Georgia"/>
                <a:cs typeface="Georgia"/>
                <a:sym typeface="Georgia"/>
              </a:defRPr>
            </a:pPr>
            <a:r>
              <a:t>In my opinion, I don’t think that saying it is something that is demanding to do. It’s just saying three simple words, and I don’t find it awkward or strange to say it, too, but I guess the reason that I never say this is not because of what it takes to say it, but because of what it means. Of course, I love my parents, but I’d show them that I am grateful for them, rather than saying it, because there are many things behind these three words. Sometimes, when I think of saying it, my mind becomes flooded with many thoughts. Before I said it, I was always worried if my parents would just take them as words and not believe me after I say it many times without actually expressing or meaning it. I always think that it’s better for me to keep what I feel inside and say something only when I’ve ruminated on it, and I’m not good at expressing my feelings, too. </a:t>
            </a:r>
            <a:endParaRPr>
              <a:latin typeface="Arial"/>
              <a:ea typeface="Arial"/>
              <a:cs typeface="Arial"/>
              <a:sym typeface="Arial"/>
            </a:endParaRPr>
          </a:p>
          <a:p>
            <a:pPr marL="0" indent="554736" algn="just" defTabSz="416052">
              <a:lnSpc>
                <a:spcPts val="4900"/>
              </a:lnSpc>
              <a:spcBef>
                <a:spcPts val="0"/>
              </a:spcBef>
              <a:buClrTx/>
              <a:buSzTx/>
              <a:buNone/>
              <a:defRPr spc="0" sz="2548">
                <a:solidFill>
                  <a:srgbClr val="000000">
                    <a:alpha val="84705"/>
                  </a:srgbClr>
                </a:solidFill>
                <a:latin typeface="Georgia"/>
                <a:ea typeface="Georgia"/>
                <a:cs typeface="Georgia"/>
                <a:sym typeface="Georgia"/>
              </a:defRPr>
            </a:pPr>
            <a:r>
              <a:t>I thought that it wouldn’t go wrong as I was going to say it for the first time in a long while. I convinced myself to say it sincerely, and at last, I said it. For a moment my parents stared at each other and smiled, and then they told me that they’re blessed to have me and that they’re glad that I’d finally said it. </a:t>
            </a:r>
            <a:endParaRPr>
              <a:latin typeface="Arial"/>
              <a:ea typeface="Arial"/>
              <a:cs typeface="Arial"/>
              <a:sym typeface="Arial"/>
            </a:endParaRPr>
          </a:p>
          <a:p>
            <a:pPr marL="0" indent="554736" algn="just" defTabSz="416052">
              <a:lnSpc>
                <a:spcPts val="4900"/>
              </a:lnSpc>
              <a:spcBef>
                <a:spcPts val="0"/>
              </a:spcBef>
              <a:buClrTx/>
              <a:buSzTx/>
              <a:buNone/>
              <a:defRPr spc="0" sz="2548">
                <a:solidFill>
                  <a:srgbClr val="000000">
                    <a:alpha val="84705"/>
                  </a:srgbClr>
                </a:solidFill>
                <a:latin typeface="Georgia"/>
                <a:ea typeface="Georgia"/>
                <a:cs typeface="Georgia"/>
                <a:sym typeface="Georgia"/>
              </a:defRPr>
            </a:pPr>
            <a:r>
              <a:t>I’m really delighted that it turned out great after I said it, but when they said that they’re glad that I’d finally said it, I thought I wasn’t too late yet. Maybe they thought that I didn’t really have them on my mind. Nothing awkward or hilarious happened, but it was a heartfelt moment. Now I believe that expressing gratitude and love, and saying it sincerely, both makes our relationships much better somehow. Still, I don’t want to say it very often, but I’m sure that I’ll somehow manage to express and say “I love you” to my parents from time to time. </a:t>
            </a:r>
            <a:endParaRPr>
              <a:latin typeface="Arial"/>
              <a:ea typeface="Arial"/>
              <a:cs typeface="Arial"/>
              <a:sym typeface="Arial"/>
            </a:endParaRPr>
          </a:p>
          <a:p>
            <a:pPr marL="0" indent="0" algn="ctr" defTabSz="416052">
              <a:lnSpc>
                <a:spcPts val="4700"/>
              </a:lnSpc>
              <a:spcBef>
                <a:spcPts val="0"/>
              </a:spcBef>
              <a:buClrTx/>
              <a:buSzTx/>
              <a:buNone/>
              <a:defRPr spc="0" sz="254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416052">
              <a:lnSpc>
                <a:spcPts val="4700"/>
              </a:lnSpc>
              <a:spcBef>
                <a:spcPts val="0"/>
              </a:spcBef>
              <a:buClrTx/>
              <a:buSzTx/>
              <a:buNone/>
              <a:defRPr spc="0" sz="254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
        <p:nvSpPr>
          <p:cNvPr id="23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35" name="Author and Date"/>
          <p:cNvSpPr txBox="1"/>
          <p:nvPr>
            <p:ph type="body" idx="13"/>
          </p:nvPr>
        </p:nvSpPr>
        <p:spPr>
          <a:prstGeom prst="rect">
            <a:avLst/>
          </a:prstGeom>
        </p:spPr>
        <p:txBody>
          <a:bodyPr/>
          <a:lstStyle/>
          <a:p>
            <a:pPr/>
          </a:p>
        </p:txBody>
      </p:sp>
      <p:sp>
        <p:nvSpPr>
          <p:cNvPr id="236" name="Dear World Food Program…"/>
          <p:cNvSpPr txBox="1"/>
          <p:nvPr>
            <p:ph type="body" idx="1"/>
          </p:nvPr>
        </p:nvSpPr>
        <p:spPr>
          <a:prstGeom prst="rect">
            <a:avLst/>
          </a:prstGeom>
        </p:spPr>
        <p:txBody>
          <a:bodyPr/>
          <a:lstStyle/>
          <a:p>
            <a:pPr marL="0" indent="0" defTabSz="457200">
              <a:lnSpc>
                <a:spcPts val="5700"/>
              </a:lnSpc>
              <a:spcBef>
                <a:spcPts val="0"/>
              </a:spcBef>
              <a:buClrTx/>
              <a:buSzTx/>
              <a:buNone/>
              <a:defRPr spc="0" sz="3300">
                <a:latin typeface="Calibri"/>
                <a:ea typeface="Calibri"/>
                <a:cs typeface="Calibri"/>
                <a:sym typeface="Calibri"/>
              </a:defRPr>
            </a:pPr>
            <a:r>
              <a:rPr>
                <a:solidFill>
                  <a:srgbClr val="000000">
                    <a:alpha val="84705"/>
                  </a:srgbClr>
                </a:solidFill>
              </a:rPr>
              <a:t>Dear </a:t>
            </a:r>
            <a:r>
              <a:t>World Food Program </a:t>
            </a:r>
            <a:endParaRPr>
              <a:solidFill>
                <a:srgbClr val="000000">
                  <a:alpha val="84705"/>
                </a:srgbClr>
              </a:solidFill>
              <a:latin typeface="Arial"/>
              <a:ea typeface="Arial"/>
              <a:cs typeface="Arial"/>
              <a:sym typeface="Arial"/>
            </a:endParaRPr>
          </a:p>
          <a:p>
            <a:pPr marL="0" indent="0" defTabSz="457200">
              <a:lnSpc>
                <a:spcPts val="5700"/>
              </a:lnSpc>
              <a:spcBef>
                <a:spcPts val="0"/>
              </a:spcBef>
              <a:buClrTx/>
              <a:buSzTx/>
              <a:buNone/>
              <a:defRPr spc="0" sz="3300">
                <a:latin typeface="Calibri"/>
                <a:ea typeface="Calibri"/>
                <a:cs typeface="Calibri"/>
                <a:sym typeface="Calibri"/>
              </a:defRPr>
            </a:pPr>
            <a:r>
              <a:t>               First of all, I would like to congratulate you for winning the noble peace award and I would like to say that what you are doing is going to change the world. You guys are saving millions of lives every year and you should be proud of it. </a:t>
            </a:r>
            <a:endParaRPr>
              <a:solidFill>
                <a:srgbClr val="000000">
                  <a:alpha val="84705"/>
                </a:srgbClr>
              </a:solidFill>
              <a:latin typeface="Arial"/>
              <a:ea typeface="Arial"/>
              <a:cs typeface="Arial"/>
              <a:sym typeface="Arial"/>
            </a:endParaRPr>
          </a:p>
          <a:p>
            <a:pPr marL="0" indent="0" defTabSz="457200">
              <a:lnSpc>
                <a:spcPts val="5700"/>
              </a:lnSpc>
              <a:spcBef>
                <a:spcPts val="0"/>
              </a:spcBef>
              <a:buClrTx/>
              <a:buSzTx/>
              <a:buNone/>
              <a:defRPr spc="0" sz="3300">
                <a:latin typeface="Calibri"/>
                <a:ea typeface="Calibri"/>
                <a:cs typeface="Calibri"/>
                <a:sym typeface="Calibri"/>
              </a:defRPr>
            </a:pPr>
            <a:r>
              <a:t>               If you weren’t there to help people out and don’t know where the would be right now. Children .in many are starving to death and you are the savior. The world is getting safer and there is nothing to worry about anymore when there is the W.F.P. </a:t>
            </a:r>
            <a:endParaRPr>
              <a:solidFill>
                <a:srgbClr val="000000">
                  <a:alpha val="84705"/>
                </a:srgbClr>
              </a:solidFill>
              <a:latin typeface="Arial"/>
              <a:ea typeface="Arial"/>
              <a:cs typeface="Arial"/>
              <a:sym typeface="Arial"/>
            </a:endParaRPr>
          </a:p>
          <a:p>
            <a:pPr marL="0" indent="0" defTabSz="457200">
              <a:lnSpc>
                <a:spcPts val="5700"/>
              </a:lnSpc>
              <a:spcBef>
                <a:spcPts val="0"/>
              </a:spcBef>
              <a:buClrTx/>
              <a:buSzTx/>
              <a:buNone/>
              <a:defRPr spc="0" sz="3300">
                <a:latin typeface="Calibri"/>
                <a:ea typeface="Calibri"/>
                <a:cs typeface="Calibri"/>
                <a:sym typeface="Calibri"/>
              </a:defRPr>
            </a:pPr>
            <a:r>
              <a:t>               Some parents don’t have time to make their kids lunch Because their busy you guys are saving the parents time and made them have to work less buy providing the school with food to eat. Which probably. Helps the parents out tremendously. </a:t>
            </a:r>
            <a:endParaRPr>
              <a:solidFill>
                <a:srgbClr val="000000">
                  <a:alpha val="84705"/>
                </a:srgbClr>
              </a:solidFill>
              <a:latin typeface="Arial"/>
              <a:ea typeface="Arial"/>
              <a:cs typeface="Arial"/>
              <a:sym typeface="Arial"/>
            </a:endParaRPr>
          </a:p>
          <a:p>
            <a:pPr marL="0" indent="0" defTabSz="457200">
              <a:lnSpc>
                <a:spcPts val="5700"/>
              </a:lnSpc>
              <a:spcBef>
                <a:spcPts val="0"/>
              </a:spcBef>
              <a:buClrTx/>
              <a:buSzTx/>
              <a:buNone/>
              <a:defRPr spc="0" sz="3300">
                <a:latin typeface="Calibri"/>
                <a:ea typeface="Calibri"/>
                <a:cs typeface="Calibri"/>
                <a:sym typeface="Calibri"/>
              </a:defRPr>
            </a:pPr>
            <a:r>
              <a:t>               Just because of the help of one person a person’s life will be forever changed. The help may seem little but huge for them. To be able to help out the world is a huge responsibility. The fact that you decide to help the world out was a risk and your guys did it for a great cause. </a:t>
            </a:r>
            <a:endParaRPr>
              <a:solidFill>
                <a:srgbClr val="000000">
                  <a:alpha val="84705"/>
                </a:srgbClr>
              </a:solidFill>
              <a:latin typeface="Arial"/>
              <a:ea typeface="Arial"/>
              <a:cs typeface="Arial"/>
              <a:sym typeface="Arial"/>
            </a:endParaRPr>
          </a:p>
          <a:p>
            <a:pPr marL="0" indent="0" defTabSz="457200">
              <a:lnSpc>
                <a:spcPts val="5700"/>
              </a:lnSpc>
              <a:spcBef>
                <a:spcPts val="0"/>
              </a:spcBef>
              <a:buClrTx/>
              <a:buSzTx/>
              <a:buNone/>
              <a:defRPr spc="0" sz="3300">
                <a:latin typeface="Calibri"/>
                <a:ea typeface="Calibri"/>
                <a:cs typeface="Calibri"/>
                <a:sym typeface="Calibri"/>
              </a:defRPr>
            </a:pPr>
            <a:r>
              <a:t>               I now have to go to my grandma house so I am going to wrap this up and I hope you stay safe and keep on saving the world. </a:t>
            </a:r>
            <a:endParaRPr>
              <a:solidFill>
                <a:srgbClr val="000000">
                  <a:alpha val="84705"/>
                </a:srgbClr>
              </a:solidFill>
              <a:latin typeface="Arial"/>
              <a:ea typeface="Arial"/>
              <a:cs typeface="Arial"/>
              <a:sym typeface="Arial"/>
            </a:endParaRPr>
          </a:p>
          <a:p>
            <a:pPr marL="0" indent="0" defTabSz="457200">
              <a:lnSpc>
                <a:spcPts val="5700"/>
              </a:lnSpc>
              <a:spcBef>
                <a:spcPts val="0"/>
              </a:spcBef>
              <a:buClrTx/>
              <a:buSzTx/>
              <a:buNone/>
              <a:defRPr spc="0" sz="3300">
                <a:latin typeface="Calibri"/>
                <a:ea typeface="Calibri"/>
                <a:cs typeface="Calibri"/>
                <a:sym typeface="Calibri"/>
              </a:defRPr>
            </a:pPr>
            <a:r>
              <a:t>From, </a:t>
            </a:r>
            <a:endParaRPr>
              <a:solidFill>
                <a:srgbClr val="000000">
                  <a:alpha val="84705"/>
                </a:srgbClr>
              </a:solidFill>
              <a:latin typeface="Arial"/>
              <a:ea typeface="Arial"/>
              <a:cs typeface="Arial"/>
              <a:sym typeface="Arial"/>
            </a:endParaRPr>
          </a:p>
          <a:p>
            <a:pPr marL="0" indent="0" defTabSz="457200">
              <a:lnSpc>
                <a:spcPts val="5700"/>
              </a:lnSpc>
              <a:spcBef>
                <a:spcPts val="0"/>
              </a:spcBef>
              <a:buClrTx/>
              <a:buSzTx/>
              <a:buNone/>
              <a:defRPr spc="0" sz="3300">
                <a:latin typeface="Calibri"/>
                <a:ea typeface="Calibri"/>
                <a:cs typeface="Calibri"/>
                <a:sym typeface="Calibri"/>
              </a:defRPr>
            </a:pPr>
            <a:r>
              <a:t>          Jerome </a:t>
            </a:r>
            <a:endParaRPr>
              <a:solidFill>
                <a:srgbClr val="000000">
                  <a:alpha val="84705"/>
                </a:srgbClr>
              </a:solidFill>
              <a:latin typeface="Arial"/>
              <a:ea typeface="Arial"/>
              <a:cs typeface="Arial"/>
              <a:sym typeface="Arial"/>
            </a:endParaRPr>
          </a:p>
          <a:p>
            <a:pPr marL="0" indent="0" defTabSz="457200">
              <a:lnSpc>
                <a:spcPts val="5700"/>
              </a:lnSpc>
              <a:spcBef>
                <a:spcPts val="0"/>
              </a:spcBef>
              <a:buClrTx/>
              <a:buSzTx/>
              <a:buNone/>
              <a:defRPr spc="0" sz="33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
        <p:nvSpPr>
          <p:cNvPr id="23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39" name="Author and Date"/>
          <p:cNvSpPr txBox="1"/>
          <p:nvPr>
            <p:ph type="body" idx="13"/>
          </p:nvPr>
        </p:nvSpPr>
        <p:spPr>
          <a:prstGeom prst="rect">
            <a:avLst/>
          </a:prstGeom>
        </p:spPr>
        <p:txBody>
          <a:bodyPr/>
          <a:lstStyle/>
          <a:p>
            <a:pPr/>
          </a:p>
        </p:txBody>
      </p:sp>
      <p:sp>
        <p:nvSpPr>
          <p:cNvPr id="240" name="Dear Robert Waldinger,…"/>
          <p:cNvSpPr txBox="1"/>
          <p:nvPr>
            <p:ph type="body" idx="1"/>
          </p:nvPr>
        </p:nvSpPr>
        <p:spPr>
          <a:xfrm>
            <a:off x="571500" y="3890207"/>
            <a:ext cx="23241000" cy="7697009"/>
          </a:xfrm>
          <a:prstGeom prst="rect">
            <a:avLst/>
          </a:prstGeom>
        </p:spPr>
        <p:txBody>
          <a:bodyPr/>
          <a:lstStyle/>
          <a:p>
            <a:pPr marL="0" indent="0" defTabSz="457200">
              <a:lnSpc>
                <a:spcPts val="8500"/>
              </a:lnSpc>
              <a:spcBef>
                <a:spcPts val="0"/>
              </a:spcBef>
              <a:buClrTx/>
              <a:buSzTx/>
              <a:buNone/>
              <a:defRPr spc="0" sz="4600">
                <a:solidFill>
                  <a:srgbClr val="595959"/>
                </a:solidFill>
                <a:latin typeface="Arial"/>
                <a:ea typeface="Arial"/>
                <a:cs typeface="Arial"/>
                <a:sym typeface="Arial"/>
              </a:defRPr>
            </a:pPr>
            <a:r>
              <a:t>Dear Robert Waldinger, </a:t>
            </a:r>
            <a:endParaRPr>
              <a:solidFill>
                <a:srgbClr val="000000">
                  <a:alpha val="84705"/>
                </a:srgbClr>
              </a:solidFill>
            </a:endParaRPr>
          </a:p>
          <a:p>
            <a:pPr marL="0" indent="0" defTabSz="457200">
              <a:lnSpc>
                <a:spcPts val="8500"/>
              </a:lnSpc>
              <a:spcBef>
                <a:spcPts val="0"/>
              </a:spcBef>
              <a:buClrTx/>
              <a:buSzTx/>
              <a:buNone/>
              <a:defRPr spc="0" sz="4600">
                <a:solidFill>
                  <a:srgbClr val="595959"/>
                </a:solidFill>
                <a:latin typeface="Arial"/>
                <a:ea typeface="Arial"/>
                <a:cs typeface="Arial"/>
                <a:sym typeface="Arial"/>
              </a:defRPr>
            </a:pPr>
            <a:r>
              <a:t>I recently listened to your Ted talk “What makes a good life? Lessons from the longest study on happiness”. I really have to say that it inspired me to become a better person generally, it showed me that instead of working hard and wasting our time on simple things that we should work smarter and live in the moment. It showed me that we shouldn’t be wasting out time just to make easy money, we should be innovating and making life around us better. You have really inspired me to become a better person generally and it has changed the way I look at life </a:t>
            </a:r>
            <a:endParaRPr>
              <a:solidFill>
                <a:srgbClr val="000000">
                  <a:alpha val="84705"/>
                </a:srgbClr>
              </a:solidFill>
            </a:endParaRPr>
          </a:p>
        </p:txBody>
      </p:sp>
      <p:sp>
        <p:nvSpPr>
          <p:cNvPr id="24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43" name="Author and Date"/>
          <p:cNvSpPr txBox="1"/>
          <p:nvPr>
            <p:ph type="body" idx="13"/>
          </p:nvPr>
        </p:nvSpPr>
        <p:spPr>
          <a:prstGeom prst="rect">
            <a:avLst/>
          </a:prstGeom>
        </p:spPr>
        <p:txBody>
          <a:bodyPr/>
          <a:lstStyle/>
          <a:p>
            <a:pPr/>
          </a:p>
        </p:txBody>
      </p:sp>
      <p:sp>
        <p:nvSpPr>
          <p:cNvPr id="244" name="Informal Letter Writing Assignment…"/>
          <p:cNvSpPr txBox="1"/>
          <p:nvPr>
            <p:ph type="body" idx="1"/>
          </p:nvPr>
        </p:nvSpPr>
        <p:spPr>
          <a:prstGeom prst="rect">
            <a:avLst/>
          </a:prstGeom>
        </p:spPr>
        <p:txBody>
          <a:bodyPr/>
          <a:lstStyle/>
          <a:p>
            <a:pPr marL="0" indent="0" algn="ctr" defTabSz="210311">
              <a:lnSpc>
                <a:spcPts val="4200"/>
              </a:lnSpc>
              <a:spcBef>
                <a:spcPts val="0"/>
              </a:spcBef>
              <a:buClrTx/>
              <a:buSzTx/>
              <a:buNone/>
              <a:defRPr b="1" spc="0" sz="2545" u="sng">
                <a:solidFill>
                  <a:srgbClr val="000000">
                    <a:alpha val="84705"/>
                  </a:srgbClr>
                </a:solidFill>
                <a:latin typeface="Calibri"/>
                <a:ea typeface="Calibri"/>
                <a:cs typeface="Calibri"/>
                <a:sym typeface="Calibri"/>
              </a:defRPr>
            </a:pPr>
            <a:r>
              <a:t>Informal Letter Writing Assignment</a:t>
            </a:r>
            <a:r>
              <a:rPr b="0" u="none"/>
              <a:t> </a:t>
            </a:r>
            <a:endParaRPr b="0" u="none">
              <a:latin typeface="Arial"/>
              <a:ea typeface="Arial"/>
              <a:cs typeface="Arial"/>
              <a:sym typeface="Arial"/>
            </a:endParaRPr>
          </a:p>
          <a:p>
            <a:pPr marL="0" indent="0" defTabSz="210311">
              <a:lnSpc>
                <a:spcPts val="3800"/>
              </a:lnSpc>
              <a:spcBef>
                <a:spcPts val="0"/>
              </a:spcBef>
              <a:buClrTx/>
              <a:buSzTx/>
              <a:buNone/>
              <a:defRPr spc="0" sz="2545">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Dear Mehdi Ordikhani,  </a:t>
            </a:r>
            <a:endParaRPr>
              <a:latin typeface="Arial"/>
              <a:ea typeface="Arial"/>
              <a:cs typeface="Arial"/>
              <a:sym typeface="Arial"/>
            </a:endParaRPr>
          </a:p>
          <a:p>
            <a:pPr marL="0" indent="0"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          I really like your talk about the things that happen in our brains when we pay attention on something. You talked about the two ways of attentions, and showed the detailed pictures about the two ways of attention. You also talked that your main aim is to help the people who don’t have ability to communicate by using computer models as you are an engineer who invent the machines. </a:t>
            </a:r>
            <a:endParaRPr>
              <a:latin typeface="Arial"/>
              <a:ea typeface="Arial"/>
              <a:cs typeface="Arial"/>
              <a:sym typeface="Arial"/>
            </a:endParaRPr>
          </a:p>
          <a:p>
            <a:pPr marL="0" indent="0" algn="just"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          You explained that attention isn’t only the thing that we focus on, and it is also a thing that our brains filter out. You also explained the two types of attentions, overt attention and convert attention. You said that overt attention is a kind of attention that we move our eyes towards something and pay attention to it. But for the convert attention, it is a kind of attention that we pay attention on something by not moving our eyes. You also said that you will create computer machines that can know our brain patterns and help the people who cannot speak.  </a:t>
            </a:r>
            <a:endParaRPr>
              <a:latin typeface="Arial"/>
              <a:ea typeface="Arial"/>
              <a:cs typeface="Arial"/>
              <a:sym typeface="Arial"/>
            </a:endParaRPr>
          </a:p>
          <a:p>
            <a:pPr marL="0" indent="0" algn="just"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          You said that your grandfather also doesn’t has the ability to speak, so I am really sad to hear that and I wish you can create your inventions quicker and help more people. I also respect you because you put your times and efforts for the people who cannot speak and trying to make a better life for them.  </a:t>
            </a:r>
            <a:endParaRPr>
              <a:latin typeface="Arial"/>
              <a:ea typeface="Arial"/>
              <a:cs typeface="Arial"/>
              <a:sym typeface="Arial"/>
            </a:endParaRPr>
          </a:p>
          <a:p>
            <a:pPr marL="0" indent="0"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Yours sincerely, </a:t>
            </a:r>
            <a:endParaRPr>
              <a:latin typeface="Arial"/>
              <a:ea typeface="Arial"/>
              <a:cs typeface="Arial"/>
              <a:sym typeface="Arial"/>
            </a:endParaRPr>
          </a:p>
          <a:p>
            <a:pPr marL="0" indent="0"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Kyaw Zin Thant </a:t>
            </a:r>
            <a:endParaRPr>
              <a:latin typeface="Arial"/>
              <a:ea typeface="Arial"/>
              <a:cs typeface="Arial"/>
              <a:sym typeface="Arial"/>
            </a:endParaRPr>
          </a:p>
          <a:p>
            <a:pPr marL="0" indent="0" defTabSz="210311">
              <a:lnSpc>
                <a:spcPts val="4100"/>
              </a:lnSpc>
              <a:spcBef>
                <a:spcPts val="0"/>
              </a:spcBef>
              <a:buClrTx/>
              <a:buSzTx/>
              <a:buNone/>
              <a:defRPr spc="0" sz="2545">
                <a:solidFill>
                  <a:srgbClr val="000000">
                    <a:alpha val="84705"/>
                  </a:srgbClr>
                </a:solidFill>
                <a:latin typeface="Calibri"/>
                <a:ea typeface="Calibri"/>
                <a:cs typeface="Calibri"/>
                <a:sym typeface="Calibri"/>
              </a:defRPr>
            </a:pPr>
            <a:r>
              <a:t> </a:t>
            </a:r>
          </a:p>
        </p:txBody>
      </p:sp>
      <p:sp>
        <p:nvSpPr>
          <p:cNvPr id="24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47" name="Author and Date"/>
          <p:cNvSpPr txBox="1"/>
          <p:nvPr>
            <p:ph type="body" idx="13"/>
          </p:nvPr>
        </p:nvSpPr>
        <p:spPr>
          <a:prstGeom prst="rect">
            <a:avLst/>
          </a:prstGeom>
        </p:spPr>
        <p:txBody>
          <a:bodyPr/>
          <a:lstStyle/>
          <a:p>
            <a:pPr/>
          </a:p>
        </p:txBody>
      </p:sp>
      <p:sp>
        <p:nvSpPr>
          <p:cNvPr id="248" name="Dear Aung San Suu Kyi,…"/>
          <p:cNvSpPr txBox="1"/>
          <p:nvPr>
            <p:ph type="body" idx="1"/>
          </p:nvPr>
        </p:nvSpPr>
        <p:spPr>
          <a:prstGeom prst="rect">
            <a:avLst/>
          </a:prstGeom>
        </p:spPr>
        <p:txBody>
          <a:bodyPr/>
          <a:lstStyle/>
          <a:p>
            <a:pPr marL="0" indent="0" defTabSz="457200">
              <a:lnSpc>
                <a:spcPts val="7800"/>
              </a:lnSpc>
              <a:spcBef>
                <a:spcPts val="0"/>
              </a:spcBef>
              <a:buClrTx/>
              <a:buSzTx/>
              <a:buNone/>
              <a:defRPr spc="0" sz="3200">
                <a:solidFill>
                  <a:srgbClr val="000000">
                    <a:alpha val="84705"/>
                  </a:srgbClr>
                </a:solidFill>
                <a:latin typeface="Helvetica"/>
                <a:ea typeface="Helvetica"/>
                <a:cs typeface="Helvetica"/>
                <a:sym typeface="Helvetica"/>
              </a:defRPr>
            </a:pPr>
            <a:r>
              <a:t>Dear Aung San Suu Kyi, </a:t>
            </a:r>
            <a:endParaRPr>
              <a:latin typeface="Arial"/>
              <a:ea typeface="Arial"/>
              <a:cs typeface="Arial"/>
              <a:sym typeface="Arial"/>
            </a:endParaRPr>
          </a:p>
          <a:p>
            <a:pPr marL="0" indent="609600" defTabSz="457200">
              <a:lnSpc>
                <a:spcPts val="6200"/>
              </a:lnSpc>
              <a:spcBef>
                <a:spcPts val="0"/>
              </a:spcBef>
              <a:buClrTx/>
              <a:buSzTx/>
              <a:buNone/>
              <a:defRPr spc="0" sz="3200">
                <a:solidFill>
                  <a:srgbClr val="000000">
                    <a:alpha val="84705"/>
                  </a:srgbClr>
                </a:solidFill>
                <a:latin typeface="Calibri"/>
                <a:ea typeface="Calibri"/>
                <a:cs typeface="Calibri"/>
                <a:sym typeface="Calibri"/>
              </a:defRPr>
            </a:pPr>
            <a:r>
              <a:t>Hi, how’s your day going as our state counsellor, any update on the country’s Covid-19 situation. I hope, you’re doing fine and living your best life. Since the world heard you got the noble peace prize, everyone’s been looking up on you. Overlooking the recent Rohingya crisis where people questioned your title for the Peace Price. </a:t>
            </a:r>
            <a:endParaRPr>
              <a:latin typeface="Arial"/>
              <a:ea typeface="Arial"/>
              <a:cs typeface="Arial"/>
              <a:sym typeface="Arial"/>
            </a:endParaRPr>
          </a:p>
          <a:p>
            <a:pPr marL="0" indent="609600" defTabSz="457200">
              <a:lnSpc>
                <a:spcPts val="6200"/>
              </a:lnSpc>
              <a:spcBef>
                <a:spcPts val="0"/>
              </a:spcBef>
              <a:buClrTx/>
              <a:buSzTx/>
              <a:buNone/>
              <a:defRPr spc="0" sz="3200">
                <a:solidFill>
                  <a:srgbClr val="000000">
                    <a:alpha val="84705"/>
                  </a:srgbClr>
                </a:solidFill>
                <a:latin typeface="Calibri"/>
                <a:ea typeface="Calibri"/>
                <a:cs typeface="Calibri"/>
                <a:sym typeface="Calibri"/>
              </a:defRPr>
            </a:pPr>
            <a:r>
              <a:t>I’ve had so many questions to ask you. How was it like being under house arrest for 15 years? How did you feel when NLD won for 2 times straight? Is it heart breaking to not be elected as president because you’re married to a foreigner? What’s your feedback for the movie made after you, “The Lady”? These questions would most likely never be answered, but better be safe than sorry. </a:t>
            </a:r>
            <a:endParaRPr>
              <a:latin typeface="Arial"/>
              <a:ea typeface="Arial"/>
              <a:cs typeface="Arial"/>
              <a:sym typeface="Arial"/>
            </a:endParaRPr>
          </a:p>
          <a:p>
            <a:pPr marL="0" indent="609600" defTabSz="457200">
              <a:lnSpc>
                <a:spcPts val="6200"/>
              </a:lnSpc>
              <a:spcBef>
                <a:spcPts val="0"/>
              </a:spcBef>
              <a:buClrTx/>
              <a:buSzTx/>
              <a:buNone/>
              <a:defRPr spc="0" sz="3200">
                <a:solidFill>
                  <a:srgbClr val="000000">
                    <a:alpha val="84705"/>
                  </a:srgbClr>
                </a:solidFill>
                <a:latin typeface="Calibri"/>
                <a:ea typeface="Calibri"/>
                <a:cs typeface="Calibri"/>
                <a:sym typeface="Calibri"/>
              </a:defRPr>
            </a:pPr>
            <a:r>
              <a:t>I just wanted to thank you for your endless hardship for Myanmar, how you fought for our freedom from dictatorship, and making democracy a thing here. </a:t>
            </a:r>
            <a:endParaRPr>
              <a:latin typeface="Arial"/>
              <a:ea typeface="Arial"/>
              <a:cs typeface="Arial"/>
              <a:sym typeface="Arial"/>
            </a:endParaRPr>
          </a:p>
          <a:p>
            <a:pPr marL="0" indent="6096000" defTabSz="457200">
              <a:lnSpc>
                <a:spcPts val="6200"/>
              </a:lnSpc>
              <a:spcBef>
                <a:spcPts val="0"/>
              </a:spcBef>
              <a:buClrTx/>
              <a:buSzTx/>
              <a:buNone/>
              <a:defRPr b="1" spc="0" sz="3200">
                <a:solidFill>
                  <a:srgbClr val="000000">
                    <a:alpha val="84705"/>
                  </a:srgbClr>
                </a:solidFill>
                <a:latin typeface="Calibri"/>
                <a:ea typeface="Calibri"/>
                <a:cs typeface="Calibri"/>
                <a:sym typeface="Calibri"/>
              </a:defRPr>
            </a:pPr>
            <a:r>
              <a:t>Sincerely,</a:t>
            </a:r>
            <a:r>
              <a:rPr b="0"/>
              <a:t> </a:t>
            </a:r>
            <a:endParaRPr b="0">
              <a:latin typeface="Arial"/>
              <a:ea typeface="Arial"/>
              <a:cs typeface="Arial"/>
              <a:sym typeface="Arial"/>
            </a:endParaRPr>
          </a:p>
          <a:p>
            <a:pPr marL="0" indent="6705600" defTabSz="457200">
              <a:lnSpc>
                <a:spcPts val="6200"/>
              </a:lnSpc>
              <a:spcBef>
                <a:spcPts val="0"/>
              </a:spcBef>
              <a:buClrTx/>
              <a:buSzTx/>
              <a:buNone/>
              <a:defRPr b="1" i="1" spc="0" sz="3200">
                <a:solidFill>
                  <a:srgbClr val="000000">
                    <a:alpha val="84705"/>
                  </a:srgbClr>
                </a:solidFill>
                <a:latin typeface="Calibri"/>
                <a:ea typeface="Calibri"/>
                <a:cs typeface="Calibri"/>
                <a:sym typeface="Calibri"/>
              </a:defRPr>
            </a:pPr>
            <a:r>
              <a:t>Your Citizen</a:t>
            </a:r>
            <a:r>
              <a:rPr b="0" i="0"/>
              <a:t> </a:t>
            </a:r>
            <a:endParaRPr b="0" i="0">
              <a:latin typeface="Arial"/>
              <a:ea typeface="Arial"/>
              <a:cs typeface="Arial"/>
              <a:sym typeface="Arial"/>
            </a:endParaRPr>
          </a:p>
        </p:txBody>
      </p:sp>
      <p:sp>
        <p:nvSpPr>
          <p:cNvPr id="24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51" name="Author and Date"/>
          <p:cNvSpPr txBox="1"/>
          <p:nvPr>
            <p:ph type="body" idx="13"/>
          </p:nvPr>
        </p:nvSpPr>
        <p:spPr>
          <a:prstGeom prst="rect">
            <a:avLst/>
          </a:prstGeom>
        </p:spPr>
        <p:txBody>
          <a:bodyPr/>
          <a:lstStyle/>
          <a:p>
            <a:pPr/>
          </a:p>
        </p:txBody>
      </p:sp>
      <p:sp>
        <p:nvSpPr>
          <p:cNvPr id="252" name="The Nobel prize winner that I am going to write about is Daw Aung San Suu Kyi. She is one of the Nobel peace prize winners and was awarded in 1991. She is from our mother country, Myanmar (Burma). From my researches, she was educated from University of D"/>
          <p:cNvSpPr txBox="1"/>
          <p:nvPr>
            <p:ph type="body" idx="1"/>
          </p:nvPr>
        </p:nvSpPr>
        <p:spPr>
          <a:prstGeom prst="rect">
            <a:avLst/>
          </a:prstGeom>
        </p:spPr>
        <p:txBody>
          <a:bodyPr/>
          <a:lstStyle/>
          <a:p>
            <a:pPr marL="0" indent="0" algn="just" defTabSz="452627">
              <a:lnSpc>
                <a:spcPts val="5900"/>
              </a:lnSpc>
              <a:spcBef>
                <a:spcPts val="0"/>
              </a:spcBef>
              <a:buClrTx/>
              <a:buSzTx/>
              <a:buNone/>
              <a:defRPr spc="0" sz="3465">
                <a:solidFill>
                  <a:srgbClr val="000000">
                    <a:alpha val="84705"/>
                  </a:srgbClr>
                </a:solidFill>
                <a:latin typeface="Calibri"/>
                <a:ea typeface="Calibri"/>
                <a:cs typeface="Calibri"/>
                <a:sym typeface="Calibri"/>
              </a:defRPr>
            </a:pPr>
            <a:r>
              <a:t>          The Nobel prize winner that I am going to write about is Daw Aung San Suu Kyi. She is one of the Nobel peace prize winners and was awarded in 1991. She is from our mother country, Myanmar (Burma). From my researches, she was educated from University of Delhi in 1964 and the University of Oxford in 1968. She is currently 75 years old and was born on June 19, 1945.  </a:t>
            </a:r>
            <a:endParaRPr>
              <a:latin typeface="Arial"/>
              <a:ea typeface="Arial"/>
              <a:cs typeface="Arial"/>
              <a:sym typeface="Arial"/>
            </a:endParaRPr>
          </a:p>
          <a:p>
            <a:pPr marL="0" indent="0" algn="just" defTabSz="452627">
              <a:lnSpc>
                <a:spcPts val="5900"/>
              </a:lnSpc>
              <a:spcBef>
                <a:spcPts val="0"/>
              </a:spcBef>
              <a:buClrTx/>
              <a:buSzTx/>
              <a:buNone/>
              <a:defRPr spc="0" sz="3465">
                <a:solidFill>
                  <a:srgbClr val="000000">
                    <a:alpha val="84705"/>
                  </a:srgbClr>
                </a:solidFill>
                <a:latin typeface="Calibri"/>
                <a:ea typeface="Calibri"/>
                <a:cs typeface="Calibri"/>
                <a:sym typeface="Calibri"/>
              </a:defRPr>
            </a:pPr>
            <a:r>
              <a:t>          She had won the 2020 election in Myanmar as a political party (NLD). The Norwegian Noble Committee has decided to award the Noble Peace Prize for 1991 to Aung San Suu Kyi of Myanmar (Burma) for her non-violent struggle for democracy and human right. I think it is worth it to give to her because she is still now struggling for Myanmar to lead the country (Myanmar) through the world. Her political party (NLD) is founded on 27 September 1988 and in 2020 election the political party (NLD) had a tremendous support from the Myanmar citizen.  </a:t>
            </a:r>
            <a:endParaRPr>
              <a:latin typeface="Arial"/>
              <a:ea typeface="Arial"/>
              <a:cs typeface="Arial"/>
              <a:sym typeface="Arial"/>
            </a:endParaRPr>
          </a:p>
          <a:p>
            <a:pPr marL="0" indent="0" algn="just" defTabSz="452627">
              <a:lnSpc>
                <a:spcPts val="5900"/>
              </a:lnSpc>
              <a:spcBef>
                <a:spcPts val="0"/>
              </a:spcBef>
              <a:buClrTx/>
              <a:buSzTx/>
              <a:buNone/>
              <a:defRPr spc="0" sz="3465">
                <a:solidFill>
                  <a:srgbClr val="000000">
                    <a:alpha val="84705"/>
                  </a:srgbClr>
                </a:solidFill>
                <a:latin typeface="Calibri"/>
                <a:ea typeface="Calibri"/>
                <a:cs typeface="Calibri"/>
                <a:sym typeface="Calibri"/>
              </a:defRPr>
            </a:pPr>
            <a:r>
              <a:t>          I think the peoples that Norwegian Nobel Committee awarded are worth to be awarded. All of the people who got the Nobel Prize are valuable people, diligent, outstanding and leading their own country in different ways to let their country be the best of the best.  </a:t>
            </a:r>
            <a:endParaRPr>
              <a:latin typeface="Arial"/>
              <a:ea typeface="Arial"/>
              <a:cs typeface="Arial"/>
              <a:sym typeface="Arial"/>
            </a:endParaRPr>
          </a:p>
          <a:p>
            <a:pPr marL="0" indent="0" defTabSz="452627">
              <a:lnSpc>
                <a:spcPts val="5900"/>
              </a:lnSpc>
              <a:spcBef>
                <a:spcPts val="0"/>
              </a:spcBef>
              <a:buClrTx/>
              <a:buSzTx/>
              <a:buNone/>
              <a:defRPr spc="0" sz="3465">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2627">
              <a:lnSpc>
                <a:spcPts val="5900"/>
              </a:lnSpc>
              <a:spcBef>
                <a:spcPts val="0"/>
              </a:spcBef>
              <a:buClrTx/>
              <a:buSzTx/>
              <a:buNone/>
              <a:defRPr spc="0" sz="3465">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
        <p:nvSpPr>
          <p:cNvPr id="25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55" name="Author and Date"/>
          <p:cNvSpPr txBox="1"/>
          <p:nvPr>
            <p:ph type="body" idx="13"/>
          </p:nvPr>
        </p:nvSpPr>
        <p:spPr>
          <a:prstGeom prst="rect">
            <a:avLst/>
          </a:prstGeom>
        </p:spPr>
        <p:txBody>
          <a:bodyPr/>
          <a:lstStyle/>
          <a:p>
            <a:pPr/>
          </a:p>
        </p:txBody>
      </p:sp>
      <p:sp>
        <p:nvSpPr>
          <p:cNvPr id="256" name="Option C…"/>
          <p:cNvSpPr txBox="1"/>
          <p:nvPr>
            <p:ph type="body" idx="1"/>
          </p:nvPr>
        </p:nvSpPr>
        <p:spPr>
          <a:prstGeom prst="rect">
            <a:avLst/>
          </a:prstGeom>
        </p:spPr>
        <p:txBody>
          <a:bodyPr/>
          <a:lstStyle/>
          <a:p>
            <a:pPr marL="0" indent="0" defTabSz="457200">
              <a:lnSpc>
                <a:spcPts val="5900"/>
              </a:lnSpc>
              <a:spcBef>
                <a:spcPts val="0"/>
              </a:spcBef>
              <a:buClrTx/>
              <a:buSzTx/>
              <a:buNone/>
              <a:defRPr b="1" spc="0" sz="2400" u="sng">
                <a:solidFill>
                  <a:srgbClr val="000000">
                    <a:alpha val="84705"/>
                  </a:srgbClr>
                </a:solidFill>
                <a:latin typeface="Times Roman"/>
                <a:ea typeface="Times Roman"/>
                <a:cs typeface="Times Roman"/>
                <a:sym typeface="Times Roman"/>
              </a:defRPr>
            </a:pPr>
            <a:r>
              <a:t>Option C</a:t>
            </a:r>
            <a:r>
              <a:rPr b="0" u="none"/>
              <a:t> </a:t>
            </a:r>
            <a:endParaRPr b="0" sz="1200" u="none">
              <a:latin typeface="Arial"/>
              <a:ea typeface="Arial"/>
              <a:cs typeface="Arial"/>
              <a:sym typeface="Arial"/>
            </a:endParaRPr>
          </a:p>
          <a:p>
            <a:pPr marL="0" indent="0" defTabSz="457200">
              <a:lnSpc>
                <a:spcPts val="5900"/>
              </a:lnSpc>
              <a:spcBef>
                <a:spcPts val="0"/>
              </a:spcBef>
              <a:buClrTx/>
              <a:buSzTx/>
              <a:buNone/>
              <a:defRPr spc="0" sz="2400">
                <a:latin typeface="Times Roman"/>
                <a:ea typeface="Times Roman"/>
                <a:cs typeface="Times Roman"/>
                <a:sym typeface="Times Roman"/>
              </a:defRPr>
            </a:pPr>
            <a:r>
              <a:rPr>
                <a:solidFill>
                  <a:srgbClr val="000000">
                    <a:alpha val="84705"/>
                  </a:srgbClr>
                </a:solidFill>
              </a:rPr>
              <a:t>      The Last Dance, Netflix’s blockbusting series detailing the remarkable untold story of Michal Jordan winning basketball. But this has been a real-world subplot to the success of the Last Dance, public </a:t>
            </a:r>
            <a:r>
              <a:t>response that has veered between unconditional reverence, to a kind of culture-wars inventory of the personal politics of the film’s star. As a long-distance fan, it has been fascinating to watch this play out. Partly this is wrapped up in the simple pleasure of observing a certain type of high-grade, tearfully earnest American sports journalist address their subject, the kind of American journalist who talks about the sport as though it’s a cross between the moon landings and childhood trauma on a fishing trip. Add to this reverent tone the fact that Jordan is also a cultural icon, that to offer even-tempered praise is to take a stance against a certain kind of orthodoxy. First up, it is worth stating the obvious. The Last Dance is a sensationally good sports film whatever the answers to these questions. The storytelling is thrillingly detailed, and performative too. The beauty of basketball lies in its interlocking details, the way players, skills, tactics and backstories elide in a snapshot, creating that dizzyingly rich athletic ballet. This is what the series gives you: a lavish, beautifully constructed courtside seat. It is, whatever else, a love letter to its sport. It is easy to get carried away by this richness. As it progressed, I found myself consumed with affection for assorted New Favorite Guys among the relentlessly charismatic array of former players. There are moments where some merely-very-good pro basketball player talks about a defining moment in his life, the one game where he made some small mark on greatness. This is what being relentlessly great at sport sometimes looks like. It may sit poorly with the urge to lionize and fan-worship, but plenty of elite sportspeople have something wild about them: the sharp, obsessive edge that drives you to become this astonishingly good at something so seductively simple. It just happens Jordan has the once-in-a-lifetime talent and drive to live this personality to its fullest expression. There are no restraints, no boundaries as long as you keep winning. The bits where Jordan tells us things despite himself are also the best parts. The hero of this film is a sporting genius, but he’s also an unreliable narrator, a narrator who gives away more than you expect. These glimpses of how it might feel to be caught in the glow of all that excess brilliance are what makes The Last Dance not just spectacular, but a version of some other truth that still seems to be playing itself out now. </a:t>
            </a:r>
            <a:endParaRPr sz="1200">
              <a:solidFill>
                <a:srgbClr val="000000">
                  <a:alpha val="84705"/>
                </a:srgbClr>
              </a:solidFill>
              <a:latin typeface="Arial"/>
              <a:ea typeface="Arial"/>
              <a:cs typeface="Arial"/>
              <a:sym typeface="Arial"/>
            </a:endParaRPr>
          </a:p>
          <a:p>
            <a:pPr marL="0" indent="0" defTabSz="457200">
              <a:lnSpc>
                <a:spcPts val="3500"/>
              </a:lnSpc>
              <a:spcBef>
                <a:spcPts val="0"/>
              </a:spcBef>
              <a:buClrTx/>
              <a:buSzTx/>
              <a:buNone/>
              <a:defRPr spc="0"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4800"/>
              </a:lnSpc>
              <a:spcBef>
                <a:spcPts val="0"/>
              </a:spcBef>
              <a:buClrTx/>
              <a:buSzTx/>
              <a:buNone/>
              <a:defRPr spc="0" sz="1466">
                <a:solidFill>
                  <a:srgbClr val="000000">
                    <a:alpha val="84705"/>
                  </a:srgbClr>
                </a:solidFill>
                <a:latin typeface="Calibri"/>
                <a:ea typeface="Calibri"/>
                <a:cs typeface="Calibri"/>
                <a:sym typeface="Calibri"/>
              </a:defRPr>
            </a:pPr>
            <a:r>
              <a:t> </a:t>
            </a:r>
            <a:br/>
            <a:r>
              <a:rPr sz="2400"/>
              <a:t> </a:t>
            </a:r>
            <a:endParaRPr sz="1200">
              <a:latin typeface="Arial"/>
              <a:ea typeface="Arial"/>
              <a:cs typeface="Arial"/>
              <a:sym typeface="Arial"/>
            </a:endParaRPr>
          </a:p>
          <a:p>
            <a:pPr marL="0" indent="0" defTabSz="457200">
              <a:lnSpc>
                <a:spcPts val="5900"/>
              </a:lnSpc>
              <a:spcBef>
                <a:spcPts val="0"/>
              </a:spcBef>
              <a:buClrTx/>
              <a:buSzTx/>
              <a:buNone/>
              <a:defRPr spc="0" sz="2400">
                <a:solidFill>
                  <a:srgbClr val="000000">
                    <a:alpha val="84705"/>
                  </a:srgbClr>
                </a:solidFill>
                <a:latin typeface="Times Roman"/>
                <a:ea typeface="Times Roman"/>
                <a:cs typeface="Times Roman"/>
                <a:sym typeface="Times Roman"/>
              </a:defRPr>
            </a:pPr>
            <a:r>
              <a:t> </a:t>
            </a:r>
            <a:endParaRPr sz="1200">
              <a:latin typeface="Arial"/>
              <a:ea typeface="Arial"/>
              <a:cs typeface="Arial"/>
              <a:sym typeface="Arial"/>
            </a:endParaRPr>
          </a:p>
        </p:txBody>
      </p:sp>
      <p:sp>
        <p:nvSpPr>
          <p:cNvPr id="25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59" name="Author and Date"/>
          <p:cNvSpPr txBox="1"/>
          <p:nvPr>
            <p:ph type="body" idx="13"/>
          </p:nvPr>
        </p:nvSpPr>
        <p:spPr>
          <a:prstGeom prst="rect">
            <a:avLst/>
          </a:prstGeom>
        </p:spPr>
        <p:txBody>
          <a:bodyPr/>
          <a:lstStyle/>
          <a:p>
            <a:pPr/>
          </a:p>
        </p:txBody>
      </p:sp>
      <p:sp>
        <p:nvSpPr>
          <p:cNvPr id="260" name="Michael Jeffrey Jordan (born February 17, 1963), also known by his initials MJ, is an American former professional basketball player and the principal owner of the Charlotte Hornets of the  (NBA). He played 15 seasons in the NBA, winning six championship"/>
          <p:cNvSpPr txBox="1"/>
          <p:nvPr>
            <p:ph type="body" idx="1"/>
          </p:nvPr>
        </p:nvSpPr>
        <p:spPr>
          <a:prstGeom prst="rect">
            <a:avLst/>
          </a:prstGeom>
        </p:spPr>
        <p:txBody>
          <a:bodyPr/>
          <a:lstStyle/>
          <a:p>
            <a:pPr marL="0" indent="0" defTabSz="416052">
              <a:lnSpc>
                <a:spcPts val="4100"/>
              </a:lnSpc>
              <a:spcBef>
                <a:spcPts val="0"/>
              </a:spcBef>
              <a:buClrTx/>
              <a:buSzTx/>
              <a:buNone/>
              <a:defRPr spc="0" sz="2184">
                <a:solidFill>
                  <a:srgbClr val="202122"/>
                </a:solidFill>
                <a:latin typeface="Arial"/>
                <a:ea typeface="Arial"/>
                <a:cs typeface="Arial"/>
                <a:sym typeface="Arial"/>
              </a:defRPr>
            </a:pPr>
            <a:r>
              <a:rPr b="1"/>
              <a:t>Michael Jeffrey Jordan</a:t>
            </a:r>
            <a:r>
              <a:t> (born February 17, 1963), also known by his initials </a:t>
            </a:r>
            <a:r>
              <a:rPr b="1"/>
              <a:t>MJ</a:t>
            </a:r>
            <a:r>
              <a:t>, is an American former professional basketball player and the principal owner of the Charlotte Hornets of the  (NBA). He played 15 seasons in the NBA, winning six championships with the Chicago bulls. His biography on the official NBA website states: "By acclamation, Michael Jordan is the greatest basketball player of all time." He was integral in helping to popularize the NBA around the world in the 1980s and 1990s, becoming a global cultural icon in the process.  </a:t>
            </a:r>
            <a:endParaRPr>
              <a:solidFill>
                <a:srgbClr val="000000">
                  <a:alpha val="84705"/>
                </a:srgbClr>
              </a:solidFill>
            </a:endParaRPr>
          </a:p>
          <a:p>
            <a:pPr marL="0" indent="0" defTabSz="416052">
              <a:lnSpc>
                <a:spcPts val="4100"/>
              </a:lnSpc>
              <a:spcBef>
                <a:spcPts val="0"/>
              </a:spcBef>
              <a:buClrTx/>
              <a:buSzTx/>
              <a:buNone/>
              <a:defRPr spc="0" sz="2184">
                <a:solidFill>
                  <a:srgbClr val="202122"/>
                </a:solidFill>
                <a:latin typeface="Arial"/>
                <a:ea typeface="Arial"/>
                <a:cs typeface="Arial"/>
                <a:sym typeface="Arial"/>
              </a:defRPr>
            </a:pPr>
            <a:r>
              <a:t>Jordan played college basketball for three seasons under coach Dean Smith with the Nort California Tar heels. As a freshman, he was a member of the Tar Heels' national championship team in </a:t>
            </a:r>
            <a:r>
              <a:rPr u="sng">
                <a:solidFill>
                  <a:srgbClr val="0B0080"/>
                </a:solidFill>
                <a:hlinkClick r:id="rId2" invalidUrl="" action="" tgtFrame="" tooltip="" history="1" highlightClick="0" endSnd="0"/>
              </a:rPr>
              <a:t>1982</a:t>
            </a:r>
            <a:r>
              <a:t>. Jordan joined the Bulls in 1984 as the third overall draft pick, and quickly emerged as a league star, entertaining crowds with his prolific scoring while gaining a reputation as one of the game's best defensive players.</a:t>
            </a:r>
            <a:r>
              <a:rPr baseline="31999" u="sng">
                <a:solidFill>
                  <a:srgbClr val="0B0080"/>
                </a:solidFill>
                <a:hlinkClick r:id="rId3" invalidUrl="" action="" tgtFrame="" tooltip="" history="1" highlightClick="0" endSnd="0"/>
              </a:rPr>
              <a:t>[11]</a:t>
            </a:r>
            <a:r>
              <a:t> His leaping ability, demonstrated by performing </a:t>
            </a:r>
            <a:r>
              <a:rPr u="sng">
                <a:solidFill>
                  <a:srgbClr val="0B0080"/>
                </a:solidFill>
                <a:hlinkClick r:id="rId4" invalidUrl="" action="" tgtFrame="" tooltip="" history="1" highlightClick="0" endSnd="0"/>
              </a:rPr>
              <a:t>slam dunks</a:t>
            </a:r>
            <a:r>
              <a:t> from the </a:t>
            </a:r>
            <a:r>
              <a:rPr u="sng">
                <a:solidFill>
                  <a:srgbClr val="0B0080"/>
                </a:solidFill>
                <a:hlinkClick r:id="rId5" invalidUrl="" action="" tgtFrame="" tooltip="" history="1" highlightClick="0" endSnd="0"/>
              </a:rPr>
              <a:t>free throw line</a:t>
            </a:r>
            <a:r>
              <a:t> in </a:t>
            </a:r>
            <a:r>
              <a:rPr u="sng">
                <a:solidFill>
                  <a:srgbClr val="0B0080"/>
                </a:solidFill>
                <a:hlinkClick r:id="rId6" invalidUrl="" action="" tgtFrame="" tooltip="" history="1" highlightClick="0" endSnd="0"/>
              </a:rPr>
              <a:t>Slam Dunk Contests</a:t>
            </a:r>
            <a:r>
              <a:t>, earned him the nicknames "</a:t>
            </a:r>
            <a:r>
              <a:rPr b="1"/>
              <a:t>Air Jordan</a:t>
            </a:r>
            <a:r>
              <a:t>" and "</a:t>
            </a:r>
            <a:r>
              <a:rPr b="1"/>
              <a:t>His Airness</a:t>
            </a:r>
            <a:r>
              <a:t>". Jordan won his first NBA championship with the Bulls in 1991, and followed that achievement with titles in 1992 and 1993, securing a "</a:t>
            </a:r>
            <a:r>
              <a:rPr u="sng">
                <a:solidFill>
                  <a:srgbClr val="0B0080"/>
                </a:solidFill>
                <a:hlinkClick r:id="rId7" invalidUrl="" action="" tgtFrame="" tooltip="" history="1" highlightClick="0" endSnd="0"/>
              </a:rPr>
              <a:t>three-peat</a:t>
            </a:r>
            <a:r>
              <a:t>". Jordan abruptly retired from basketball before the </a:t>
            </a:r>
            <a:r>
              <a:rPr u="sng">
                <a:solidFill>
                  <a:srgbClr val="0B0080"/>
                </a:solidFill>
                <a:hlinkClick r:id="rId8" invalidUrl="" action="" tgtFrame="" tooltip="" history="1" highlightClick="0" endSnd="0"/>
              </a:rPr>
              <a:t>1993–94 NBA season</a:t>
            </a:r>
            <a:r>
              <a:t> to play </a:t>
            </a:r>
            <a:r>
              <a:rPr u="sng">
                <a:solidFill>
                  <a:srgbClr val="0B0080"/>
                </a:solidFill>
                <a:hlinkClick r:id="rId9" invalidUrl="" action="" tgtFrame="" tooltip="" history="1" highlightClick="0" endSnd="0"/>
              </a:rPr>
              <a:t>Minor League Baseball</a:t>
            </a:r>
            <a:r>
              <a:t>, but returned to the Bulls in March 1995 and led them to three more championships in 1996, 1997, and 1998, as well as a then-record 72 regular-season wins in the 1995–96 NBA season. He retired for a second time in January 1999 but returned for two more NBA seasons from 2001 to 2003 as a member of the </a:t>
            </a:r>
            <a:r>
              <a:rPr u="sng">
                <a:solidFill>
                  <a:srgbClr val="0B0080"/>
                </a:solidFill>
                <a:hlinkClick r:id="rId10" invalidUrl="" action="" tgtFrame="" tooltip="" history="1" highlightClick="0" endSnd="0"/>
              </a:rPr>
              <a:t>Washington Wizards</a:t>
            </a:r>
            <a:r>
              <a:t>. </a:t>
            </a:r>
            <a:endParaRPr>
              <a:solidFill>
                <a:srgbClr val="000000">
                  <a:alpha val="84705"/>
                </a:srgbClr>
              </a:solidFill>
            </a:endParaRPr>
          </a:p>
          <a:p>
            <a:pPr marL="0" indent="0" defTabSz="416052">
              <a:lnSpc>
                <a:spcPts val="4100"/>
              </a:lnSpc>
              <a:spcBef>
                <a:spcPts val="0"/>
              </a:spcBef>
              <a:buClrTx/>
              <a:buSzTx/>
              <a:buNone/>
              <a:defRPr spc="0" sz="2184">
                <a:solidFill>
                  <a:srgbClr val="202122"/>
                </a:solidFill>
                <a:latin typeface="Arial"/>
                <a:ea typeface="Arial"/>
                <a:cs typeface="Arial"/>
                <a:sym typeface="Arial"/>
              </a:defRPr>
            </a:pPr>
            <a:r>
              <a:t>Jordan's individual accolades and accomplishments include six </a:t>
            </a:r>
            <a:r>
              <a:rPr u="sng">
                <a:solidFill>
                  <a:srgbClr val="0B0080"/>
                </a:solidFill>
                <a:hlinkClick r:id="rId11" invalidUrl="" action="" tgtFrame="" tooltip="" history="1" highlightClick="0" endSnd="0"/>
              </a:rPr>
              <a:t>NBA Finals Most Valuable Player (MVP) Awards</a:t>
            </a:r>
            <a:r>
              <a:t>, ten </a:t>
            </a:r>
            <a:r>
              <a:rPr u="sng">
                <a:solidFill>
                  <a:srgbClr val="0B0080"/>
                </a:solidFill>
                <a:hlinkClick r:id="rId12" invalidUrl="" action="" tgtFrame="" tooltip="" history="1" highlightClick="0" endSnd="0"/>
              </a:rPr>
              <a:t>scoring titles</a:t>
            </a:r>
            <a:r>
              <a:t> (both all-time records), five </a:t>
            </a:r>
            <a:r>
              <a:rPr u="sng">
                <a:solidFill>
                  <a:srgbClr val="0B0080"/>
                </a:solidFill>
                <a:hlinkClick r:id="rId13" invalidUrl="" action="" tgtFrame="" tooltip="" history="1" highlightClick="0" endSnd="0"/>
              </a:rPr>
              <a:t>MVP Awards</a:t>
            </a:r>
            <a:r>
              <a:t>, ten </a:t>
            </a:r>
            <a:r>
              <a:rPr u="sng">
                <a:solidFill>
                  <a:srgbClr val="0B0080"/>
                </a:solidFill>
                <a:hlinkClick r:id="rId14" invalidUrl="" action="" tgtFrame="" tooltip="" history="1" highlightClick="0" endSnd="0"/>
              </a:rPr>
              <a:t>All-NBA</a:t>
            </a:r>
            <a:r>
              <a:t> First Team designations, nine </a:t>
            </a:r>
            <a:r>
              <a:rPr u="sng">
                <a:solidFill>
                  <a:srgbClr val="0B0080"/>
                </a:solidFill>
                <a:hlinkClick r:id="rId15" invalidUrl="" action="" tgtFrame="" tooltip="" history="1" highlightClick="0" endSnd="0"/>
              </a:rPr>
              <a:t>All-Defensive</a:t>
            </a:r>
            <a:r>
              <a:t> First Team honors, fourteen </a:t>
            </a:r>
            <a:r>
              <a:rPr u="sng">
                <a:solidFill>
                  <a:srgbClr val="0B0080"/>
                </a:solidFill>
                <a:hlinkClick r:id="rId16" invalidUrl="" action="" tgtFrame="" tooltip="" history="1" highlightClick="0" endSnd="0"/>
              </a:rPr>
              <a:t>NBA All-Star Game</a:t>
            </a:r>
            <a:r>
              <a:t> selections, three </a:t>
            </a:r>
            <a:r>
              <a:rPr u="sng">
                <a:solidFill>
                  <a:srgbClr val="0B0080"/>
                </a:solidFill>
                <a:hlinkClick r:id="rId17" invalidUrl="" action="" tgtFrame="" tooltip="" history="1" highlightClick="0" endSnd="0"/>
              </a:rPr>
              <a:t>All-Star Game MVP Awards</a:t>
            </a:r>
            <a:r>
              <a:t>, three </a:t>
            </a:r>
            <a:r>
              <a:rPr u="sng">
                <a:solidFill>
                  <a:srgbClr val="0B0080"/>
                </a:solidFill>
                <a:hlinkClick r:id="rId18" invalidUrl="" action="" tgtFrame="" tooltip="" history="1" highlightClick="0" endSnd="0"/>
              </a:rPr>
              <a:t>steals titles</a:t>
            </a:r>
            <a:r>
              <a:t>, and the 1988 </a:t>
            </a:r>
            <a:r>
              <a:rPr u="sng">
                <a:solidFill>
                  <a:srgbClr val="0B0080"/>
                </a:solidFill>
                <a:hlinkClick r:id="rId19" invalidUrl="" action="" tgtFrame="" tooltip="" history="1" highlightClick="0" endSnd="0"/>
              </a:rPr>
              <a:t>NBA Defensive Player of the Year Award</a:t>
            </a:r>
            <a:r>
              <a:t>. He holds the NBA records for career regular season scoring average (30.12 points per game) and career playoff scoring average (33.45 points per game). In 1999, he was named the 20th century's greatest North American athlete by </a:t>
            </a:r>
            <a:r>
              <a:rPr u="sng">
                <a:solidFill>
                  <a:srgbClr val="0B0080"/>
                </a:solidFill>
                <a:hlinkClick r:id="rId20" invalidUrl="" action="" tgtFrame="" tooltip="" history="1" highlightClick="0" endSnd="0"/>
              </a:rPr>
              <a:t>ESPN</a:t>
            </a:r>
            <a:r>
              <a:t>, and was second to </a:t>
            </a:r>
            <a:r>
              <a:rPr u="sng">
                <a:solidFill>
                  <a:srgbClr val="0B0080"/>
                </a:solidFill>
                <a:hlinkClick r:id="rId21" invalidUrl="" action="" tgtFrame="" tooltip="" history="1" highlightClick="0" endSnd="0"/>
              </a:rPr>
              <a:t>Babe Ruth</a:t>
            </a:r>
            <a:r>
              <a:t> on the </a:t>
            </a:r>
            <a:r>
              <a:rPr u="sng">
                <a:solidFill>
                  <a:srgbClr val="0B0080"/>
                </a:solidFill>
                <a:hlinkClick r:id="rId22" invalidUrl="" action="" tgtFrame="" tooltip="" history="1" highlightClick="0" endSnd="0"/>
              </a:rPr>
              <a:t>Associated Press</a:t>
            </a:r>
            <a:r>
              <a:t>' list of athletes of the century. Jordan was twice inducted into the </a:t>
            </a:r>
            <a:r>
              <a:rPr u="sng">
                <a:solidFill>
                  <a:srgbClr val="0B0080"/>
                </a:solidFill>
                <a:hlinkClick r:id="rId23" invalidUrl="" action="" tgtFrame="" tooltip="" history="1" highlightClick="0" endSnd="0"/>
              </a:rPr>
              <a:t>Naismith Memorial Basketball Hall of Fame</a:t>
            </a:r>
            <a:r>
              <a:t>, once in 2009 for his individual career and again in 2010 as part of the !1992 United Satate Olympic Men National team("The Dream Team"). He became a member of the FIBA Hall OF Fame in 2015. </a:t>
            </a:r>
            <a:endParaRPr>
              <a:solidFill>
                <a:srgbClr val="000000">
                  <a:alpha val="84705"/>
                </a:srgbClr>
              </a:solidFill>
            </a:endParaRPr>
          </a:p>
          <a:p>
            <a:pPr marL="0" indent="0" defTabSz="416052">
              <a:lnSpc>
                <a:spcPts val="4100"/>
              </a:lnSpc>
              <a:spcBef>
                <a:spcPts val="0"/>
              </a:spcBef>
              <a:buClrTx/>
              <a:buSzTx/>
              <a:buNone/>
              <a:defRPr spc="0" sz="2184">
                <a:solidFill>
                  <a:srgbClr val="202122"/>
                </a:solidFill>
                <a:latin typeface="Arial"/>
                <a:ea typeface="Arial"/>
                <a:cs typeface="Arial"/>
                <a:sym typeface="Arial"/>
              </a:defRPr>
            </a:pPr>
            <a:r>
              <a:t>One of the most effectively marketed athletes of his generation,</a:t>
            </a:r>
            <a:r>
              <a:rPr baseline="31999" u="sng">
                <a:solidFill>
                  <a:srgbClr val="0B0080"/>
                </a:solidFill>
                <a:hlinkClick r:id="rId24" invalidUrl="" action="" tgtFrame="" tooltip="" history="1" highlightClick="0" endSnd="0"/>
              </a:rPr>
              <a:t>[9]</a:t>
            </a:r>
            <a:r>
              <a:t> Jordan is also known for his product endorsements. He fueled the success of Nike's Air Jordan sneakers, which were introduced in 1984 and remain popular today.</a:t>
            </a:r>
            <a:r>
              <a:rPr baseline="31999" u="sng">
                <a:solidFill>
                  <a:srgbClr val="0B0080"/>
                </a:solidFill>
                <a:hlinkClick r:id="rId25" invalidUrl="" action="" tgtFrame="" tooltip="" history="1" highlightClick="0" endSnd="0"/>
              </a:rPr>
              <a:t>[12]</a:t>
            </a:r>
            <a:r>
              <a:t> Jordan also starred as himself in the 1996 film </a:t>
            </a:r>
            <a:r>
              <a:rPr i="1"/>
              <a:t>Space Jam</a:t>
            </a:r>
            <a:r>
              <a:t>. He became part-owner and head of basketball operations for the Charlotte Bobcats (now Hornets) in 2006, and bought a controlling interest in 2010. In 2014, Jordan became the first billionaire player in NBA history. With a net worth of $2.1 billion, he is the fourth-richest African American, behind F.Smith, and Oprah Winfrey. </a:t>
            </a:r>
            <a:endParaRPr>
              <a:solidFill>
                <a:srgbClr val="000000">
                  <a:alpha val="84705"/>
                </a:srgbClr>
              </a:solidFill>
            </a:endParaRPr>
          </a:p>
          <a:p>
            <a:pPr marL="0" indent="0" defTabSz="416052">
              <a:lnSpc>
                <a:spcPts val="4200"/>
              </a:lnSpc>
              <a:spcBef>
                <a:spcPts val="0"/>
              </a:spcBef>
              <a:buClrTx/>
              <a:buSzTx/>
              <a:buNone/>
              <a:defRPr spc="0" sz="2184">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
        <p:nvSpPr>
          <p:cNvPr id="26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63" name="Author and Date"/>
          <p:cNvSpPr txBox="1"/>
          <p:nvPr>
            <p:ph type="body" idx="13"/>
          </p:nvPr>
        </p:nvSpPr>
        <p:spPr>
          <a:prstGeom prst="rect">
            <a:avLst/>
          </a:prstGeom>
        </p:spPr>
        <p:txBody>
          <a:bodyPr/>
          <a:lstStyle/>
          <a:p>
            <a:pPr/>
          </a:p>
        </p:txBody>
      </p:sp>
      <p:sp>
        <p:nvSpPr>
          <p:cNvPr id="264" name="Fidget Inc. 15…"/>
          <p:cNvSpPr txBox="1"/>
          <p:nvPr>
            <p:ph type="body" idx="1"/>
          </p:nvPr>
        </p:nvSpPr>
        <p:spPr>
          <a:prstGeom prst="rect">
            <a:avLst/>
          </a:prstGeom>
        </p:spPr>
        <p:txBody>
          <a:bodyPr/>
          <a:lstStyle/>
          <a:p>
            <a:pPr marL="0" indent="0" defTabSz="457200">
              <a:lnSpc>
                <a:spcPts val="5000"/>
              </a:lnSpc>
              <a:spcBef>
                <a:spcPts val="0"/>
              </a:spcBef>
              <a:buClrTx/>
              <a:buSzTx/>
              <a:buNone/>
              <a:defRPr spc="0" sz="2700">
                <a:latin typeface="Calibri"/>
                <a:ea typeface="Calibri"/>
                <a:cs typeface="Calibri"/>
                <a:sym typeface="Calibri"/>
              </a:defRPr>
            </a:pPr>
            <a:r>
              <a:t>Fidget Inc. 15 </a:t>
            </a:r>
            <a:endParaRPr>
              <a:solidFill>
                <a:srgbClr val="000000">
                  <a:alpha val="84705"/>
                </a:srgbClr>
              </a:solidFill>
              <a:latin typeface="Arial"/>
              <a:ea typeface="Arial"/>
              <a:cs typeface="Arial"/>
              <a:sym typeface="Arial"/>
            </a:endParaRPr>
          </a:p>
          <a:p>
            <a:pPr marL="0" indent="0" defTabSz="457200">
              <a:lnSpc>
                <a:spcPts val="5000"/>
              </a:lnSpc>
              <a:spcBef>
                <a:spcPts val="0"/>
              </a:spcBef>
              <a:buClrTx/>
              <a:buSzTx/>
              <a:buNone/>
              <a:defRPr spc="0" sz="2700">
                <a:latin typeface="Calibri"/>
                <a:ea typeface="Calibri"/>
                <a:cs typeface="Calibri"/>
                <a:sym typeface="Calibri"/>
              </a:defRPr>
            </a:pPr>
            <a:r>
              <a:t>Prig rim Way, </a:t>
            </a:r>
            <a:endParaRPr>
              <a:solidFill>
                <a:srgbClr val="000000">
                  <a:alpha val="84705"/>
                </a:srgbClr>
              </a:solidFill>
              <a:latin typeface="Arial"/>
              <a:ea typeface="Arial"/>
              <a:cs typeface="Arial"/>
              <a:sym typeface="Arial"/>
            </a:endParaRPr>
          </a:p>
          <a:p>
            <a:pPr marL="0" indent="0" defTabSz="457200">
              <a:lnSpc>
                <a:spcPts val="5000"/>
              </a:lnSpc>
              <a:spcBef>
                <a:spcPts val="0"/>
              </a:spcBef>
              <a:buClrTx/>
              <a:buSzTx/>
              <a:buNone/>
              <a:defRPr spc="0" sz="2700">
                <a:latin typeface="Calibri"/>
                <a:ea typeface="Calibri"/>
                <a:cs typeface="Calibri"/>
                <a:sym typeface="Calibri"/>
              </a:defRPr>
            </a:pPr>
            <a:r>
              <a:t>Los Angeles CA 94301 </a:t>
            </a:r>
            <a:endParaRPr>
              <a:solidFill>
                <a:srgbClr val="000000">
                  <a:alpha val="84705"/>
                </a:srgbClr>
              </a:solidFill>
              <a:latin typeface="Arial"/>
              <a:ea typeface="Arial"/>
              <a:cs typeface="Arial"/>
              <a:sym typeface="Arial"/>
            </a:endParaRPr>
          </a:p>
          <a:p>
            <a:pPr marL="0" indent="0" defTabSz="457200">
              <a:lnSpc>
                <a:spcPts val="5000"/>
              </a:lnSpc>
              <a:spcBef>
                <a:spcPts val="0"/>
              </a:spcBef>
              <a:buClrTx/>
              <a:buSzTx/>
              <a:buNone/>
              <a:defRPr spc="0" sz="2700">
                <a:latin typeface="Calibri"/>
                <a:ea typeface="Calibri"/>
                <a:cs typeface="Calibri"/>
                <a:sym typeface="Calibri"/>
              </a:defRPr>
            </a:pPr>
            <a:r>
              <a:t>26 November 2020  </a:t>
            </a:r>
            <a:endParaRPr>
              <a:solidFill>
                <a:srgbClr val="000000">
                  <a:alpha val="84705"/>
                </a:srgbClr>
              </a:solidFill>
              <a:latin typeface="Arial"/>
              <a:ea typeface="Arial"/>
              <a:cs typeface="Arial"/>
              <a:sym typeface="Arial"/>
            </a:endParaRPr>
          </a:p>
          <a:p>
            <a:pPr marL="0" indent="0" defTabSz="457200">
              <a:lnSpc>
                <a:spcPts val="5000"/>
              </a:lnSpc>
              <a:spcBef>
                <a:spcPts val="0"/>
              </a:spcBef>
              <a:buClrTx/>
              <a:buSzTx/>
              <a:buNone/>
              <a:defRPr spc="0" sz="2700">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defTabSz="457200">
              <a:lnSpc>
                <a:spcPts val="5000"/>
              </a:lnSpc>
              <a:spcBef>
                <a:spcPts val="0"/>
              </a:spcBef>
              <a:buClrTx/>
              <a:buSzTx/>
              <a:buNone/>
              <a:defRPr spc="0" sz="2700">
                <a:latin typeface="Calibri"/>
                <a:ea typeface="Calibri"/>
                <a:cs typeface="Calibri"/>
                <a:sym typeface="Calibri"/>
              </a:defRPr>
            </a:pPr>
            <a:r>
              <a:t>Dear Hein Htoo Zaw, </a:t>
            </a:r>
            <a:endParaRPr>
              <a:solidFill>
                <a:srgbClr val="000000">
                  <a:alpha val="84705"/>
                </a:srgbClr>
              </a:solidFill>
              <a:latin typeface="Arial"/>
              <a:ea typeface="Arial"/>
              <a:cs typeface="Arial"/>
              <a:sym typeface="Arial"/>
            </a:endParaRPr>
          </a:p>
          <a:p>
            <a:pPr marL="0" indent="609600" defTabSz="457200">
              <a:lnSpc>
                <a:spcPts val="5000"/>
              </a:lnSpc>
              <a:spcBef>
                <a:spcPts val="0"/>
              </a:spcBef>
              <a:buClrTx/>
              <a:buSzTx/>
              <a:buNone/>
              <a:defRPr spc="0" sz="2700">
                <a:latin typeface="Calibri"/>
                <a:ea typeface="Calibri"/>
                <a:cs typeface="Calibri"/>
                <a:sym typeface="Calibri"/>
              </a:defRPr>
            </a:pPr>
            <a:r>
              <a:t> I’ve been obsessed with this documentary by Michael B. Jordan and it’s called “The Last Dance”. It was spectacular so I thought you should give it a try.  </a:t>
            </a:r>
            <a:endParaRPr>
              <a:solidFill>
                <a:srgbClr val="000000">
                  <a:alpha val="84705"/>
                </a:srgbClr>
              </a:solidFill>
              <a:latin typeface="Arial"/>
              <a:ea typeface="Arial"/>
              <a:cs typeface="Arial"/>
              <a:sym typeface="Arial"/>
            </a:endParaRPr>
          </a:p>
          <a:p>
            <a:pPr marL="0" indent="609600" defTabSz="457200">
              <a:lnSpc>
                <a:spcPts val="5000"/>
              </a:lnSpc>
              <a:spcBef>
                <a:spcPts val="0"/>
              </a:spcBef>
              <a:buClrTx/>
              <a:buSzTx/>
              <a:buNone/>
              <a:defRPr spc="0" sz="2700">
                <a:latin typeface="Calibri"/>
                <a:ea typeface="Calibri"/>
                <a:cs typeface="Calibri"/>
                <a:sym typeface="Calibri"/>
              </a:defRPr>
            </a:pPr>
            <a:r>
              <a:t>MJ is the greatest ever to have set foot on the court! There will be no bigger competitor and no other player that can do what he has accomplished. True leader, true competitor, true motivator, and loyal over everything! People often try to break down and destroy things that they don't comprehend - MJ was so resilient in how he dealt with critical situations that would have broken a lesser person. Have to love everything about this guy form his work ethic to his love of his family.  </a:t>
            </a:r>
            <a:endParaRPr>
              <a:solidFill>
                <a:srgbClr val="000000">
                  <a:alpha val="84705"/>
                </a:srgbClr>
              </a:solidFill>
              <a:latin typeface="Arial"/>
              <a:ea typeface="Arial"/>
              <a:cs typeface="Arial"/>
              <a:sym typeface="Arial"/>
            </a:endParaRPr>
          </a:p>
          <a:p>
            <a:pPr marL="0" indent="609600" defTabSz="457200">
              <a:lnSpc>
                <a:spcPts val="5000"/>
              </a:lnSpc>
              <a:spcBef>
                <a:spcPts val="0"/>
              </a:spcBef>
              <a:buClrTx/>
              <a:buSzTx/>
              <a:buNone/>
              <a:defRPr spc="0" sz="2700">
                <a:latin typeface="Calibri"/>
                <a:ea typeface="Calibri"/>
                <a:cs typeface="Calibri"/>
                <a:sym typeface="Calibri"/>
              </a:defRPr>
            </a:pPr>
            <a:r>
              <a:t>Others have had the opportunity to come into this league at a much younger age and were never able to accomplish what this man has accomplished.  </a:t>
            </a:r>
            <a:endParaRPr>
              <a:solidFill>
                <a:srgbClr val="000000">
                  <a:alpha val="84705"/>
                </a:srgbClr>
              </a:solidFill>
              <a:latin typeface="Arial"/>
              <a:ea typeface="Arial"/>
              <a:cs typeface="Arial"/>
              <a:sym typeface="Arial"/>
            </a:endParaRPr>
          </a:p>
          <a:p>
            <a:pPr marL="0" indent="0" defTabSz="457200">
              <a:lnSpc>
                <a:spcPts val="5000"/>
              </a:lnSpc>
              <a:spcBef>
                <a:spcPts val="0"/>
              </a:spcBef>
              <a:buClrTx/>
              <a:buSzTx/>
              <a:buNone/>
              <a:defRPr spc="0" sz="2700">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defTabSz="457200">
              <a:lnSpc>
                <a:spcPts val="5000"/>
              </a:lnSpc>
              <a:spcBef>
                <a:spcPts val="0"/>
              </a:spcBef>
              <a:buClrTx/>
              <a:buSzTx/>
              <a:buNone/>
              <a:defRPr spc="0" sz="2700">
                <a:latin typeface="Calibri"/>
                <a:ea typeface="Calibri"/>
                <a:cs typeface="Calibri"/>
                <a:sym typeface="Calibri"/>
              </a:defRPr>
            </a:pPr>
            <a:r>
              <a:t>Yours truly, Min Khant  </a:t>
            </a:r>
            <a:endParaRPr>
              <a:solidFill>
                <a:srgbClr val="000000">
                  <a:alpha val="84705"/>
                </a:srgbClr>
              </a:solidFill>
              <a:latin typeface="Arial"/>
              <a:ea typeface="Arial"/>
              <a:cs typeface="Arial"/>
              <a:sym typeface="Arial"/>
            </a:endParaRPr>
          </a:p>
        </p:txBody>
      </p:sp>
      <p:sp>
        <p:nvSpPr>
          <p:cNvPr id="26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67" name="Author and Date"/>
          <p:cNvSpPr txBox="1"/>
          <p:nvPr>
            <p:ph type="body" idx="13"/>
          </p:nvPr>
        </p:nvSpPr>
        <p:spPr>
          <a:prstGeom prst="rect">
            <a:avLst/>
          </a:prstGeom>
        </p:spPr>
        <p:txBody>
          <a:bodyPr/>
          <a:lstStyle/>
          <a:p>
            <a:pPr/>
          </a:p>
        </p:txBody>
      </p:sp>
      <p:sp>
        <p:nvSpPr>
          <p:cNvPr id="268" name="Dear Mom and Dad,…"/>
          <p:cNvSpPr txBox="1"/>
          <p:nvPr>
            <p:ph type="body" idx="1"/>
          </p:nvPr>
        </p:nvSpPr>
        <p:spPr>
          <a:prstGeom prst="rect">
            <a:avLst/>
          </a:prstGeom>
        </p:spPr>
        <p:txBody>
          <a:bodyPr/>
          <a:lstStyle/>
          <a:p>
            <a:pPr marL="0" indent="0" defTabSz="457200">
              <a:lnSpc>
                <a:spcPts val="5600"/>
              </a:lnSpc>
              <a:spcBef>
                <a:spcPts val="0"/>
              </a:spcBef>
              <a:buClrTx/>
              <a:buSzTx/>
              <a:buNone/>
              <a:defRPr spc="0" sz="3200">
                <a:solidFill>
                  <a:srgbClr val="000000">
                    <a:alpha val="84705"/>
                  </a:srgbClr>
                </a:solidFill>
                <a:latin typeface="Calibri"/>
                <a:ea typeface="Calibri"/>
                <a:cs typeface="Calibri"/>
                <a:sym typeface="Calibri"/>
              </a:defRPr>
            </a:pPr>
            <a:r>
              <a:t>Dear Mom and Dad, </a:t>
            </a:r>
            <a:endParaRPr>
              <a:latin typeface="Arial"/>
              <a:ea typeface="Arial"/>
              <a:cs typeface="Arial"/>
              <a:sym typeface="Arial"/>
            </a:endParaRPr>
          </a:p>
          <a:p>
            <a:pPr marL="0" indent="0" defTabSz="457200">
              <a:lnSpc>
                <a:spcPts val="5600"/>
              </a:lnSpc>
              <a:spcBef>
                <a:spcPts val="0"/>
              </a:spcBef>
              <a:buClrTx/>
              <a:buSzTx/>
              <a:buNone/>
              <a:defRPr spc="0" sz="3200">
                <a:solidFill>
                  <a:srgbClr val="000000">
                    <a:alpha val="84705"/>
                  </a:srgbClr>
                </a:solidFill>
                <a:latin typeface="Calibri"/>
                <a:ea typeface="Calibri"/>
                <a:cs typeface="Calibri"/>
                <a:sym typeface="Calibri"/>
              </a:defRPr>
            </a:pPr>
            <a:r>
              <a:t>          I don’t usually say this but I just want to say I love you both so much. I would like to thank you both for all the delicious treats and snacks you guys have made for me. They were all memorable, priceless and were insanely delicious. And also you guys take care of me when I sick and let me drink medicines which I thought was very mean but later I started to know it was for my me and my health. And also thank you mom for staying up late to make sure I was okay and healthy. You both worked very for me to stay in such a school like ILBC. Thank you dad for getting up so early just to work and my mom for making me the best lunches for me to eat at school. I can’t express my feelings about how much I love you guys. You guys work too hard and I think you guys can relax now. And also I hope I get to eat my dad’s special pudding. I have to do some homework right now so, I gotta go so byee!! Love you guys. </a:t>
            </a:r>
            <a:endParaRPr>
              <a:latin typeface="Arial"/>
              <a:ea typeface="Arial"/>
              <a:cs typeface="Arial"/>
              <a:sym typeface="Arial"/>
            </a:endParaRPr>
          </a:p>
          <a:p>
            <a:pPr marL="0" indent="0" defTabSz="457200">
              <a:lnSpc>
                <a:spcPts val="5600"/>
              </a:lnSpc>
              <a:spcBef>
                <a:spcPts val="0"/>
              </a:spcBef>
              <a:buClrTx/>
              <a:buSzTx/>
              <a:buNone/>
              <a:defRPr spc="0" sz="3200">
                <a:solidFill>
                  <a:srgbClr val="000000">
                    <a:alpha val="84705"/>
                  </a:srgbClr>
                </a:solidFill>
                <a:latin typeface="Calibri"/>
                <a:ea typeface="Calibri"/>
                <a:cs typeface="Calibri"/>
                <a:sym typeface="Calibri"/>
              </a:defRPr>
            </a:pPr>
            <a:r>
              <a:t>                                                                                                                                                                    Sincerely, </a:t>
            </a:r>
            <a:endParaRPr>
              <a:latin typeface="Arial"/>
              <a:ea typeface="Arial"/>
              <a:cs typeface="Arial"/>
              <a:sym typeface="Arial"/>
            </a:endParaRPr>
          </a:p>
          <a:p>
            <a:pPr marL="0" indent="0" defTabSz="457200">
              <a:lnSpc>
                <a:spcPts val="5600"/>
              </a:lnSpc>
              <a:spcBef>
                <a:spcPts val="0"/>
              </a:spcBef>
              <a:buClrTx/>
              <a:buSzTx/>
              <a:buNone/>
              <a:defRPr spc="0" sz="3200">
                <a:solidFill>
                  <a:srgbClr val="000000">
                    <a:alpha val="84705"/>
                  </a:srgbClr>
                </a:solidFill>
                <a:latin typeface="Calibri"/>
                <a:ea typeface="Calibri"/>
                <a:cs typeface="Calibri"/>
                <a:sym typeface="Calibri"/>
              </a:defRPr>
            </a:pPr>
            <a:r>
              <a:t>                                                                                                                                                    Your one and only son </a:t>
            </a:r>
            <a:endParaRPr>
              <a:latin typeface="Arial"/>
              <a:ea typeface="Arial"/>
              <a:cs typeface="Arial"/>
              <a:sym typeface="Arial"/>
            </a:endParaRPr>
          </a:p>
          <a:p>
            <a:pPr marL="0" indent="0" defTabSz="457200">
              <a:lnSpc>
                <a:spcPts val="5600"/>
              </a:lnSpc>
              <a:spcBef>
                <a:spcPts val="0"/>
              </a:spcBef>
              <a:buClrTx/>
              <a:buSzTx/>
              <a:buNone/>
              <a:defRPr spc="0" sz="3200">
                <a:solidFill>
                  <a:srgbClr val="000000">
                    <a:alpha val="84705"/>
                  </a:srgbClr>
                </a:solidFill>
                <a:latin typeface="Calibri"/>
                <a:ea typeface="Calibri"/>
                <a:cs typeface="Calibri"/>
                <a:sym typeface="Calibri"/>
              </a:defRPr>
            </a:pPr>
            <a:r>
              <a:t>                                                                                                                                                              Moe Myint </a:t>
            </a:r>
            <a:endParaRPr>
              <a:latin typeface="Arial"/>
              <a:ea typeface="Arial"/>
              <a:cs typeface="Arial"/>
              <a:sym typeface="Arial"/>
            </a:endParaRPr>
          </a:p>
          <a:p>
            <a:pPr marL="0" indent="0" defTabSz="457200">
              <a:lnSpc>
                <a:spcPts val="5600"/>
              </a:lnSpc>
              <a:spcBef>
                <a:spcPts val="0"/>
              </a:spcBef>
              <a:buClrTx/>
              <a:buSzTx/>
              <a:buNone/>
              <a:defRPr i="1" spc="0" sz="3200">
                <a:solidFill>
                  <a:srgbClr val="000000">
                    <a:alpha val="84705"/>
                  </a:srgbClr>
                </a:solidFill>
                <a:latin typeface="Calibri"/>
                <a:ea typeface="Calibri"/>
                <a:cs typeface="Calibri"/>
                <a:sym typeface="Calibri"/>
              </a:defRPr>
            </a:pPr>
            <a:r>
              <a:rPr i="0"/>
              <a:t>                                     </a:t>
            </a:r>
            <a:r>
              <a:t>                                                                                                                               Mg</a:t>
            </a:r>
            <a:r>
              <a:rPr i="0"/>
              <a:t> </a:t>
            </a:r>
            <a:endParaRPr i="0">
              <a:latin typeface="Arial"/>
              <a:ea typeface="Arial"/>
              <a:cs typeface="Arial"/>
              <a:sym typeface="Arial"/>
            </a:endParaRPr>
          </a:p>
        </p:txBody>
      </p:sp>
      <p:sp>
        <p:nvSpPr>
          <p:cNvPr id="26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71" name="Author and Date"/>
          <p:cNvSpPr txBox="1"/>
          <p:nvPr>
            <p:ph type="body" idx="13"/>
          </p:nvPr>
        </p:nvSpPr>
        <p:spPr>
          <a:prstGeom prst="rect">
            <a:avLst/>
          </a:prstGeom>
        </p:spPr>
        <p:txBody>
          <a:bodyPr/>
          <a:lstStyle/>
          <a:p>
            <a:pPr/>
          </a:p>
        </p:txBody>
      </p:sp>
      <p:sp>
        <p:nvSpPr>
          <p:cNvPr id="272" name="Dear Adam Grant,…"/>
          <p:cNvSpPr txBox="1"/>
          <p:nvPr>
            <p:ph type="body" idx="1"/>
          </p:nvPr>
        </p:nvSpPr>
        <p:spPr>
          <a:prstGeom prst="rect">
            <a:avLst/>
          </a:prstGeom>
        </p:spPr>
        <p:txBody>
          <a:bodyPr/>
          <a:lstStyle/>
          <a:p>
            <a:pPr marL="0" indent="0" defTabSz="457200">
              <a:lnSpc>
                <a:spcPts val="5300"/>
              </a:lnSpc>
              <a:spcBef>
                <a:spcPts val="0"/>
              </a:spcBef>
              <a:buClrTx/>
              <a:buSzTx/>
              <a:buNone/>
              <a:defRPr spc="0" sz="2900">
                <a:solidFill>
                  <a:srgbClr val="000000">
                    <a:alpha val="84705"/>
                  </a:srgbClr>
                </a:solidFill>
                <a:latin typeface="Calibri"/>
                <a:ea typeface="Calibri"/>
                <a:cs typeface="Calibri"/>
                <a:sym typeface="Calibri"/>
              </a:defRPr>
            </a:pPr>
            <a:r>
              <a:t>Dear Adam Grant, </a:t>
            </a:r>
            <a:endParaRPr>
              <a:latin typeface="Arial"/>
              <a:ea typeface="Arial"/>
              <a:cs typeface="Arial"/>
              <a:sym typeface="Arial"/>
            </a:endParaRPr>
          </a:p>
          <a:p>
            <a:pPr marL="0" indent="609600" defTabSz="457200">
              <a:lnSpc>
                <a:spcPts val="5300"/>
              </a:lnSpc>
              <a:spcBef>
                <a:spcPts val="0"/>
              </a:spcBef>
              <a:buClrTx/>
              <a:buSzTx/>
              <a:buNone/>
              <a:defRPr spc="0" sz="2900">
                <a:solidFill>
                  <a:srgbClr val="000000">
                    <a:alpha val="84705"/>
                  </a:srgbClr>
                </a:solidFill>
                <a:latin typeface="Calibri"/>
                <a:ea typeface="Calibri"/>
                <a:cs typeface="Calibri"/>
                <a:sym typeface="Calibri"/>
              </a:defRPr>
            </a:pPr>
            <a:r>
              <a:t>Hey, first, I would like to thank you for your brilliant ted talk about givers and takers. I am not still sure whether I am a giver or a taker, but I definitely learned more about them.  </a:t>
            </a:r>
            <a:endParaRPr>
              <a:latin typeface="Arial"/>
              <a:ea typeface="Arial"/>
              <a:cs typeface="Arial"/>
              <a:sym typeface="Arial"/>
            </a:endParaRPr>
          </a:p>
          <a:p>
            <a:pPr marL="0" indent="609600" defTabSz="457200">
              <a:lnSpc>
                <a:spcPts val="5300"/>
              </a:lnSpc>
              <a:spcBef>
                <a:spcPts val="0"/>
              </a:spcBef>
              <a:buClrTx/>
              <a:buSzTx/>
              <a:buNone/>
              <a:defRPr spc="0" sz="2900">
                <a:solidFill>
                  <a:srgbClr val="000000">
                    <a:alpha val="84705"/>
                  </a:srgbClr>
                </a:solidFill>
                <a:latin typeface="Calibri"/>
                <a:ea typeface="Calibri"/>
                <a:cs typeface="Calibri"/>
                <a:sym typeface="Calibri"/>
              </a:defRPr>
            </a:pPr>
            <a:r>
              <a:t>After watching your ted talk, I asked to myself, am I a giver? Or am I a taker? However, no matter how hard I think of it, I cannot think of an answer. I might be a matcher, although I am not sure of it. You stated that the ones who does best, and worst are all givers and that you wanted givers to success. So, why not try to get the givers to accept help from others just 10% of what they give others? Of course, it would be just possible with the help of matchers and not takers. This way, there would be a higher number of givers as the best performers and a fewer amount of them will be the worst ones.  </a:t>
            </a:r>
            <a:endParaRPr>
              <a:latin typeface="Arial"/>
              <a:ea typeface="Arial"/>
              <a:cs typeface="Arial"/>
              <a:sym typeface="Arial"/>
            </a:endParaRPr>
          </a:p>
          <a:p>
            <a:pPr marL="0" indent="609600" defTabSz="457200">
              <a:lnSpc>
                <a:spcPts val="5300"/>
              </a:lnSpc>
              <a:spcBef>
                <a:spcPts val="0"/>
              </a:spcBef>
              <a:buClrTx/>
              <a:buSzTx/>
              <a:buNone/>
              <a:defRPr spc="0" sz="2900">
                <a:solidFill>
                  <a:srgbClr val="000000">
                    <a:alpha val="84705"/>
                  </a:srgbClr>
                </a:solidFill>
                <a:latin typeface="Calibri"/>
                <a:ea typeface="Calibri"/>
                <a:cs typeface="Calibri"/>
                <a:sym typeface="Calibri"/>
              </a:defRPr>
            </a:pPr>
            <a:r>
              <a:t>Also, about removing wrong ones instead of bringing in right ones, I unconditionally agree with you. It is because bringing in a giver to a crowd of takers would be the worst decision ever made. The giver would be drained both physically and mentally just within a short amount of time. You said that we need to remove takers from our society and workplaces. So, where would they have to go? They cannot be just staying with takers too, right? Since no one would help each other, they would not be working together. Yes, we need a world where givers succeed, but how about the takers? They would be outcasted from the society and they would all be isolated and would never know how to work in a group.  </a:t>
            </a:r>
            <a:endParaRPr>
              <a:latin typeface="Arial"/>
              <a:ea typeface="Arial"/>
              <a:cs typeface="Arial"/>
              <a:sym typeface="Arial"/>
            </a:endParaRPr>
          </a:p>
          <a:p>
            <a:pPr marL="0" indent="609600" defTabSz="457200">
              <a:lnSpc>
                <a:spcPts val="5300"/>
              </a:lnSpc>
              <a:spcBef>
                <a:spcPts val="0"/>
              </a:spcBef>
              <a:buClrTx/>
              <a:buSzTx/>
              <a:buNone/>
              <a:defRPr spc="0" sz="2900">
                <a:solidFill>
                  <a:srgbClr val="000000">
                    <a:alpha val="84705"/>
                  </a:srgbClr>
                </a:solidFill>
                <a:latin typeface="Calibri"/>
                <a:ea typeface="Calibri"/>
                <a:cs typeface="Calibri"/>
                <a:sym typeface="Calibri"/>
              </a:defRPr>
            </a:pPr>
            <a:r>
              <a:t>Anyhow, I really loved your talk and hopes you would research about what I said too. I am looking forward to your new talks. Have a great day! </a:t>
            </a:r>
            <a:endParaRPr>
              <a:latin typeface="Arial"/>
              <a:ea typeface="Arial"/>
              <a:cs typeface="Arial"/>
              <a:sym typeface="Arial"/>
            </a:endParaRPr>
          </a:p>
          <a:p>
            <a:pPr marL="0" indent="0" defTabSz="457200">
              <a:lnSpc>
                <a:spcPts val="5300"/>
              </a:lnSpc>
              <a:spcBef>
                <a:spcPts val="0"/>
              </a:spcBef>
              <a:buClrTx/>
              <a:buSzTx/>
              <a:buNone/>
              <a:defRPr spc="0" sz="2900">
                <a:solidFill>
                  <a:srgbClr val="000000">
                    <a:alpha val="84705"/>
                  </a:srgbClr>
                </a:solidFill>
                <a:latin typeface="Calibri"/>
                <a:ea typeface="Calibri"/>
                <a:cs typeface="Calibri"/>
                <a:sym typeface="Calibri"/>
              </a:defRPr>
            </a:pPr>
            <a:r>
              <a:t>Sincerely, </a:t>
            </a:r>
            <a:endParaRPr>
              <a:latin typeface="Arial"/>
              <a:ea typeface="Arial"/>
              <a:cs typeface="Arial"/>
              <a:sym typeface="Arial"/>
            </a:endParaRPr>
          </a:p>
          <a:p>
            <a:pPr marL="0" indent="0" defTabSz="457200">
              <a:lnSpc>
                <a:spcPts val="5300"/>
              </a:lnSpc>
              <a:spcBef>
                <a:spcPts val="0"/>
              </a:spcBef>
              <a:buClrTx/>
              <a:buSzTx/>
              <a:buNone/>
              <a:defRPr spc="0" sz="2900">
                <a:solidFill>
                  <a:srgbClr val="000000">
                    <a:alpha val="84705"/>
                  </a:srgbClr>
                </a:solidFill>
                <a:latin typeface="Calibri"/>
                <a:ea typeface="Calibri"/>
                <a:cs typeface="Calibri"/>
                <a:sym typeface="Calibri"/>
              </a:defRPr>
            </a:pPr>
            <a:r>
              <a:t>Moe Oo… </a:t>
            </a:r>
            <a:endParaRPr>
              <a:latin typeface="Arial"/>
              <a:ea typeface="Arial"/>
              <a:cs typeface="Arial"/>
              <a:sym typeface="Arial"/>
            </a:endParaRPr>
          </a:p>
          <a:p>
            <a:pPr marL="0" indent="609600" defTabSz="457200">
              <a:lnSpc>
                <a:spcPts val="5300"/>
              </a:lnSpc>
              <a:spcBef>
                <a:spcPts val="0"/>
              </a:spcBef>
              <a:buClrTx/>
              <a:buSzTx/>
              <a:buNone/>
              <a:defRPr spc="0" sz="29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
        <p:nvSpPr>
          <p:cNvPr id="27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75" name="Author and Date"/>
          <p:cNvSpPr txBox="1"/>
          <p:nvPr>
            <p:ph type="body" idx="13"/>
          </p:nvPr>
        </p:nvSpPr>
        <p:spPr>
          <a:prstGeom prst="rect">
            <a:avLst/>
          </a:prstGeom>
        </p:spPr>
        <p:txBody>
          <a:bodyPr/>
          <a:lstStyle/>
          <a:p>
            <a:pPr/>
          </a:p>
        </p:txBody>
      </p:sp>
      <p:sp>
        <p:nvSpPr>
          <p:cNvPr id="276" name="I rarely say I love you to my parents although it is a nice feeling to say it. When I say the phrase I feel like that I want to help them with  something. I think that once I said I love you I stayed with them for a few moments and then I want to help th"/>
          <p:cNvSpPr txBox="1"/>
          <p:nvPr>
            <p:ph type="body" idx="1"/>
          </p:nvPr>
        </p:nvSpPr>
        <p:spPr>
          <a:prstGeom prst="rect">
            <a:avLst/>
          </a:prstGeom>
        </p:spPr>
        <p:txBody>
          <a:bodyPr/>
          <a:lstStyle>
            <a:lvl1pPr marL="0" indent="0" defTabSz="457200">
              <a:lnSpc>
                <a:spcPts val="7900"/>
              </a:lnSpc>
              <a:spcBef>
                <a:spcPts val="0"/>
              </a:spcBef>
              <a:buClrTx/>
              <a:buSzTx/>
              <a:buNone/>
              <a:defRPr spc="0" sz="4433">
                <a:solidFill>
                  <a:srgbClr val="000000">
                    <a:alpha val="84705"/>
                  </a:srgbClr>
                </a:solidFill>
                <a:latin typeface="Calibri"/>
                <a:ea typeface="Calibri"/>
                <a:cs typeface="Calibri"/>
                <a:sym typeface="Calibri"/>
              </a:defRPr>
            </a:lvl1pPr>
          </a:lstStyle>
          <a:p>
            <a:pPr/>
            <a:r>
              <a:t>I rarely say I love you to my parents although it is a nice feeling to say it. When I say the phrase I feel like that I want to help them with  something. I think that once I said I love you I stayed with them for a few moments and then I want to help them with the chores or something related with household stuff. This is a great way to help our own parents. It is also because the hard work they had done to us to attend the school and the food and everything we need everyday. I would say thank you to them for those.  </a:t>
            </a:r>
          </a:p>
        </p:txBody>
      </p:sp>
      <p:sp>
        <p:nvSpPr>
          <p:cNvPr id="27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79" name="Author and Date"/>
          <p:cNvSpPr txBox="1"/>
          <p:nvPr>
            <p:ph type="body" idx="13"/>
          </p:nvPr>
        </p:nvSpPr>
        <p:spPr>
          <a:prstGeom prst="rect">
            <a:avLst/>
          </a:prstGeom>
        </p:spPr>
        <p:txBody>
          <a:bodyPr/>
          <a:lstStyle/>
          <a:p>
            <a:pPr/>
          </a:p>
        </p:txBody>
      </p:sp>
      <p:sp>
        <p:nvSpPr>
          <p:cNvPr id="280" name="The last dance is a documentary about Michael Jordan and his team. The documentary gives account of Michael Jordan's career and the Chicago Bulls, using never-before aired footage from the 1997–98 Bulls season, his final season with the team.…"/>
          <p:cNvSpPr txBox="1"/>
          <p:nvPr>
            <p:ph type="body" idx="1"/>
          </p:nvPr>
        </p:nvSpPr>
        <p:spPr>
          <a:prstGeom prst="rect">
            <a:avLst/>
          </a:prstGeom>
        </p:spPr>
        <p:txBody>
          <a:bodyPr/>
          <a:lstStyle/>
          <a:p>
            <a:pPr marL="0" indent="0" defTabSz="457200">
              <a:lnSpc>
                <a:spcPts val="5400"/>
              </a:lnSpc>
              <a:spcBef>
                <a:spcPts val="0"/>
              </a:spcBef>
              <a:buClrTx/>
              <a:buSzTx/>
              <a:buNone/>
              <a:defRPr spc="0" sz="2900">
                <a:solidFill>
                  <a:srgbClr val="000000">
                    <a:alpha val="84705"/>
                  </a:srgbClr>
                </a:solidFill>
                <a:latin typeface="Helvetica"/>
                <a:ea typeface="Helvetica"/>
                <a:cs typeface="Helvetica"/>
                <a:sym typeface="Helvetica"/>
              </a:defRPr>
            </a:pPr>
            <a:r>
              <a:t>The last dance is a documentary about Michael Jordan and his team. </a:t>
            </a:r>
            <a:r>
              <a:rPr>
                <a:solidFill>
                  <a:srgbClr val="202122"/>
                </a:solidFill>
              </a:rPr>
              <a:t>The documentary gives account of </a:t>
            </a:r>
            <a:r>
              <a:t>Michael Jordan</a:t>
            </a:r>
            <a:r>
              <a:rPr>
                <a:solidFill>
                  <a:srgbClr val="202122"/>
                </a:solidFill>
              </a:rPr>
              <a:t>'s career and the </a:t>
            </a:r>
            <a:r>
              <a:t>Chicago Bulls</a:t>
            </a:r>
            <a:r>
              <a:rPr>
                <a:solidFill>
                  <a:srgbClr val="202122"/>
                </a:solidFill>
              </a:rPr>
              <a:t>, using never-before aired footage from the </a:t>
            </a:r>
            <a:r>
              <a:t>1997–98 Bulls season</a:t>
            </a:r>
            <a:r>
              <a:rPr>
                <a:solidFill>
                  <a:srgbClr val="202122"/>
                </a:solidFill>
              </a:rPr>
              <a:t>, his final season with the team. </a:t>
            </a:r>
            <a:endParaRPr>
              <a:latin typeface="Arial"/>
              <a:ea typeface="Arial"/>
              <a:cs typeface="Arial"/>
              <a:sym typeface="Arial"/>
            </a:endParaRPr>
          </a:p>
          <a:p>
            <a:pPr marL="0" indent="0" defTabSz="457200">
              <a:lnSpc>
                <a:spcPts val="5200"/>
              </a:lnSpc>
              <a:spcBef>
                <a:spcPts val="0"/>
              </a:spcBef>
              <a:buClrTx/>
              <a:buSzTx/>
              <a:buNone/>
              <a:defRPr spc="0" sz="2900">
                <a:solidFill>
                  <a:srgbClr val="000000">
                    <a:alpha val="84705"/>
                  </a:srgbClr>
                </a:solidFill>
                <a:latin typeface="Helvetica"/>
                <a:ea typeface="Helvetica"/>
                <a:cs typeface="Helvetica"/>
                <a:sym typeface="Helvetica"/>
              </a:defRPr>
            </a:pPr>
            <a:r>
              <a:t>One of the major focuses of the documentary is on the mindset and leadership of Michael Jordan. We learn that he’s a fierce competitor with a “win-at-all-costs” mindset. What that meant often was berating, belittling, and bullying teammates to get them to be sharper and better so that ultimately, they’d win championships.  </a:t>
            </a:r>
            <a:endParaRPr>
              <a:latin typeface="Arial"/>
              <a:ea typeface="Arial"/>
              <a:cs typeface="Arial"/>
              <a:sym typeface="Arial"/>
            </a:endParaRPr>
          </a:p>
          <a:p>
            <a:pPr marL="0" indent="0" defTabSz="457200">
              <a:lnSpc>
                <a:spcPts val="5200"/>
              </a:lnSpc>
              <a:spcBef>
                <a:spcPts val="0"/>
              </a:spcBef>
              <a:buClrTx/>
              <a:buSzTx/>
              <a:buNone/>
              <a:defRPr spc="0" sz="2900">
                <a:solidFill>
                  <a:srgbClr val="000000">
                    <a:alpha val="84705"/>
                  </a:srgbClr>
                </a:solidFill>
                <a:latin typeface="Helvetica"/>
                <a:ea typeface="Helvetica"/>
                <a:cs typeface="Helvetica"/>
                <a:sym typeface="Helvetica"/>
              </a:defRPr>
            </a:pPr>
            <a:r>
              <a:t>In a sense, you could say it worked. The Chicago Bulls won six championships and had arguably the greatest team and dynasty ever. Many Bulls teammates still speak with gratitude and awe towards Michael Jordan, the GOAT who led the charge. </a:t>
            </a:r>
            <a:endParaRPr>
              <a:latin typeface="Arial"/>
              <a:ea typeface="Arial"/>
              <a:cs typeface="Arial"/>
              <a:sym typeface="Arial"/>
            </a:endParaRPr>
          </a:p>
          <a:p>
            <a:pPr marL="0" indent="0" defTabSz="457200">
              <a:lnSpc>
                <a:spcPts val="5200"/>
              </a:lnSpc>
              <a:spcBef>
                <a:spcPts val="0"/>
              </a:spcBef>
              <a:buClrTx/>
              <a:buSzTx/>
              <a:buNone/>
              <a:defRPr spc="0" sz="2900">
                <a:solidFill>
                  <a:srgbClr val="000000">
                    <a:alpha val="84705"/>
                  </a:srgbClr>
                </a:solidFill>
                <a:latin typeface="Helvetica"/>
                <a:ea typeface="Helvetica"/>
                <a:cs typeface="Helvetica"/>
                <a:sym typeface="Helvetica"/>
              </a:defRPr>
            </a:pPr>
            <a:r>
              <a:t>Jordan indeed dominated everything. He was the best scorer, the most in shape and the driving force of that offense. The team had no choice but to look to him and lead. And his ability to back up his demanding style only made him and his team greater. In that sense, great management and organizations did matter to support the team. </a:t>
            </a:r>
            <a:endParaRPr>
              <a:latin typeface="Arial"/>
              <a:ea typeface="Arial"/>
              <a:cs typeface="Arial"/>
              <a:sym typeface="Arial"/>
            </a:endParaRPr>
          </a:p>
          <a:p>
            <a:pPr marL="0" indent="0" defTabSz="457200">
              <a:lnSpc>
                <a:spcPts val="5200"/>
              </a:lnSpc>
              <a:spcBef>
                <a:spcPts val="0"/>
              </a:spcBef>
              <a:buClrTx/>
              <a:buSzTx/>
              <a:buNone/>
              <a:defRPr spc="0" sz="2900">
                <a:solidFill>
                  <a:srgbClr val="000000">
                    <a:alpha val="84705"/>
                  </a:srgbClr>
                </a:solidFill>
                <a:latin typeface="Helvetica"/>
                <a:ea typeface="Helvetica"/>
                <a:cs typeface="Helvetica"/>
                <a:sym typeface="Helvetica"/>
              </a:defRPr>
            </a:pPr>
            <a:r>
              <a:t>But Jordan was still the driving force. Everything always comes back to the team’s best player in the NBA, especially when championships are on the line. </a:t>
            </a:r>
            <a:endParaRPr>
              <a:latin typeface="Arial"/>
              <a:ea typeface="Arial"/>
              <a:cs typeface="Arial"/>
              <a:sym typeface="Arial"/>
            </a:endParaRPr>
          </a:p>
          <a:p>
            <a:pPr marL="0" indent="0" defTabSz="457200">
              <a:lnSpc>
                <a:spcPts val="5200"/>
              </a:lnSpc>
              <a:spcBef>
                <a:spcPts val="0"/>
              </a:spcBef>
              <a:buClrTx/>
              <a:buSzTx/>
              <a:buNone/>
              <a:defRPr spc="0" sz="2900">
                <a:solidFill>
                  <a:srgbClr val="000000">
                    <a:alpha val="84705"/>
                  </a:srgbClr>
                </a:solidFill>
                <a:latin typeface="Helvetica"/>
                <a:ea typeface="Helvetica"/>
                <a:cs typeface="Helvetica"/>
                <a:sym typeface="Helvetica"/>
              </a:defRPr>
            </a:pPr>
            <a:r>
              <a:t>Leadership is something that goes beyond the basketball court. Whoever the leader is in whatever the situation is sets the tone for the entire organization. Everyone in their orbit takes their cue from the leader. </a:t>
            </a:r>
            <a:endParaRPr>
              <a:latin typeface="Arial"/>
              <a:ea typeface="Arial"/>
              <a:cs typeface="Arial"/>
              <a:sym typeface="Arial"/>
            </a:endParaRPr>
          </a:p>
          <a:p>
            <a:pPr marL="0" indent="0" defTabSz="457200">
              <a:lnSpc>
                <a:spcPts val="5400"/>
              </a:lnSpc>
              <a:spcBef>
                <a:spcPts val="0"/>
              </a:spcBef>
              <a:buClrTx/>
              <a:buSzTx/>
              <a:buNone/>
              <a:defRPr spc="0" sz="2900">
                <a:solidFill>
                  <a:srgbClr val="000000">
                    <a:alpha val="84705"/>
                  </a:srgbClr>
                </a:solidFill>
                <a:latin typeface="Helvetica"/>
                <a:ea typeface="Helvetica"/>
                <a:cs typeface="Helvetica"/>
                <a:sym typeface="Helvetica"/>
              </a:defRPr>
            </a:pPr>
            <a:r>
              <a:t> </a:t>
            </a:r>
            <a:endParaRPr>
              <a:latin typeface="Arial"/>
              <a:ea typeface="Arial"/>
              <a:cs typeface="Arial"/>
              <a:sym typeface="Arial"/>
            </a:endParaRPr>
          </a:p>
        </p:txBody>
      </p:sp>
      <p:sp>
        <p:nvSpPr>
          <p:cNvPr id="28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83" name="Author and Date"/>
          <p:cNvSpPr txBox="1"/>
          <p:nvPr>
            <p:ph type="body" idx="13"/>
          </p:nvPr>
        </p:nvSpPr>
        <p:spPr>
          <a:prstGeom prst="rect">
            <a:avLst/>
          </a:prstGeom>
        </p:spPr>
        <p:txBody>
          <a:bodyPr/>
          <a:lstStyle/>
          <a:p>
            <a:pPr/>
          </a:p>
        </p:txBody>
      </p:sp>
      <p:sp>
        <p:nvSpPr>
          <p:cNvPr id="284" name="Widgets Inc.…"/>
          <p:cNvSpPr txBox="1"/>
          <p:nvPr>
            <p:ph type="body" idx="1"/>
          </p:nvPr>
        </p:nvSpPr>
        <p:spPr>
          <a:prstGeom prst="rect">
            <a:avLst/>
          </a:prstGeom>
        </p:spPr>
        <p:txBody>
          <a:bodyPr/>
          <a:lstStyle/>
          <a:p>
            <a:pPr marL="0" indent="0" defTabSz="457200">
              <a:lnSpc>
                <a:spcPts val="5100"/>
              </a:lnSpc>
              <a:spcBef>
                <a:spcPts val="0"/>
              </a:spcBef>
              <a:buClrTx/>
              <a:buSzTx/>
              <a:buNone/>
              <a:defRPr spc="0" sz="2133">
                <a:solidFill>
                  <a:srgbClr val="000000">
                    <a:alpha val="84705"/>
                  </a:srgbClr>
                </a:solidFill>
                <a:latin typeface="Calibri"/>
                <a:ea typeface="Calibri"/>
                <a:cs typeface="Calibri"/>
                <a:sym typeface="Calibri"/>
              </a:defRPr>
            </a:pPr>
            <a:r>
              <a:t>Widgets Inc. </a:t>
            </a:r>
            <a:endParaRPr sz="1200">
              <a:latin typeface="Arial"/>
              <a:ea typeface="Arial"/>
              <a:cs typeface="Arial"/>
              <a:sym typeface="Arial"/>
            </a:endParaRPr>
          </a:p>
          <a:p>
            <a:pPr marL="0" indent="0" defTabSz="457200">
              <a:lnSpc>
                <a:spcPts val="5100"/>
              </a:lnSpc>
              <a:spcBef>
                <a:spcPts val="0"/>
              </a:spcBef>
              <a:buClrTx/>
              <a:buSzTx/>
              <a:buNone/>
              <a:defRPr spc="0" sz="2133">
                <a:solidFill>
                  <a:srgbClr val="000000">
                    <a:alpha val="84705"/>
                  </a:srgbClr>
                </a:solidFill>
                <a:latin typeface="Calibri"/>
                <a:ea typeface="Calibri"/>
                <a:cs typeface="Calibri"/>
                <a:sym typeface="Calibri"/>
              </a:defRPr>
            </a:pPr>
            <a:r>
              <a:t>15 Prigrim Way, </a:t>
            </a:r>
            <a:endParaRPr sz="1200">
              <a:latin typeface="Arial"/>
              <a:ea typeface="Arial"/>
              <a:cs typeface="Arial"/>
              <a:sym typeface="Arial"/>
            </a:endParaRPr>
          </a:p>
          <a:p>
            <a:pPr marL="0" indent="0" defTabSz="457200">
              <a:lnSpc>
                <a:spcPts val="5100"/>
              </a:lnSpc>
              <a:spcBef>
                <a:spcPts val="0"/>
              </a:spcBef>
              <a:buClrTx/>
              <a:buSzTx/>
              <a:buNone/>
              <a:defRPr spc="0" sz="2133">
                <a:solidFill>
                  <a:srgbClr val="000000">
                    <a:alpha val="84705"/>
                  </a:srgbClr>
                </a:solidFill>
                <a:latin typeface="Calibri"/>
                <a:ea typeface="Calibri"/>
                <a:cs typeface="Calibri"/>
                <a:sym typeface="Calibri"/>
              </a:defRPr>
            </a:pPr>
            <a:r>
              <a:t>Los Angeles CA 94301 </a:t>
            </a:r>
            <a:endParaRPr sz="1200">
              <a:latin typeface="Arial"/>
              <a:ea typeface="Arial"/>
              <a:cs typeface="Arial"/>
              <a:sym typeface="Arial"/>
            </a:endParaRPr>
          </a:p>
          <a:p>
            <a:pPr marL="0" indent="0" defTabSz="457200">
              <a:lnSpc>
                <a:spcPts val="5100"/>
              </a:lnSpc>
              <a:spcBef>
                <a:spcPts val="0"/>
              </a:spcBef>
              <a:buClrTx/>
              <a:buSzTx/>
              <a:buNone/>
              <a:defRPr spc="0" sz="2133">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5100"/>
              </a:lnSpc>
              <a:spcBef>
                <a:spcPts val="0"/>
              </a:spcBef>
              <a:buClrTx/>
              <a:buSzTx/>
              <a:buNone/>
              <a:defRPr spc="0" sz="2133">
                <a:solidFill>
                  <a:srgbClr val="000000">
                    <a:alpha val="84705"/>
                  </a:srgbClr>
                </a:solidFill>
                <a:latin typeface="Calibri"/>
                <a:ea typeface="Calibri"/>
                <a:cs typeface="Calibri"/>
                <a:sym typeface="Calibri"/>
              </a:defRPr>
            </a:pPr>
            <a:r>
              <a:t>26 November 2020 </a:t>
            </a:r>
            <a:endParaRPr sz="1200">
              <a:latin typeface="Arial"/>
              <a:ea typeface="Arial"/>
              <a:cs typeface="Arial"/>
              <a:sym typeface="Arial"/>
            </a:endParaRPr>
          </a:p>
          <a:p>
            <a:pPr marL="0" indent="0" defTabSz="457200">
              <a:lnSpc>
                <a:spcPts val="5100"/>
              </a:lnSpc>
              <a:spcBef>
                <a:spcPts val="0"/>
              </a:spcBef>
              <a:buClrTx/>
              <a:buSzTx/>
              <a:buNone/>
              <a:defRPr spc="0" sz="2133">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Calibri"/>
                <a:ea typeface="Calibri"/>
                <a:cs typeface="Calibri"/>
                <a:sym typeface="Calibri"/>
              </a:defRPr>
            </a:pPr>
            <a:r>
              <a:t>Dear Moe Oo,  </a:t>
            </a:r>
            <a:endParaRPr sz="1200">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Calibri"/>
                <a:ea typeface="Calibri"/>
                <a:cs typeface="Calibri"/>
                <a:sym typeface="Calibri"/>
              </a:defRPr>
            </a:pPr>
            <a:r>
              <a:t>I’ve been obsessed with this documentary by Michael B. Jordan and it’s called “The Last Dance”. It was spectacular so I thought you should give it a try.  </a:t>
            </a:r>
            <a:endParaRPr sz="1200">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4400"/>
              </a:lnSpc>
              <a:spcBef>
                <a:spcPts val="0"/>
              </a:spcBef>
              <a:buClrTx/>
              <a:buSzTx/>
              <a:buNone/>
              <a:defRPr spc="0" sz="1866">
                <a:solidFill>
                  <a:srgbClr val="202124"/>
                </a:solidFill>
                <a:latin typeface="Calibri"/>
                <a:ea typeface="Calibri"/>
                <a:cs typeface="Calibri"/>
                <a:sym typeface="Calibri"/>
              </a:defRPr>
            </a:pPr>
            <a:r>
              <a:t>MJ is the greatest ever to have set foot on the court! There will be no bigger competitor and no other player that can do what he has accomplished. True leader, true competitor, true motivator, and loyal over everything! People often try to break down and destroy things that they don't comprehend - MJ was so resilient in how he dealt with critical situations that would have broken a lesser person. Have to love everything about this guy form his work ethic to his love of his family.  </a:t>
            </a:r>
            <a:endParaRPr sz="1200">
              <a:solidFill>
                <a:srgbClr val="000000">
                  <a:alpha val="84705"/>
                </a:srgbClr>
              </a:solidFill>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Times New Roman"/>
                <a:ea typeface="Times New Roman"/>
                <a:cs typeface="Times New Roman"/>
                <a:sym typeface="Times New Roman"/>
              </a:defRPr>
            </a:pPr>
            <a:r>
              <a:t> </a:t>
            </a:r>
            <a:endParaRPr sz="1200">
              <a:latin typeface="Arial"/>
              <a:ea typeface="Arial"/>
              <a:cs typeface="Arial"/>
              <a:sym typeface="Arial"/>
            </a:endParaRPr>
          </a:p>
          <a:p>
            <a:pPr marL="0" indent="0" defTabSz="457200">
              <a:lnSpc>
                <a:spcPts val="4400"/>
              </a:lnSpc>
              <a:spcBef>
                <a:spcPts val="0"/>
              </a:spcBef>
              <a:buClrTx/>
              <a:buSzTx/>
              <a:buNone/>
              <a:defRPr spc="0" sz="1866">
                <a:solidFill>
                  <a:srgbClr val="202124"/>
                </a:solidFill>
                <a:latin typeface="Calibri"/>
                <a:ea typeface="Calibri"/>
                <a:cs typeface="Calibri"/>
                <a:sym typeface="Calibri"/>
              </a:defRPr>
            </a:pPr>
            <a:r>
              <a:t>Others have had the opportunity to come into this league at a much younger age and were never able to accomplish what this man has accomplished.  </a:t>
            </a:r>
            <a:endParaRPr sz="1200">
              <a:solidFill>
                <a:srgbClr val="000000">
                  <a:alpha val="84705"/>
                </a:srgbClr>
              </a:solidFill>
              <a:latin typeface="Arial"/>
              <a:ea typeface="Arial"/>
              <a:cs typeface="Arial"/>
              <a:sym typeface="Arial"/>
            </a:endParaRPr>
          </a:p>
          <a:p>
            <a:pPr marL="0" indent="0" defTabSz="457200">
              <a:lnSpc>
                <a:spcPts val="4500"/>
              </a:lnSpc>
              <a:spcBef>
                <a:spcPts val="0"/>
              </a:spcBef>
              <a:buClrTx/>
              <a:buSzTx/>
              <a:buNone/>
              <a:defRPr spc="0" sz="1866">
                <a:solidFill>
                  <a:srgbClr val="202124"/>
                </a:solidFill>
                <a:latin typeface="Courier New"/>
                <a:ea typeface="Courier New"/>
                <a:cs typeface="Courier New"/>
                <a:sym typeface="Courier New"/>
              </a:defRPr>
            </a:pPr>
            <a:r>
              <a:t> </a:t>
            </a:r>
            <a:endParaRPr sz="1200">
              <a:solidFill>
                <a:srgbClr val="000000">
                  <a:alpha val="84705"/>
                </a:srgbClr>
              </a:solidFill>
              <a:latin typeface="Arial"/>
              <a:ea typeface="Arial"/>
              <a:cs typeface="Arial"/>
              <a:sym typeface="Arial"/>
            </a:endParaRPr>
          </a:p>
          <a:p>
            <a:pPr marL="0" indent="0" defTabSz="457200">
              <a:lnSpc>
                <a:spcPts val="4400"/>
              </a:lnSpc>
              <a:spcBef>
                <a:spcPts val="0"/>
              </a:spcBef>
              <a:buClrTx/>
              <a:buSzTx/>
              <a:buNone/>
              <a:defRPr spc="0" sz="1866">
                <a:solidFill>
                  <a:srgbClr val="202124"/>
                </a:solidFill>
                <a:latin typeface="Calibri"/>
                <a:ea typeface="Calibri"/>
                <a:cs typeface="Calibri"/>
                <a:sym typeface="Calibri"/>
              </a:defRPr>
            </a:pPr>
            <a:r>
              <a:t>Yours truly,  </a:t>
            </a:r>
            <a:endParaRPr sz="1200">
              <a:solidFill>
                <a:srgbClr val="000000">
                  <a:alpha val="84705"/>
                </a:srgbClr>
              </a:solidFill>
              <a:latin typeface="Arial"/>
              <a:ea typeface="Arial"/>
              <a:cs typeface="Arial"/>
              <a:sym typeface="Arial"/>
            </a:endParaRPr>
          </a:p>
          <a:p>
            <a:pPr marL="0" indent="0" defTabSz="457200">
              <a:lnSpc>
                <a:spcPts val="4400"/>
              </a:lnSpc>
              <a:spcBef>
                <a:spcPts val="0"/>
              </a:spcBef>
              <a:buClrTx/>
              <a:buSzTx/>
              <a:buNone/>
              <a:defRPr spc="0" sz="1866">
                <a:solidFill>
                  <a:srgbClr val="202124"/>
                </a:solidFill>
                <a:latin typeface="Calibri"/>
                <a:ea typeface="Calibri"/>
                <a:cs typeface="Calibri"/>
                <a:sym typeface="Calibri"/>
              </a:defRPr>
            </a:pPr>
            <a:r>
              <a:t>Pyoe </a:t>
            </a:r>
            <a:endParaRPr sz="1200">
              <a:solidFill>
                <a:srgbClr val="000000">
                  <a:alpha val="84705"/>
                </a:srgbClr>
              </a:solidFill>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Times New Roman"/>
                <a:ea typeface="Times New Roman"/>
                <a:cs typeface="Times New Roman"/>
                <a:sym typeface="Times New Roman"/>
              </a:defRPr>
            </a:pPr>
            <a:r>
              <a:t> </a:t>
            </a:r>
            <a:endParaRPr sz="1200">
              <a:latin typeface="Arial"/>
              <a:ea typeface="Arial"/>
              <a:cs typeface="Arial"/>
              <a:sym typeface="Arial"/>
            </a:endParaRPr>
          </a:p>
          <a:p>
            <a:pPr marL="0" indent="0" defTabSz="457200">
              <a:lnSpc>
                <a:spcPts val="4500"/>
              </a:lnSpc>
              <a:spcBef>
                <a:spcPts val="0"/>
              </a:spcBef>
              <a:buClrTx/>
              <a:buSzTx/>
              <a:buNone/>
              <a:defRPr spc="0" sz="1866">
                <a:solidFill>
                  <a:srgbClr val="202124"/>
                </a:solidFill>
                <a:latin typeface="Courier New"/>
                <a:ea typeface="Courier New"/>
                <a:cs typeface="Courier New"/>
                <a:sym typeface="Courier New"/>
              </a:defRPr>
            </a:pPr>
            <a:r>
              <a:t> </a:t>
            </a:r>
            <a:endParaRPr sz="1200">
              <a:solidFill>
                <a:srgbClr val="000000">
                  <a:alpha val="84705"/>
                </a:srgbClr>
              </a:solidFill>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Times New Roman"/>
                <a:ea typeface="Times New Roman"/>
                <a:cs typeface="Times New Roman"/>
                <a:sym typeface="Times New Roman"/>
              </a:defRPr>
            </a:pPr>
            <a:r>
              <a:t> </a:t>
            </a:r>
            <a:endParaRPr sz="1200">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p:txBody>
      </p:sp>
      <p:sp>
        <p:nvSpPr>
          <p:cNvPr id="28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87" name="Author and Date"/>
          <p:cNvSpPr txBox="1"/>
          <p:nvPr>
            <p:ph type="body" idx="13"/>
          </p:nvPr>
        </p:nvSpPr>
        <p:spPr>
          <a:prstGeom prst="rect">
            <a:avLst/>
          </a:prstGeom>
        </p:spPr>
        <p:txBody>
          <a:bodyPr/>
          <a:lstStyle/>
          <a:p>
            <a:pPr/>
          </a:p>
        </p:txBody>
      </p:sp>
      <p:sp>
        <p:nvSpPr>
          <p:cNvPr id="288" name="Dear mom and dad,…"/>
          <p:cNvSpPr txBox="1"/>
          <p:nvPr>
            <p:ph type="body" idx="1"/>
          </p:nvPr>
        </p:nvSpPr>
        <p:spPr>
          <a:prstGeom prst="rect">
            <a:avLst/>
          </a:prstGeom>
        </p:spPr>
        <p:txBody>
          <a:bodyPr/>
          <a:lstStyle/>
          <a:p>
            <a:pPr marL="0" indent="0" algn="just" defTabSz="452627">
              <a:lnSpc>
                <a:spcPts val="5800"/>
              </a:lnSpc>
              <a:spcBef>
                <a:spcPts val="0"/>
              </a:spcBef>
              <a:buClrTx/>
              <a:buSzTx/>
              <a:buNone/>
              <a:defRPr spc="0" sz="2376">
                <a:solidFill>
                  <a:srgbClr val="000000">
                    <a:alpha val="84705"/>
                  </a:srgbClr>
                </a:solidFill>
                <a:latin typeface="Helvetica"/>
                <a:ea typeface="Helvetica"/>
                <a:cs typeface="Helvetica"/>
                <a:sym typeface="Helvetica"/>
              </a:defRPr>
            </a:pPr>
            <a:r>
              <a:t>Dear mom and dad, </a:t>
            </a:r>
            <a:endParaRPr>
              <a:latin typeface="Arial"/>
              <a:ea typeface="Arial"/>
              <a:cs typeface="Arial"/>
              <a:sym typeface="Arial"/>
            </a:endParaRPr>
          </a:p>
          <a:p>
            <a:pPr marL="0" indent="0" algn="just" defTabSz="452627">
              <a:lnSpc>
                <a:spcPts val="4900"/>
              </a:lnSpc>
              <a:spcBef>
                <a:spcPts val="0"/>
              </a:spcBef>
              <a:buClrTx/>
              <a:buSzTx/>
              <a:buNone/>
              <a:defRPr spc="0" sz="2376">
                <a:solidFill>
                  <a:srgbClr val="000000">
                    <a:alpha val="84705"/>
                  </a:srgbClr>
                </a:solidFill>
                <a:latin typeface="Century Schoolbook"/>
                <a:ea typeface="Century Schoolbook"/>
                <a:cs typeface="Century Schoolbook"/>
                <a:sym typeface="Century Schoolbook"/>
              </a:defRPr>
            </a:pPr>
            <a:r>
              <a:t>I sound like for years I've been writing this. Word by word, I have been working out how to connect and chat about who I am and how I feel. I've been hoping to have these discussions we've had in the last few weeks since I was a teenager, but I can see they weren't supposed to happen back then. </a:t>
            </a:r>
            <a:endParaRPr>
              <a:latin typeface="Arial"/>
              <a:ea typeface="Arial"/>
              <a:cs typeface="Arial"/>
              <a:sym typeface="Arial"/>
            </a:endParaRPr>
          </a:p>
          <a:p>
            <a:pPr marL="0" indent="0" algn="just" defTabSz="452627">
              <a:lnSpc>
                <a:spcPts val="4900"/>
              </a:lnSpc>
              <a:spcBef>
                <a:spcPts val="0"/>
              </a:spcBef>
              <a:buClrTx/>
              <a:buSzTx/>
              <a:buNone/>
              <a:defRPr spc="0" sz="2376">
                <a:solidFill>
                  <a:srgbClr val="000000">
                    <a:alpha val="84705"/>
                  </a:srgbClr>
                </a:solidFill>
                <a:latin typeface="Century Schoolbook"/>
                <a:ea typeface="Century Schoolbook"/>
                <a:cs typeface="Century Schoolbook"/>
                <a:sym typeface="Century Schoolbook"/>
              </a:defRPr>
            </a:pPr>
            <a:r>
              <a:t>I want to remind you, first that I love both of you. I'm the first to admit that I haven't been an easy kid to parent. I forced you back sometimes and dismissed your attempts to communicate with me and help me find some light in the depression that I was in. I want you to know that I am not blaming my sadness on you. I know it must have struck me at some stage in my life, regardless of my climate, when I have come to understand it. I know that I was expected to go on this path to discover myself to find these words, to come out stronger. </a:t>
            </a:r>
            <a:endParaRPr>
              <a:latin typeface="Arial"/>
              <a:ea typeface="Arial"/>
              <a:cs typeface="Arial"/>
              <a:sym typeface="Arial"/>
            </a:endParaRPr>
          </a:p>
          <a:p>
            <a:pPr marL="0" indent="0" algn="just" defTabSz="452627">
              <a:lnSpc>
                <a:spcPts val="4900"/>
              </a:lnSpc>
              <a:spcBef>
                <a:spcPts val="0"/>
              </a:spcBef>
              <a:buClrTx/>
              <a:buSzTx/>
              <a:buNone/>
              <a:defRPr spc="0" sz="2376">
                <a:solidFill>
                  <a:srgbClr val="000000">
                    <a:alpha val="84705"/>
                  </a:srgbClr>
                </a:solidFill>
                <a:latin typeface="Century Schoolbook"/>
                <a:ea typeface="Century Schoolbook"/>
                <a:cs typeface="Century Schoolbook"/>
                <a:sym typeface="Century Schoolbook"/>
              </a:defRPr>
            </a:pPr>
            <a:r>
              <a:t>Mom, I know that you put a great deal of weight on your shoulders to walk away. I didn't get the reasons at the moment, and I got mad at you for that. I'm sorry I pushed you away all those days, not knowing that you were going through the same kind of pain that I was. I apologize for closing up and not listening to your efforts to stay linked. I have missed you so much. I know that in the last few years, you've seen a transition, and I want you to know that I don't hold it against you. I let the rage, the confusion, and the sorrow go away. In me, I see pieces of you I love and welcome them. You were still with me, even though you were miles gone. I don't blame you for anything and you shouldn't either. </a:t>
            </a:r>
            <a:endParaRPr>
              <a:latin typeface="Arial"/>
              <a:ea typeface="Arial"/>
              <a:cs typeface="Arial"/>
              <a:sym typeface="Arial"/>
            </a:endParaRPr>
          </a:p>
          <a:p>
            <a:pPr marL="0" indent="0" algn="just" defTabSz="452627">
              <a:lnSpc>
                <a:spcPts val="4900"/>
              </a:lnSpc>
              <a:spcBef>
                <a:spcPts val="0"/>
              </a:spcBef>
              <a:buClrTx/>
              <a:buSzTx/>
              <a:buNone/>
              <a:defRPr spc="0" sz="2376">
                <a:solidFill>
                  <a:srgbClr val="000000">
                    <a:alpha val="84705"/>
                  </a:srgbClr>
                </a:solidFill>
                <a:latin typeface="Century Schoolbook"/>
                <a:ea typeface="Century Schoolbook"/>
                <a:cs typeface="Century Schoolbook"/>
                <a:sym typeface="Century Schoolbook"/>
              </a:defRPr>
            </a:pPr>
            <a:r>
              <a:t>Dad, you were a lifesaver of mine. If you hadn't pulled me out too many times, I would've drowned. I can't imagine what it felt like to see you close me down a little bit more each day. I know that with my well-being in mind, you still behave. All the times I locked my door and didn't let you in, I'm sorry. I apologize for the pain I've caused you and the times I've lied to you. I know you were immensely influenced by my emotional health. This experience took a toll on you too. For your patience and empathy, I thank you. Thank you for all the nights that I woke up crying in tears when you came running into my bed. Thanks for being a rock of mine. </a:t>
            </a:r>
            <a:endParaRPr>
              <a:latin typeface="Arial"/>
              <a:ea typeface="Arial"/>
              <a:cs typeface="Arial"/>
              <a:sym typeface="Arial"/>
            </a:endParaRPr>
          </a:p>
          <a:p>
            <a:pPr marL="0" indent="0" algn="just" defTabSz="452627">
              <a:lnSpc>
                <a:spcPts val="4900"/>
              </a:lnSpc>
              <a:spcBef>
                <a:spcPts val="0"/>
              </a:spcBef>
              <a:buClrTx/>
              <a:buSzTx/>
              <a:buNone/>
              <a:defRPr spc="0" sz="2376">
                <a:solidFill>
                  <a:srgbClr val="000000">
                    <a:alpha val="84705"/>
                  </a:srgbClr>
                </a:solidFill>
                <a:latin typeface="Century Schoolbook"/>
                <a:ea typeface="Century Schoolbook"/>
                <a:cs typeface="Century Schoolbook"/>
                <a:sym typeface="Century Schoolbook"/>
              </a:defRPr>
            </a:pPr>
            <a:r>
              <a:t>I can change none of it not even the horrible and unpleasant pieces of it. All this has taken me here today, brought us here today, brought me here today. And I'll keep working on my friendship with you while I keep working on myself. </a:t>
            </a:r>
            <a:endParaRPr>
              <a:latin typeface="Arial"/>
              <a:ea typeface="Arial"/>
              <a:cs typeface="Arial"/>
              <a:sym typeface="Arial"/>
            </a:endParaRPr>
          </a:p>
          <a:p>
            <a:pPr marL="0" indent="0" algn="just" defTabSz="452627">
              <a:lnSpc>
                <a:spcPts val="4900"/>
              </a:lnSpc>
              <a:spcBef>
                <a:spcPts val="0"/>
              </a:spcBef>
              <a:buClrTx/>
              <a:buSzTx/>
              <a:buNone/>
              <a:defRPr spc="0" sz="2376">
                <a:solidFill>
                  <a:srgbClr val="000000">
                    <a:alpha val="84705"/>
                  </a:srgbClr>
                </a:solidFill>
                <a:latin typeface="Century Schoolbook"/>
                <a:ea typeface="Century Schoolbook"/>
                <a:cs typeface="Century Schoolbook"/>
                <a:sym typeface="Century Schoolbook"/>
              </a:defRPr>
            </a:pPr>
            <a:r>
              <a:t>I know that I was never lonely, and I never am. </a:t>
            </a:r>
            <a:endParaRPr>
              <a:latin typeface="Arial"/>
              <a:ea typeface="Arial"/>
              <a:cs typeface="Arial"/>
              <a:sym typeface="Arial"/>
            </a:endParaRPr>
          </a:p>
          <a:p>
            <a:pPr marL="0" indent="0" algn="just" defTabSz="452627">
              <a:lnSpc>
                <a:spcPts val="4900"/>
              </a:lnSpc>
              <a:spcBef>
                <a:spcPts val="0"/>
              </a:spcBef>
              <a:buClrTx/>
              <a:buSzTx/>
              <a:buNone/>
              <a:defRPr spc="0" sz="2376">
                <a:solidFill>
                  <a:srgbClr val="000000">
                    <a:alpha val="84705"/>
                  </a:srgbClr>
                </a:solidFill>
                <a:latin typeface="Century Schoolbook"/>
                <a:ea typeface="Century Schoolbook"/>
                <a:cs typeface="Century Schoolbook"/>
                <a:sym typeface="Century Schoolbook"/>
              </a:defRPr>
            </a:pPr>
            <a:r>
              <a:t>I love you. </a:t>
            </a:r>
            <a:endParaRPr>
              <a:latin typeface="Arial"/>
              <a:ea typeface="Arial"/>
              <a:cs typeface="Arial"/>
              <a:sym typeface="Arial"/>
            </a:endParaRPr>
          </a:p>
        </p:txBody>
      </p:sp>
      <p:sp>
        <p:nvSpPr>
          <p:cNvPr id="28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91" name="Author and Date"/>
          <p:cNvSpPr txBox="1"/>
          <p:nvPr>
            <p:ph type="body" idx="13"/>
          </p:nvPr>
        </p:nvSpPr>
        <p:spPr>
          <a:prstGeom prst="rect">
            <a:avLst/>
          </a:prstGeom>
        </p:spPr>
        <p:txBody>
          <a:bodyPr/>
          <a:lstStyle/>
          <a:p>
            <a:pPr/>
          </a:p>
        </p:txBody>
      </p:sp>
      <p:sp>
        <p:nvSpPr>
          <p:cNvPr id="292" name="Today I’d like to talk about Bill Gates’ TedTalk from last year, talking about how the greatest risk to humanity as of then was a big outbreak of a virus. Looking at this from a year later is quite ironic as it was exactly what ended up happening a few m"/>
          <p:cNvSpPr txBox="1"/>
          <p:nvPr>
            <p:ph type="body" idx="1"/>
          </p:nvPr>
        </p:nvSpPr>
        <p:spPr>
          <a:prstGeom prst="rect">
            <a:avLst/>
          </a:prstGeom>
        </p:spPr>
        <p:txBody>
          <a:bodyPr/>
          <a:lstStyle/>
          <a:p>
            <a:pPr marL="0" indent="0" defTabSz="448055">
              <a:lnSpc>
                <a:spcPts val="6000"/>
              </a:lnSpc>
              <a:spcBef>
                <a:spcPts val="0"/>
              </a:spcBef>
              <a:buClrTx/>
              <a:buSzTx/>
              <a:buNone/>
              <a:defRPr spc="0" sz="3528">
                <a:solidFill>
                  <a:srgbClr val="000000">
                    <a:alpha val="84705"/>
                  </a:srgbClr>
                </a:solidFill>
                <a:latin typeface="Calibri"/>
                <a:ea typeface="Calibri"/>
                <a:cs typeface="Calibri"/>
                <a:sym typeface="Calibri"/>
              </a:defRPr>
            </a:pPr>
            <a:r>
              <a:t>Today I’d like to talk about Bill Gates’ TedTalk from last year, talking about how the greatest risk to humanity as of then was a big outbreak of a virus. Looking at this from a year later is quite ironic as it was exactly what ended up happening a few months later. </a:t>
            </a:r>
            <a:endParaRPr>
              <a:latin typeface="Arial"/>
              <a:ea typeface="Arial"/>
              <a:cs typeface="Arial"/>
              <a:sym typeface="Arial"/>
            </a:endParaRPr>
          </a:p>
          <a:p>
            <a:pPr marL="0" indent="0" defTabSz="448055">
              <a:lnSpc>
                <a:spcPts val="6000"/>
              </a:lnSpc>
              <a:spcBef>
                <a:spcPts val="0"/>
              </a:spcBef>
              <a:buClrTx/>
              <a:buSzTx/>
              <a:buNone/>
              <a:defRPr spc="0" sz="352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48055">
              <a:lnSpc>
                <a:spcPts val="6000"/>
              </a:lnSpc>
              <a:spcBef>
                <a:spcPts val="0"/>
              </a:spcBef>
              <a:buClrTx/>
              <a:buSzTx/>
              <a:buNone/>
              <a:defRPr spc="0" sz="3528">
                <a:solidFill>
                  <a:srgbClr val="000000">
                    <a:alpha val="84705"/>
                  </a:srgbClr>
                </a:solidFill>
                <a:latin typeface="Calibri"/>
                <a:ea typeface="Calibri"/>
                <a:cs typeface="Calibri"/>
                <a:sym typeface="Calibri"/>
              </a:defRPr>
            </a:pPr>
            <a:r>
              <a:t>He talks about how we have almost no system for if an outbreak was to happen and how the worst type of virus possible for our current situation was one where the people infected would be well enough to go out snd travel and one that spreads through air which was exactly what ended up happening. </a:t>
            </a:r>
            <a:endParaRPr>
              <a:latin typeface="Arial"/>
              <a:ea typeface="Arial"/>
              <a:cs typeface="Arial"/>
              <a:sym typeface="Arial"/>
            </a:endParaRPr>
          </a:p>
          <a:p>
            <a:pPr marL="0" indent="0" defTabSz="448055">
              <a:lnSpc>
                <a:spcPts val="6000"/>
              </a:lnSpc>
              <a:spcBef>
                <a:spcPts val="0"/>
              </a:spcBef>
              <a:buClrTx/>
              <a:buSzTx/>
              <a:buNone/>
              <a:defRPr spc="0" sz="352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48055">
              <a:lnSpc>
                <a:spcPts val="6000"/>
              </a:lnSpc>
              <a:spcBef>
                <a:spcPts val="0"/>
              </a:spcBef>
              <a:buClrTx/>
              <a:buSzTx/>
              <a:buNone/>
              <a:defRPr spc="0" sz="3528">
                <a:solidFill>
                  <a:srgbClr val="000000">
                    <a:alpha val="84705"/>
                  </a:srgbClr>
                </a:solidFill>
                <a:latin typeface="Calibri"/>
                <a:ea typeface="Calibri"/>
                <a:cs typeface="Calibri"/>
                <a:sym typeface="Calibri"/>
              </a:defRPr>
            </a:pPr>
            <a:r>
              <a:t>He mentions how it’s not too late to start working on these systems in case an outbreak happens and how we can finish all of this in a few years if we’re time efficient. Insight from the future makes this almost sad. </a:t>
            </a:r>
            <a:endParaRPr>
              <a:latin typeface="Arial"/>
              <a:ea typeface="Arial"/>
              <a:cs typeface="Arial"/>
              <a:sym typeface="Arial"/>
            </a:endParaRPr>
          </a:p>
          <a:p>
            <a:pPr marL="0" indent="0" defTabSz="448055">
              <a:lnSpc>
                <a:spcPts val="6000"/>
              </a:lnSpc>
              <a:spcBef>
                <a:spcPts val="0"/>
              </a:spcBef>
              <a:buClrTx/>
              <a:buSzTx/>
              <a:buNone/>
              <a:defRPr spc="0" sz="3528">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48055">
              <a:lnSpc>
                <a:spcPts val="6000"/>
              </a:lnSpc>
              <a:spcBef>
                <a:spcPts val="0"/>
              </a:spcBef>
              <a:buClrTx/>
              <a:buSzTx/>
              <a:buNone/>
              <a:defRPr spc="0" sz="3528">
                <a:solidFill>
                  <a:srgbClr val="000000">
                    <a:alpha val="84705"/>
                  </a:srgbClr>
                </a:solidFill>
                <a:latin typeface="Calibri"/>
                <a:ea typeface="Calibri"/>
                <a:cs typeface="Calibri"/>
                <a:sym typeface="Calibri"/>
              </a:defRPr>
            </a:pPr>
            <a:r>
              <a:t>It was strange to look back on someone warn us about covid months before it happened but looking back, the pieces were all there and we should’ve taken his words to heart. </a:t>
            </a:r>
            <a:endParaRPr>
              <a:latin typeface="Arial"/>
              <a:ea typeface="Arial"/>
              <a:cs typeface="Arial"/>
              <a:sym typeface="Arial"/>
            </a:endParaRPr>
          </a:p>
        </p:txBody>
      </p:sp>
      <p:sp>
        <p:nvSpPr>
          <p:cNvPr id="29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95" name="Author and Date"/>
          <p:cNvSpPr txBox="1"/>
          <p:nvPr>
            <p:ph type="body" idx="13"/>
          </p:nvPr>
        </p:nvSpPr>
        <p:spPr>
          <a:prstGeom prst="rect">
            <a:avLst/>
          </a:prstGeom>
        </p:spPr>
        <p:txBody>
          <a:bodyPr/>
          <a:lstStyle/>
          <a:p>
            <a:pPr/>
          </a:p>
        </p:txBody>
      </p:sp>
      <p:sp>
        <p:nvSpPr>
          <p:cNvPr id="296" name="Dear Karolinska Institutet,…"/>
          <p:cNvSpPr txBox="1"/>
          <p:nvPr>
            <p:ph type="body" idx="1"/>
          </p:nvPr>
        </p:nvSpPr>
        <p:spPr>
          <a:prstGeom prst="rect">
            <a:avLst/>
          </a:prstGeom>
        </p:spPr>
        <p:txBody>
          <a:bodyPr/>
          <a:lstStyle/>
          <a:p>
            <a:pPr marL="0" indent="0" defTabSz="457200">
              <a:lnSpc>
                <a:spcPts val="7100"/>
              </a:lnSpc>
              <a:spcBef>
                <a:spcPts val="0"/>
              </a:spcBef>
              <a:buClrTx/>
              <a:buSzTx/>
              <a:buNone/>
              <a:defRPr spc="0" sz="4400">
                <a:solidFill>
                  <a:srgbClr val="000000">
                    <a:alpha val="84705"/>
                  </a:srgbClr>
                </a:solidFill>
                <a:latin typeface="Calibri"/>
                <a:ea typeface="Calibri"/>
                <a:cs typeface="Calibri"/>
                <a:sym typeface="Calibri"/>
              </a:defRPr>
            </a:pPr>
            <a:r>
              <a:t>Dear Karolinska </a:t>
            </a:r>
            <a:r>
              <a:rPr b="1" i="1"/>
              <a:t>Institutet</a:t>
            </a:r>
            <a:r>
              <a:t>, </a:t>
            </a:r>
            <a:endParaRPr>
              <a:latin typeface="Arial"/>
              <a:ea typeface="Arial"/>
              <a:cs typeface="Arial"/>
              <a:sym typeface="Arial"/>
            </a:endParaRPr>
          </a:p>
          <a:p>
            <a:pPr marL="0" indent="0" defTabSz="457200">
              <a:lnSpc>
                <a:spcPts val="7100"/>
              </a:lnSpc>
              <a:spcBef>
                <a:spcPts val="0"/>
              </a:spcBef>
              <a:buClrTx/>
              <a:buSzTx/>
              <a:buNone/>
              <a:defRPr spc="0" sz="4400">
                <a:solidFill>
                  <a:srgbClr val="000000">
                    <a:alpha val="84705"/>
                  </a:srgbClr>
                </a:solidFill>
                <a:latin typeface="Calibri"/>
                <a:ea typeface="Calibri"/>
                <a:cs typeface="Calibri"/>
                <a:sym typeface="Calibri"/>
              </a:defRPr>
            </a:pPr>
            <a:r>
              <a:t>My name is Aung Kaung Satt and I am from Asia. I am a big fan of your work. Congratulations btw for getting the Nobel prize you deserve it.  Are u happy u won? Probably yes but just want to ask you how you feel.  How are u these days? We are quarantine so probably boring. Hope this quarantine ends. What do u do during quarantine?  For me, I have to learn online class and tuition and in my free times  </a:t>
            </a:r>
            <a:endParaRPr>
              <a:latin typeface="Arial"/>
              <a:ea typeface="Arial"/>
              <a:cs typeface="Arial"/>
              <a:sym typeface="Arial"/>
            </a:endParaRPr>
          </a:p>
          <a:p>
            <a:pPr marL="0" indent="0" defTabSz="457200">
              <a:lnSpc>
                <a:spcPts val="7100"/>
              </a:lnSpc>
              <a:spcBef>
                <a:spcPts val="0"/>
              </a:spcBef>
              <a:buClrTx/>
              <a:buSzTx/>
              <a:buNone/>
              <a:defRPr spc="0" sz="4400">
                <a:solidFill>
                  <a:srgbClr val="000000">
                    <a:alpha val="84705"/>
                  </a:srgbClr>
                </a:solidFill>
                <a:latin typeface="Calibri"/>
                <a:ea typeface="Calibri"/>
                <a:cs typeface="Calibri"/>
                <a:sym typeface="Calibri"/>
              </a:defRPr>
            </a:pPr>
            <a:r>
              <a:t>I play games. The game is fornite. Is a fun game and I really enjoy it. When I grow up, I want to be like one of u guys. It sounds so fun to do. </a:t>
            </a:r>
            <a:endParaRPr>
              <a:latin typeface="Arial"/>
              <a:ea typeface="Arial"/>
              <a:cs typeface="Arial"/>
              <a:sym typeface="Arial"/>
            </a:endParaRPr>
          </a:p>
          <a:p>
            <a:pPr marL="0" indent="0" defTabSz="457200">
              <a:lnSpc>
                <a:spcPts val="7100"/>
              </a:lnSpc>
              <a:spcBef>
                <a:spcPts val="0"/>
              </a:spcBef>
              <a:buClrTx/>
              <a:buSzTx/>
              <a:buNone/>
              <a:defRPr spc="0" sz="4400">
                <a:solidFill>
                  <a:srgbClr val="000000">
                    <a:alpha val="84705"/>
                  </a:srgbClr>
                </a:solidFill>
                <a:latin typeface="Calibri"/>
                <a:ea typeface="Calibri"/>
                <a:cs typeface="Calibri"/>
                <a:sym typeface="Calibri"/>
              </a:defRPr>
            </a:pPr>
            <a:r>
              <a:t> Hopefully u see this letter and please reply.  </a:t>
            </a:r>
            <a:endParaRPr>
              <a:latin typeface="Arial"/>
              <a:ea typeface="Arial"/>
              <a:cs typeface="Arial"/>
              <a:sym typeface="Arial"/>
            </a:endParaRPr>
          </a:p>
          <a:p>
            <a:pPr marL="0" indent="0" defTabSz="457200">
              <a:lnSpc>
                <a:spcPts val="7100"/>
              </a:lnSpc>
              <a:spcBef>
                <a:spcPts val="0"/>
              </a:spcBef>
              <a:buClrTx/>
              <a:buSzTx/>
              <a:buNone/>
              <a:defRPr spc="0" sz="4400">
                <a:solidFill>
                  <a:srgbClr val="000000">
                    <a:alpha val="84705"/>
                  </a:srgbClr>
                </a:solidFill>
                <a:latin typeface="Calibri"/>
                <a:ea typeface="Calibri"/>
                <a:cs typeface="Calibri"/>
                <a:sym typeface="Calibri"/>
              </a:defRPr>
            </a:pPr>
            <a:r>
              <a:t>Sincerely, Aung Kaung Satt </a:t>
            </a:r>
            <a:endParaRPr>
              <a:latin typeface="Arial"/>
              <a:ea typeface="Arial"/>
              <a:cs typeface="Arial"/>
              <a:sym typeface="Arial"/>
            </a:endParaRPr>
          </a:p>
        </p:txBody>
      </p:sp>
      <p:sp>
        <p:nvSpPr>
          <p:cNvPr id="29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299" name="Author and Date"/>
          <p:cNvSpPr txBox="1"/>
          <p:nvPr>
            <p:ph type="body" idx="13"/>
          </p:nvPr>
        </p:nvSpPr>
        <p:spPr>
          <a:prstGeom prst="rect">
            <a:avLst/>
          </a:prstGeom>
        </p:spPr>
        <p:txBody>
          <a:bodyPr/>
          <a:lstStyle/>
          <a:p>
            <a:pPr/>
          </a:p>
        </p:txBody>
      </p:sp>
      <p:sp>
        <p:nvSpPr>
          <p:cNvPr id="300" name="an informal letter to one of the nobel prize winners.…"/>
          <p:cNvSpPr txBox="1"/>
          <p:nvPr>
            <p:ph type="body" idx="1"/>
          </p:nvPr>
        </p:nvSpPr>
        <p:spPr>
          <a:prstGeom prst="rect">
            <a:avLst/>
          </a:prstGeom>
        </p:spPr>
        <p:txBody>
          <a:bodyPr/>
          <a:lstStyle/>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an informal letter to one of the nobel prize winners.</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No. 51 , Khittar Road,</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 Malikha Housing ,</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Thingyuan , Yangon.</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25</a:t>
            </a:r>
            <a:r>
              <a:rPr baseline="31999" sz="1466"/>
              <a:t>th</a:t>
            </a:r>
            <a:r>
              <a:t> , November, 2020.</a:t>
            </a:r>
            <a:r>
              <a:rPr b="0"/>
              <a:t> </a:t>
            </a:r>
            <a:endParaRPr b="0" sz="1200">
              <a:latin typeface="Arial"/>
              <a:ea typeface="Arial"/>
              <a:cs typeface="Arial"/>
              <a:sym typeface="Arial"/>
            </a:endParaRPr>
          </a:p>
          <a:p>
            <a:pPr marL="0" indent="0" defTabSz="457200">
              <a:lnSpc>
                <a:spcPts val="4700"/>
              </a:lnSpc>
              <a:spcBef>
                <a:spcPts val="0"/>
              </a:spcBef>
              <a:buClrTx/>
              <a:buSzTx/>
              <a:buNone/>
              <a:defRPr spc="0"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Dear Mr.Robert  B. Wilson ,</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I ‘m sure that you got Nobel prize (2020) in Economic Science . As I am learning Economic subject in University of New York , I ‘d like to know more about Economy.</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So , if you have time, please share your way of learning style in your field of studying.</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And tell me please how you have to create your programme that became leading method. Let me know how you ‘ve solved the problems and contributed the business science and economic science. How’s your research influenced in industrial energy? </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I ‘m excited to know what you ‘re going to say about your experiences and your discoveries in economic field.</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Oh! I forgot to say one thing!! I ‘d like to meet you and try to do a research with you. </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Will you accept my offer ? I ‘m doing the school project . If you have time , I ‘d like you to give your time for my project.</a:t>
            </a:r>
            <a:r>
              <a:rPr b="0"/>
              <a:t> </a:t>
            </a:r>
            <a:endParaRPr b="0" sz="1200">
              <a:latin typeface="Arial"/>
              <a:ea typeface="Arial"/>
              <a:cs typeface="Arial"/>
              <a:sym typeface="Arial"/>
            </a:endParaRPr>
          </a:p>
          <a:p>
            <a:pPr marL="0" indent="0" defTabSz="457200">
              <a:lnSpc>
                <a:spcPts val="4700"/>
              </a:lnSpc>
              <a:spcBef>
                <a:spcPts val="0"/>
              </a:spcBef>
              <a:buClrTx/>
              <a:buSzTx/>
              <a:buNone/>
              <a:defRPr spc="0"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I ‘m waiting for your reply to accept my offer. Thanks for reading my letter.</a:t>
            </a:r>
            <a:r>
              <a:rPr b="0"/>
              <a:t> </a:t>
            </a:r>
            <a:endParaRPr b="0" sz="1200">
              <a:latin typeface="Arial"/>
              <a:ea typeface="Arial"/>
              <a:cs typeface="Arial"/>
              <a:sym typeface="Arial"/>
            </a:endParaRPr>
          </a:p>
          <a:p>
            <a:pPr marL="0" indent="0" defTabSz="457200">
              <a:lnSpc>
                <a:spcPts val="4700"/>
              </a:lnSpc>
              <a:spcBef>
                <a:spcPts val="0"/>
              </a:spcBef>
              <a:buClrTx/>
              <a:buSzTx/>
              <a:buNone/>
              <a:defRPr spc="0"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Yours sincerely,</a:t>
            </a:r>
            <a:r>
              <a:rPr b="0"/>
              <a:t> </a:t>
            </a:r>
            <a:endParaRPr b="0" sz="1200">
              <a:latin typeface="Arial"/>
              <a:ea typeface="Arial"/>
              <a:cs typeface="Arial"/>
              <a:sym typeface="Arial"/>
            </a:endParaRPr>
          </a:p>
          <a:p>
            <a:pPr marL="0" indent="0" defTabSz="457200">
              <a:lnSpc>
                <a:spcPts val="4700"/>
              </a:lnSpc>
              <a:spcBef>
                <a:spcPts val="0"/>
              </a:spcBef>
              <a:buClrTx/>
              <a:buSzTx/>
              <a:buNone/>
              <a:defRPr b="1" spc="0" sz="1866">
                <a:solidFill>
                  <a:srgbClr val="000000">
                    <a:alpha val="84705"/>
                  </a:srgbClr>
                </a:solidFill>
                <a:latin typeface="Calibri"/>
                <a:ea typeface="Calibri"/>
                <a:cs typeface="Calibri"/>
                <a:sym typeface="Calibri"/>
              </a:defRPr>
            </a:pPr>
            <a:r>
              <a:t>Aung Myat Hein</a:t>
            </a:r>
            <a:r>
              <a:rPr b="0"/>
              <a:t> </a:t>
            </a:r>
            <a:endParaRPr b="0" sz="1200">
              <a:latin typeface="Arial"/>
              <a:ea typeface="Arial"/>
              <a:cs typeface="Arial"/>
              <a:sym typeface="Arial"/>
            </a:endParaRPr>
          </a:p>
          <a:p>
            <a:pPr marL="0" indent="0" defTabSz="457200">
              <a:lnSpc>
                <a:spcPts val="3700"/>
              </a:lnSpc>
              <a:spcBef>
                <a:spcPts val="0"/>
              </a:spcBef>
              <a:buClrTx/>
              <a:buSzTx/>
              <a:buNone/>
              <a:defRPr spc="0"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p:txBody>
      </p:sp>
      <p:sp>
        <p:nvSpPr>
          <p:cNvPr id="30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03" name="Author and Date"/>
          <p:cNvSpPr txBox="1"/>
          <p:nvPr>
            <p:ph type="body" idx="13"/>
          </p:nvPr>
        </p:nvSpPr>
        <p:spPr>
          <a:prstGeom prst="rect">
            <a:avLst/>
          </a:prstGeom>
        </p:spPr>
        <p:txBody>
          <a:bodyPr/>
          <a:lstStyle/>
          <a:p>
            <a:pPr/>
          </a:p>
        </p:txBody>
      </p:sp>
      <p:sp>
        <p:nvSpPr>
          <p:cNvPr id="304" name="Dear Johan Rockstrom,…"/>
          <p:cNvSpPr txBox="1"/>
          <p:nvPr>
            <p:ph type="body" idx="1"/>
          </p:nvPr>
        </p:nvSpPr>
        <p:spPr>
          <a:xfrm>
            <a:off x="571500" y="3890207"/>
            <a:ext cx="23241000" cy="7697009"/>
          </a:xfrm>
          <a:prstGeom prst="rect">
            <a:avLst/>
          </a:prstGeom>
        </p:spPr>
        <p:txBody>
          <a:bodyPr/>
          <a:lstStyle/>
          <a:p>
            <a:pPr marL="0" indent="0" algn="just" defTabSz="457200">
              <a:lnSpc>
                <a:spcPts val="5900"/>
              </a:lnSpc>
              <a:spcBef>
                <a:spcPts val="0"/>
              </a:spcBef>
              <a:buClrTx/>
              <a:buSzTx/>
              <a:buNone/>
              <a:defRPr spc="0" sz="3300">
                <a:solidFill>
                  <a:srgbClr val="000000">
                    <a:alpha val="84705"/>
                  </a:srgbClr>
                </a:solidFill>
                <a:latin typeface="Calibri"/>
                <a:ea typeface="Calibri"/>
                <a:cs typeface="Calibri"/>
                <a:sym typeface="Calibri"/>
              </a:defRPr>
            </a:pPr>
            <a:r>
              <a:t>Dear Johan Rockstrom, </a:t>
            </a:r>
            <a:endParaRPr>
              <a:latin typeface="Arial"/>
              <a:ea typeface="Arial"/>
              <a:cs typeface="Arial"/>
              <a:sym typeface="Arial"/>
            </a:endParaRPr>
          </a:p>
          <a:p>
            <a:pPr marL="0" indent="0" algn="just" defTabSz="457200">
              <a:lnSpc>
                <a:spcPts val="5900"/>
              </a:lnSpc>
              <a:spcBef>
                <a:spcPts val="0"/>
              </a:spcBef>
              <a:buClrTx/>
              <a:buSzTx/>
              <a:buNone/>
              <a:defRPr spc="0" sz="3300">
                <a:solidFill>
                  <a:srgbClr val="000000">
                    <a:alpha val="84705"/>
                  </a:srgbClr>
                </a:solidFill>
                <a:latin typeface="Calibri"/>
                <a:ea typeface="Calibri"/>
                <a:cs typeface="Calibri"/>
                <a:sym typeface="Calibri"/>
              </a:defRPr>
            </a:pPr>
            <a:r>
              <a:t>Hi! How are you doing? I just want to tell you how your ted talks inspire me. Out of all the ted talks, I would like to mention “10 years to transform the future of humanity or destabilize the planet.”  </a:t>
            </a:r>
            <a:endParaRPr>
              <a:latin typeface="Arial"/>
              <a:ea typeface="Arial"/>
              <a:cs typeface="Arial"/>
              <a:sym typeface="Arial"/>
            </a:endParaRPr>
          </a:p>
          <a:p>
            <a:pPr marL="0" indent="0" algn="just" defTabSz="457200">
              <a:lnSpc>
                <a:spcPts val="5900"/>
              </a:lnSpc>
              <a:spcBef>
                <a:spcPts val="0"/>
              </a:spcBef>
              <a:buClrTx/>
              <a:buSzTx/>
              <a:buNone/>
              <a:defRPr spc="0" sz="3300">
                <a:solidFill>
                  <a:srgbClr val="000000">
                    <a:alpha val="84705"/>
                  </a:srgbClr>
                </a:solidFill>
                <a:latin typeface="Calibri"/>
                <a:ea typeface="Calibri"/>
                <a:cs typeface="Calibri"/>
                <a:sym typeface="Calibri"/>
              </a:defRPr>
            </a:pPr>
            <a:r>
              <a:t>It’s such an amazing concept you shared plus, I genuinely approve of all your facts and hypothesis. I have always cared about the Earth since I learned how badly people have been treating nature. Nowadays, we all have the freedom and fewer actions are taken when someone does a crime/mistake, but not everyone considers Global Warming as a threat to us human beings. For the sake of our future generations, we should start taking action to prevent our only home from demolishing. </a:t>
            </a:r>
            <a:endParaRPr>
              <a:latin typeface="Arial"/>
              <a:ea typeface="Arial"/>
              <a:cs typeface="Arial"/>
              <a:sym typeface="Arial"/>
            </a:endParaRPr>
          </a:p>
          <a:p>
            <a:pPr marL="0" indent="0" algn="just" defTabSz="457200">
              <a:lnSpc>
                <a:spcPts val="5900"/>
              </a:lnSpc>
              <a:spcBef>
                <a:spcPts val="0"/>
              </a:spcBef>
              <a:buClrTx/>
              <a:buSzTx/>
              <a:buNone/>
              <a:defRPr spc="0" sz="3300">
                <a:solidFill>
                  <a:srgbClr val="000000">
                    <a:alpha val="84705"/>
                  </a:srgbClr>
                </a:solidFill>
                <a:latin typeface="Calibri"/>
                <a:ea typeface="Calibri"/>
                <a:cs typeface="Calibri"/>
                <a:sym typeface="Calibri"/>
              </a:defRPr>
            </a:pPr>
            <a:r>
              <a:t>I acknowledge you and I always will. I wish your ideas get spread as quickly as possible so that more people will get the information and start taking care of the Earth. Your ideas are worth sharing. </a:t>
            </a:r>
            <a:endParaRPr>
              <a:latin typeface="Arial"/>
              <a:ea typeface="Arial"/>
              <a:cs typeface="Arial"/>
              <a:sym typeface="Arial"/>
            </a:endParaRPr>
          </a:p>
          <a:p>
            <a:pPr marL="0" indent="0" algn="just" defTabSz="457200">
              <a:lnSpc>
                <a:spcPts val="5900"/>
              </a:lnSpc>
              <a:spcBef>
                <a:spcPts val="0"/>
              </a:spcBef>
              <a:buClrTx/>
              <a:buSzTx/>
              <a:buNone/>
              <a:defRPr spc="0" sz="3300">
                <a:solidFill>
                  <a:srgbClr val="000000">
                    <a:alpha val="84705"/>
                  </a:srgbClr>
                </a:solidFill>
                <a:latin typeface="Calibri"/>
                <a:ea typeface="Calibri"/>
                <a:cs typeface="Calibri"/>
                <a:sym typeface="Calibri"/>
              </a:defRPr>
            </a:pPr>
            <a:r>
              <a:t>Best Wishes, </a:t>
            </a:r>
            <a:endParaRPr>
              <a:latin typeface="Arial"/>
              <a:ea typeface="Arial"/>
              <a:cs typeface="Arial"/>
              <a:sym typeface="Arial"/>
            </a:endParaRPr>
          </a:p>
          <a:p>
            <a:pPr marL="0" indent="0" algn="just" defTabSz="457200">
              <a:lnSpc>
                <a:spcPts val="5900"/>
              </a:lnSpc>
              <a:spcBef>
                <a:spcPts val="0"/>
              </a:spcBef>
              <a:buClrTx/>
              <a:buSzTx/>
              <a:buNone/>
              <a:defRPr i="1" spc="0" sz="3300">
                <a:solidFill>
                  <a:srgbClr val="000000">
                    <a:alpha val="84705"/>
                  </a:srgbClr>
                </a:solidFill>
                <a:latin typeface="Calibri"/>
                <a:ea typeface="Calibri"/>
                <a:cs typeface="Calibri"/>
                <a:sym typeface="Calibri"/>
              </a:defRPr>
            </a:pPr>
            <a:r>
              <a:t>Chan</a:t>
            </a:r>
            <a:r>
              <a:rPr i="0"/>
              <a:t> </a:t>
            </a:r>
            <a:endParaRPr i="0">
              <a:latin typeface="Arial"/>
              <a:ea typeface="Arial"/>
              <a:cs typeface="Arial"/>
              <a:sym typeface="Arial"/>
            </a:endParaRPr>
          </a:p>
        </p:txBody>
      </p:sp>
      <p:sp>
        <p:nvSpPr>
          <p:cNvPr id="30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07" name="Author and Date"/>
          <p:cNvSpPr txBox="1"/>
          <p:nvPr>
            <p:ph type="body" idx="13"/>
          </p:nvPr>
        </p:nvSpPr>
        <p:spPr>
          <a:prstGeom prst="rect">
            <a:avLst/>
          </a:prstGeom>
        </p:spPr>
        <p:txBody>
          <a:bodyPr/>
          <a:lstStyle/>
          <a:p>
            <a:pPr/>
          </a:p>
        </p:txBody>
      </p:sp>
      <p:sp>
        <p:nvSpPr>
          <p:cNvPr id="308" name="Dear Lin Sandar K,…"/>
          <p:cNvSpPr txBox="1"/>
          <p:nvPr>
            <p:ph type="body" idx="1"/>
          </p:nvPr>
        </p:nvSpPr>
        <p:spPr>
          <a:prstGeom prst="rect">
            <a:avLst/>
          </a:prstGeom>
        </p:spPr>
        <p:txBody>
          <a:bodyPr/>
          <a:lstStyle/>
          <a:p>
            <a:pPr marL="0" indent="0"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Dear Lin Sandar K, </a:t>
            </a:r>
          </a:p>
          <a:p>
            <a:pPr marL="0" indent="0"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Hello, Lin. How are you? Are you sleeping well? It’s been a long time since we last met, so I’m writing to you about something I thought of randomly.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Growing up, I never heard anyone in my family saying “I love you” to each other. It felt awkward to even think about it. Maybe you could relate to it. It bugs me so much and makes me feel conflicted.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It’s always been more convenient to express myself by writing, usually with my family. I do tell my sister I love her on occasions, but they feel so unnatural and cheesy. I don't recall mentioning “I love you” in this house until today.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Therefore, last night after our casual family dinner, I thought of saying I love you to my mom. It was nothing. I just wanted to see what would happen. I tried to be my most natural self.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As planned, I told my mom the three golden words, I love you. It was a long edgy pause. Then finally, she turned to me, looking all confused. She asked me why that was for, why it was so random, and why I was acting weird. I wasn’t even surprised, since knew it would happen.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Very humiliated, I went back to my room, telling her I don’t know why I said what I said and was wondering around. Her replies weren’t unpredictable. I’m not very sure if this is just my family being awkward at this or if most families are the same.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If it’s possible, I’d also love to know how this situation could end up in your family. Miss you loads. Be safe.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 </a:t>
            </a:r>
          </a:p>
          <a:p>
            <a:pPr marL="585215" indent="585215" algn="r"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Sincerely,  </a:t>
            </a:r>
          </a:p>
          <a:p>
            <a:pPr marL="585215" indent="585215" algn="r"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Your dear friend </a:t>
            </a:r>
          </a:p>
          <a:p>
            <a:pPr marL="0" indent="585215" defTabSz="438911">
              <a:lnSpc>
                <a:spcPts val="5000"/>
              </a:lnSpc>
              <a:spcBef>
                <a:spcPts val="0"/>
              </a:spcBef>
              <a:buClrTx/>
              <a:buSzTx/>
              <a:buNone/>
              <a:defRPr spc="0" sz="2688">
                <a:solidFill>
                  <a:srgbClr val="000000">
                    <a:alpha val="84705"/>
                  </a:srgbClr>
                </a:solidFill>
                <a:latin typeface="Arial"/>
                <a:ea typeface="Arial"/>
                <a:cs typeface="Arial"/>
                <a:sym typeface="Arial"/>
              </a:defRPr>
            </a:pPr>
            <a:r>
              <a:t> </a:t>
            </a:r>
          </a:p>
        </p:txBody>
      </p:sp>
      <p:sp>
        <p:nvSpPr>
          <p:cNvPr id="30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11" name="Author and Date"/>
          <p:cNvSpPr txBox="1"/>
          <p:nvPr>
            <p:ph type="body" idx="13"/>
          </p:nvPr>
        </p:nvSpPr>
        <p:spPr>
          <a:prstGeom prst="rect">
            <a:avLst/>
          </a:prstGeom>
        </p:spPr>
        <p:txBody>
          <a:bodyPr/>
          <a:lstStyle/>
          <a:p>
            <a:pPr/>
          </a:p>
        </p:txBody>
      </p:sp>
      <p:sp>
        <p:nvSpPr>
          <p:cNvPr id="312" name="Dear Amy Cuddy,…"/>
          <p:cNvSpPr txBox="1"/>
          <p:nvPr>
            <p:ph type="body" idx="1"/>
          </p:nvPr>
        </p:nvSpPr>
        <p:spPr>
          <a:prstGeom prst="rect">
            <a:avLst/>
          </a:prstGeom>
        </p:spPr>
        <p:txBody>
          <a:bodyPr/>
          <a:lstStyle/>
          <a:p>
            <a:pPr marL="0" indent="0" defTabSz="457200">
              <a:lnSpc>
                <a:spcPts val="5500"/>
              </a:lnSpc>
              <a:spcBef>
                <a:spcPts val="0"/>
              </a:spcBef>
              <a:buClrTx/>
              <a:buSzTx/>
              <a:buNone/>
              <a:defRPr spc="0" sz="1866">
                <a:solidFill>
                  <a:srgbClr val="000000">
                    <a:alpha val="84705"/>
                  </a:srgbClr>
                </a:solidFill>
                <a:latin typeface="Arial"/>
                <a:ea typeface="Arial"/>
                <a:cs typeface="Arial"/>
                <a:sym typeface="Arial"/>
              </a:defRPr>
            </a:pPr>
            <a:r>
              <a:t>Dear Amy Cuddy, </a:t>
            </a:r>
            <a:endParaRPr sz="1200"/>
          </a:p>
          <a:p>
            <a:pPr marL="0" indent="0" algn="just" defTabSz="457200">
              <a:lnSpc>
                <a:spcPts val="5500"/>
              </a:lnSpc>
              <a:spcBef>
                <a:spcPts val="0"/>
              </a:spcBef>
              <a:buClrTx/>
              <a:buSzTx/>
              <a:buNone/>
              <a:defRPr spc="0" sz="1866">
                <a:solidFill>
                  <a:srgbClr val="000000">
                    <a:alpha val="84705"/>
                  </a:srgbClr>
                </a:solidFill>
                <a:latin typeface="Arial"/>
                <a:ea typeface="Arial"/>
                <a:cs typeface="Arial"/>
                <a:sym typeface="Arial"/>
              </a:defRPr>
            </a:pPr>
            <a:r>
              <a:t>I have recently watched your talk about body language. It was really interesting. The talk was about how humans react differently in different areas. The talk about non-verbal language has made me feel confident since I was one of the people who felt insecure. You inspired me during the talk and made me feel confident. I will always stay confident even why I am not. In class, I was always the weak one. The one who gets bullied by others. I felt inferior among others and just wanted to work alone. I was afraid of my own potential. I felt left behind. After I watched your talk, it inspired me. I wanted to become one of them. I felt confident and was proud of my work. I did well in class. I went from a weak scared nobody to a student who is confident in his own work. Whenever I felt scared, I stand strong and confident. As days passed, I felt confident in my own work. I was not shy. I volunteered myself to help the teacher and answered questions. Its all thanks to you. I forced myself to be confident and felt confident later on. I felt happy. I was not scared of getting blamed. It convinced me to be confident and proud of myself. It was all thanks to you. </a:t>
            </a:r>
            <a:endParaRPr sz="1200"/>
          </a:p>
          <a:p>
            <a:pPr marL="0" indent="0" algn="just" defTabSz="457200">
              <a:lnSpc>
                <a:spcPts val="5500"/>
              </a:lnSpc>
              <a:spcBef>
                <a:spcPts val="0"/>
              </a:spcBef>
              <a:buClrTx/>
              <a:buSzTx/>
              <a:buNone/>
              <a:defRPr spc="0" sz="1866">
                <a:solidFill>
                  <a:srgbClr val="000000">
                    <a:alpha val="84705"/>
                  </a:srgbClr>
                </a:solidFill>
                <a:latin typeface="Arial"/>
                <a:ea typeface="Arial"/>
                <a:cs typeface="Arial"/>
                <a:sym typeface="Arial"/>
              </a:defRPr>
            </a:pPr>
            <a:r>
              <a:t> </a:t>
            </a:r>
            <a:endParaRPr sz="1200"/>
          </a:p>
          <a:p>
            <a:pPr marL="0" indent="0" algn="just" defTabSz="457200">
              <a:lnSpc>
                <a:spcPts val="5500"/>
              </a:lnSpc>
              <a:spcBef>
                <a:spcPts val="0"/>
              </a:spcBef>
              <a:buClrTx/>
              <a:buSzTx/>
              <a:buNone/>
              <a:defRPr spc="0" sz="1866">
                <a:solidFill>
                  <a:srgbClr val="000000">
                    <a:alpha val="84705"/>
                  </a:srgbClr>
                </a:solidFill>
                <a:latin typeface="Arial"/>
                <a:ea typeface="Arial"/>
                <a:cs typeface="Arial"/>
                <a:sym typeface="Arial"/>
              </a:defRPr>
            </a:pPr>
            <a:r>
              <a:t>From, </a:t>
            </a:r>
            <a:endParaRPr sz="1200"/>
          </a:p>
          <a:p>
            <a:pPr marL="0" indent="0" algn="just" defTabSz="457200">
              <a:lnSpc>
                <a:spcPts val="5500"/>
              </a:lnSpc>
              <a:spcBef>
                <a:spcPts val="0"/>
              </a:spcBef>
              <a:buClrTx/>
              <a:buSzTx/>
              <a:buNone/>
              <a:defRPr spc="0" sz="1866">
                <a:solidFill>
                  <a:srgbClr val="000000">
                    <a:alpha val="84705"/>
                  </a:srgbClr>
                </a:solidFill>
                <a:latin typeface="Arial"/>
                <a:ea typeface="Arial"/>
                <a:cs typeface="Arial"/>
                <a:sym typeface="Arial"/>
              </a:defRPr>
            </a:pPr>
            <a:r>
              <a:t>Khunn Sett Paing </a:t>
            </a:r>
            <a:endParaRPr sz="1200"/>
          </a:p>
          <a:p>
            <a:pPr marL="0" indent="0" algn="just" defTabSz="457200">
              <a:lnSpc>
                <a:spcPts val="5500"/>
              </a:lnSpc>
              <a:spcBef>
                <a:spcPts val="0"/>
              </a:spcBef>
              <a:buClrTx/>
              <a:buSzTx/>
              <a:buNone/>
              <a:defRPr spc="0" sz="1866">
                <a:solidFill>
                  <a:srgbClr val="000000">
                    <a:alpha val="84705"/>
                  </a:srgbClr>
                </a:solidFill>
                <a:latin typeface="Arial"/>
                <a:ea typeface="Arial"/>
                <a:cs typeface="Arial"/>
                <a:sym typeface="Arial"/>
              </a:defRPr>
            </a:pPr>
            <a:r>
              <a:t> </a:t>
            </a:r>
            <a:endParaRPr sz="1200"/>
          </a:p>
          <a:p>
            <a:pPr marL="0" indent="0" algn="just" defTabSz="457200">
              <a:lnSpc>
                <a:spcPts val="5500"/>
              </a:lnSpc>
              <a:spcBef>
                <a:spcPts val="0"/>
              </a:spcBef>
              <a:buClrTx/>
              <a:buSzTx/>
              <a:buNone/>
              <a:defRPr spc="0" sz="1866">
                <a:solidFill>
                  <a:srgbClr val="000000">
                    <a:alpha val="84705"/>
                  </a:srgbClr>
                </a:solidFill>
                <a:latin typeface="Arial"/>
                <a:ea typeface="Arial"/>
                <a:cs typeface="Arial"/>
                <a:sym typeface="Arial"/>
              </a:defRPr>
            </a:pPr>
            <a:r>
              <a:t> </a:t>
            </a:r>
            <a:endParaRPr sz="1200"/>
          </a:p>
        </p:txBody>
      </p:sp>
      <p:sp>
        <p:nvSpPr>
          <p:cNvPr id="31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15" name="Author and Date"/>
          <p:cNvSpPr txBox="1"/>
          <p:nvPr>
            <p:ph type="body" idx="13"/>
          </p:nvPr>
        </p:nvSpPr>
        <p:spPr>
          <a:prstGeom prst="rect">
            <a:avLst/>
          </a:prstGeom>
        </p:spPr>
        <p:txBody>
          <a:bodyPr/>
          <a:lstStyle/>
          <a:p>
            <a:pPr/>
          </a:p>
        </p:txBody>
      </p:sp>
      <p:sp>
        <p:nvSpPr>
          <p:cNvPr id="316" name="Hey Alice!…"/>
          <p:cNvSpPr txBox="1"/>
          <p:nvPr>
            <p:ph type="body" idx="1"/>
          </p:nvPr>
        </p:nvSpPr>
        <p:spPr>
          <a:prstGeom prst="rect">
            <a:avLst/>
          </a:prstGeom>
        </p:spPr>
        <p:txBody>
          <a:bodyPr/>
          <a:lstStyle/>
          <a:p>
            <a:pPr marL="0" indent="0" defTabSz="457200">
              <a:lnSpc>
                <a:spcPts val="4900"/>
              </a:lnSpc>
              <a:spcBef>
                <a:spcPts val="0"/>
              </a:spcBef>
              <a:buClrTx/>
              <a:buSzTx/>
              <a:buNone/>
              <a:defRPr spc="0" sz="2600">
                <a:latin typeface="Calibri"/>
                <a:ea typeface="Calibri"/>
                <a:cs typeface="Calibri"/>
                <a:sym typeface="Calibri"/>
              </a:defRPr>
            </a:pPr>
            <a:r>
              <a:t>Hey Alice! </a:t>
            </a:r>
            <a:endParaRPr>
              <a:solidFill>
                <a:srgbClr val="000000">
                  <a:alpha val="84705"/>
                </a:srgbClr>
              </a:solidFill>
              <a:latin typeface="Arial"/>
              <a:ea typeface="Arial"/>
              <a:cs typeface="Arial"/>
              <a:sym typeface="Arial"/>
            </a:endParaRPr>
          </a:p>
          <a:p>
            <a:pPr marL="0" indent="0" defTabSz="457200">
              <a:lnSpc>
                <a:spcPts val="4900"/>
              </a:lnSpc>
              <a:spcBef>
                <a:spcPts val="0"/>
              </a:spcBef>
              <a:buClrTx/>
              <a:buSzTx/>
              <a:buNone/>
              <a:defRPr spc="0" sz="26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algn="just" defTabSz="457200">
              <a:lnSpc>
                <a:spcPts val="4900"/>
              </a:lnSpc>
              <a:spcBef>
                <a:spcPts val="0"/>
              </a:spcBef>
              <a:buClrTx/>
              <a:buSzTx/>
              <a:buNone/>
              <a:defRPr spc="0" sz="2600">
                <a:latin typeface="Calibri"/>
                <a:ea typeface="Calibri"/>
                <a:cs typeface="Calibri"/>
                <a:sym typeface="Calibri"/>
              </a:defRPr>
            </a:pPr>
            <a:r>
              <a:t>        How have you been? I hope you are doing well and please say hi to your mom for me. Recently I have been watching documentaries and came across a very interesting one called the last dance on the Biography of Michael Jordan. It felt like the greatest sports documentary ever produced. It is also in the cold light of day, a flawed and motivated documentary. That’s the cognitive dissonance of life under quarantine. The highlights of The last dance are too numerous to mention, as befitting a tribute to a player and pop figure of Jordan’s transcendent stature. Plus, with full credit to the director, Jason Hehir, some of those highlights were unique to the documentary, sparked by the great collective storytelling of Jordan’s teammates and other witnesses. In this series I think the one that stands out most is the tenth episode. This episode </a:t>
            </a:r>
            <a:r>
              <a:rPr>
                <a:solidFill>
                  <a:srgbClr val="2A2A2A"/>
                </a:solidFill>
              </a:rPr>
              <a:t>was the most straightforward of the series: There was no longer any need to jump back in time for history lessons, no new characters to introduce and no editorial edict to discuss what became of Michael Jordan and the Chicago Bulls after their sixth title run. Their 1998 Finals rematch with the Jazz, which ended with Jordan’s brushoff of Bryon Russell and an iconic game-winning jumper, was the only story left to tell. While the documentary captured the buildup to Game 6, its unforgettable ending and the jubilant celebration that ensued afterward in painstaking detail, there were some holes that prevented a completely satisfying conclusion. I would like you to watch this too. It is a very interesting series. </a:t>
            </a:r>
            <a:endParaRPr>
              <a:solidFill>
                <a:srgbClr val="000000">
                  <a:alpha val="84705"/>
                </a:srgbClr>
              </a:solidFill>
              <a:latin typeface="Arial"/>
              <a:ea typeface="Arial"/>
              <a:cs typeface="Arial"/>
              <a:sym typeface="Arial"/>
            </a:endParaRPr>
          </a:p>
          <a:p>
            <a:pPr marL="0" indent="0" defTabSz="457200">
              <a:lnSpc>
                <a:spcPts val="4900"/>
              </a:lnSpc>
              <a:spcBef>
                <a:spcPts val="0"/>
              </a:spcBef>
              <a:buClrTx/>
              <a:buSzTx/>
              <a:buNone/>
              <a:defRPr spc="0" sz="2600">
                <a:solidFill>
                  <a:srgbClr val="2A2A2A"/>
                </a:solidFill>
                <a:latin typeface="Calibri"/>
                <a:ea typeface="Calibri"/>
                <a:cs typeface="Calibri"/>
                <a:sym typeface="Calibri"/>
              </a:defRPr>
            </a:pPr>
            <a:r>
              <a:t>                                                                                                                                </a:t>
            </a:r>
            <a:endParaRPr>
              <a:solidFill>
                <a:srgbClr val="000000">
                  <a:alpha val="84705"/>
                </a:srgbClr>
              </a:solidFill>
              <a:latin typeface="Arial"/>
              <a:ea typeface="Arial"/>
              <a:cs typeface="Arial"/>
              <a:sym typeface="Arial"/>
            </a:endParaRPr>
          </a:p>
          <a:p>
            <a:pPr marL="0" indent="0" defTabSz="457200">
              <a:lnSpc>
                <a:spcPts val="4900"/>
              </a:lnSpc>
              <a:spcBef>
                <a:spcPts val="0"/>
              </a:spcBef>
              <a:buClrTx/>
              <a:buSzTx/>
              <a:buNone/>
              <a:defRPr spc="0" sz="2600">
                <a:solidFill>
                  <a:srgbClr val="2A2A2A"/>
                </a:solidFill>
                <a:latin typeface="Calibri"/>
                <a:ea typeface="Calibri"/>
                <a:cs typeface="Calibri"/>
                <a:sym typeface="Calibri"/>
              </a:defRPr>
            </a:pPr>
            <a:r>
              <a:t>                                                                                                                                  Write me back, </a:t>
            </a:r>
            <a:endParaRPr>
              <a:solidFill>
                <a:srgbClr val="000000">
                  <a:alpha val="84705"/>
                </a:srgbClr>
              </a:solidFill>
              <a:latin typeface="Arial"/>
              <a:ea typeface="Arial"/>
              <a:cs typeface="Arial"/>
              <a:sym typeface="Arial"/>
            </a:endParaRPr>
          </a:p>
          <a:p>
            <a:pPr marL="0" indent="0" defTabSz="457200">
              <a:lnSpc>
                <a:spcPts val="4900"/>
              </a:lnSpc>
              <a:spcBef>
                <a:spcPts val="0"/>
              </a:spcBef>
              <a:buClrTx/>
              <a:buSzTx/>
              <a:buNone/>
              <a:defRPr spc="0" sz="2600">
                <a:solidFill>
                  <a:srgbClr val="2A2A2A"/>
                </a:solidFill>
                <a:latin typeface="Calibri"/>
                <a:ea typeface="Calibri"/>
                <a:cs typeface="Calibri"/>
                <a:sym typeface="Calibri"/>
              </a:defRPr>
            </a:pPr>
            <a:r>
              <a:t>                                                                                                                                                      K </a:t>
            </a:r>
            <a:endParaRPr>
              <a:solidFill>
                <a:srgbClr val="000000">
                  <a:alpha val="84705"/>
                </a:srgbClr>
              </a:solidFill>
              <a:latin typeface="Arial"/>
              <a:ea typeface="Arial"/>
              <a:cs typeface="Arial"/>
              <a:sym typeface="Arial"/>
            </a:endParaRPr>
          </a:p>
          <a:p>
            <a:pPr marL="0" indent="0" defTabSz="457200">
              <a:lnSpc>
                <a:spcPts val="4900"/>
              </a:lnSpc>
              <a:spcBef>
                <a:spcPts val="0"/>
              </a:spcBef>
              <a:buClrTx/>
              <a:buSzTx/>
              <a:buNone/>
              <a:defRPr spc="0" sz="26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
        <p:nvSpPr>
          <p:cNvPr id="31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19" name="Author and Date"/>
          <p:cNvSpPr txBox="1"/>
          <p:nvPr>
            <p:ph type="body" idx="13"/>
          </p:nvPr>
        </p:nvSpPr>
        <p:spPr>
          <a:prstGeom prst="rect">
            <a:avLst/>
          </a:prstGeom>
        </p:spPr>
        <p:txBody>
          <a:bodyPr/>
          <a:lstStyle/>
          <a:p>
            <a:pPr/>
          </a:p>
        </p:txBody>
      </p:sp>
      <p:sp>
        <p:nvSpPr>
          <p:cNvPr id="320" name="I said the words “I love you” to my mom when we were alone eating fruit in the living room. She must’ve been caught off guard and then said “So suddenly? Should I go buy a lottery ticket?” As you can probably imagine our family don’t really say that phra"/>
          <p:cNvSpPr txBox="1"/>
          <p:nvPr>
            <p:ph type="body" idx="1"/>
          </p:nvPr>
        </p:nvSpPr>
        <p:spPr>
          <a:prstGeom prst="rect">
            <a:avLst/>
          </a:prstGeom>
        </p:spPr>
        <p:txBody>
          <a:bodyPr/>
          <a:lstStyle>
            <a:lvl1pPr marL="0" indent="0" defTabSz="457200">
              <a:lnSpc>
                <a:spcPts val="7600"/>
              </a:lnSpc>
              <a:spcBef>
                <a:spcPts val="0"/>
              </a:spcBef>
              <a:buClrTx/>
              <a:buSzTx/>
              <a:buNone/>
              <a:defRPr spc="0" sz="4366">
                <a:solidFill>
                  <a:srgbClr val="000000">
                    <a:alpha val="84705"/>
                  </a:srgbClr>
                </a:solidFill>
                <a:latin typeface="Calibri"/>
                <a:ea typeface="Calibri"/>
                <a:cs typeface="Calibri"/>
                <a:sym typeface="Calibri"/>
              </a:defRPr>
            </a:lvl1pPr>
          </a:lstStyle>
          <a:p>
            <a:pPr/>
            <a:r>
              <a:t>I said the words “I love you” to my mom when we were alone eating fruit in the living room. She must’ve been caught off guard and then said “So suddenly? Should I go buy a lottery ticket?” As you can probably imagine our family don’t really say that phrase probably ever. I don’t think I'm going to start saying it more anytime soon; it would be probably better for all of us. Studying or working harder for my future and obeying my parents would be miles better than just saying those three useless words.  </a:t>
            </a:r>
          </a:p>
        </p:txBody>
      </p:sp>
      <p:sp>
        <p:nvSpPr>
          <p:cNvPr id="32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23" name="Author and Date"/>
          <p:cNvSpPr txBox="1"/>
          <p:nvPr>
            <p:ph type="body" idx="13"/>
          </p:nvPr>
        </p:nvSpPr>
        <p:spPr>
          <a:prstGeom prst="rect">
            <a:avLst/>
          </a:prstGeom>
        </p:spPr>
        <p:txBody>
          <a:bodyPr/>
          <a:lstStyle/>
          <a:p>
            <a:pPr/>
          </a:p>
        </p:txBody>
      </p:sp>
      <p:sp>
        <p:nvSpPr>
          <p:cNvPr id="324" name="As an Asian kid, saying ‘I love you’ to my parent randomly would be so awkward because I don’t really say or you can even say I never say those to my parents. If I say it, then my mom or dad would be suspicious of me. They would think that I did somethin"/>
          <p:cNvSpPr txBox="1"/>
          <p:nvPr>
            <p:ph type="body" idx="1"/>
          </p:nvPr>
        </p:nvSpPr>
        <p:spPr>
          <a:prstGeom prst="rect">
            <a:avLst/>
          </a:prstGeom>
        </p:spPr>
        <p:txBody>
          <a:bodyPr/>
          <a:lstStyle>
            <a:lvl1pPr marL="0" indent="0" defTabSz="457200">
              <a:lnSpc>
                <a:spcPts val="7400"/>
              </a:lnSpc>
              <a:spcBef>
                <a:spcPts val="0"/>
              </a:spcBef>
              <a:buClrTx/>
              <a:buSzTx/>
              <a:buNone/>
              <a:defRPr spc="0" sz="4666">
                <a:solidFill>
                  <a:srgbClr val="000000">
                    <a:alpha val="84705"/>
                  </a:srgbClr>
                </a:solidFill>
                <a:latin typeface="Calibri"/>
                <a:ea typeface="Calibri"/>
                <a:cs typeface="Calibri"/>
                <a:sym typeface="Calibri"/>
              </a:defRPr>
            </a:lvl1pPr>
          </a:lstStyle>
          <a:p>
            <a:pPr/>
            <a:r>
              <a:t>As an Asian kid, saying ‘I love you’ to my parent randomly would be so awkward because I don’t really say or you can even say I never say those to my parents. If I say it, then my mom or dad would be suspicious of me. They would think that I did something bad without telling them even though I didn’t. They would cringe if I mean it. Because we think it’s weird saying it face to face. My parents never admit when they are wrong. They would be ignoring the fact that they are wrong and just move on. So, saying ‘I love you’ would make me suspicious. </a:t>
            </a:r>
          </a:p>
        </p:txBody>
      </p:sp>
      <p:sp>
        <p:nvSpPr>
          <p:cNvPr id="32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27" name="Author and Date"/>
          <p:cNvSpPr txBox="1"/>
          <p:nvPr>
            <p:ph type="body" idx="13"/>
          </p:nvPr>
        </p:nvSpPr>
        <p:spPr>
          <a:prstGeom prst="rect">
            <a:avLst/>
          </a:prstGeom>
        </p:spPr>
        <p:txBody>
          <a:bodyPr/>
          <a:lstStyle/>
          <a:p>
            <a:pPr/>
          </a:p>
        </p:txBody>
      </p:sp>
      <p:sp>
        <p:nvSpPr>
          <p:cNvPr id="328" name="Dear mom and dad,…"/>
          <p:cNvSpPr txBox="1"/>
          <p:nvPr>
            <p:ph type="body" idx="1"/>
          </p:nvPr>
        </p:nvSpPr>
        <p:spPr>
          <a:prstGeom prst="rect">
            <a:avLst/>
          </a:prstGeom>
        </p:spPr>
        <p:txBody>
          <a:bodyPr/>
          <a:lstStyle/>
          <a:p>
            <a:pPr marL="0" indent="0" defTabSz="457200">
              <a:lnSpc>
                <a:spcPts val="7200"/>
              </a:lnSpc>
              <a:spcBef>
                <a:spcPts val="0"/>
              </a:spcBef>
              <a:buClrTx/>
              <a:buSzTx/>
              <a:buNone/>
              <a:defRPr spc="0" sz="3900">
                <a:solidFill>
                  <a:srgbClr val="000000">
                    <a:alpha val="84705"/>
                  </a:srgbClr>
                </a:solidFill>
                <a:latin typeface="Calibri"/>
                <a:ea typeface="Calibri"/>
                <a:cs typeface="Calibri"/>
                <a:sym typeface="Calibri"/>
              </a:defRPr>
            </a:pPr>
            <a:r>
              <a:t>Dear mom and dad,  </a:t>
            </a:r>
            <a:endParaRPr>
              <a:latin typeface="Arial"/>
              <a:ea typeface="Arial"/>
              <a:cs typeface="Arial"/>
              <a:sym typeface="Arial"/>
            </a:endParaRPr>
          </a:p>
          <a:p>
            <a:pPr marL="1219200" indent="0" defTabSz="457200">
              <a:lnSpc>
                <a:spcPts val="7200"/>
              </a:lnSpc>
              <a:spcBef>
                <a:spcPts val="0"/>
              </a:spcBef>
              <a:buClrTx/>
              <a:buSzTx/>
              <a:buNone/>
              <a:defRPr spc="0" sz="3900">
                <a:solidFill>
                  <a:srgbClr val="000000">
                    <a:alpha val="84705"/>
                  </a:srgbClr>
                </a:solidFill>
                <a:latin typeface="Calibri"/>
                <a:ea typeface="Calibri"/>
                <a:cs typeface="Calibri"/>
                <a:sym typeface="Calibri"/>
              </a:defRPr>
            </a:pPr>
            <a:r>
              <a:t>Although this is not something to be embarrassed about, I still feel a bit embarrassed of what I said to both of you. It was ok with mom, but with dad, it was quite difficult. I never said an “I love you” to dad so I had to take time to do it. The hard work paid off because I was really satisfied with the responses from both of u. Mom thought I did something really really bad and got worried. In dad’s case he thought I wanted to say something that would take the life out of him. I really wasn’t expecting dad to give that kind of reaction. Now, I just wanted to say “I love you” because I didn’t get to say it in the past and I’ll try hard to say it more often now. Please don’t feel pressured to say it back. I don’t mind at all. Anyways, this is all I have to say and please don’t panic the next time when I say so. This is just about it and yea! </a:t>
            </a:r>
            <a:endParaRPr>
              <a:latin typeface="Arial"/>
              <a:ea typeface="Arial"/>
              <a:cs typeface="Arial"/>
              <a:sym typeface="Arial"/>
            </a:endParaRPr>
          </a:p>
          <a:p>
            <a:pPr marL="1219200" indent="609600" defTabSz="457200">
              <a:lnSpc>
                <a:spcPts val="7200"/>
              </a:lnSpc>
              <a:spcBef>
                <a:spcPts val="0"/>
              </a:spcBef>
              <a:buClrTx/>
              <a:buSzTx/>
              <a:buNone/>
              <a:defRPr spc="0" sz="39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p:txBody>
      </p:sp>
      <p:sp>
        <p:nvSpPr>
          <p:cNvPr id="32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31" name="Author and Date"/>
          <p:cNvSpPr txBox="1"/>
          <p:nvPr>
            <p:ph type="body" idx="13"/>
          </p:nvPr>
        </p:nvSpPr>
        <p:spPr>
          <a:prstGeom prst="rect">
            <a:avLst/>
          </a:prstGeom>
        </p:spPr>
        <p:txBody>
          <a:bodyPr/>
          <a:lstStyle/>
          <a:p>
            <a:pPr/>
          </a:p>
        </p:txBody>
      </p:sp>
      <p:sp>
        <p:nvSpPr>
          <p:cNvPr id="332" name="As we grow up, we usually distance ourselves from our parents. Not just parents, but people in general due to our anxiety or there’s many more reasons. Appreciation is a very common thing to be done in our society. Thanking someone after they do somethin"/>
          <p:cNvSpPr txBox="1"/>
          <p:nvPr>
            <p:ph type="body" idx="1"/>
          </p:nvPr>
        </p:nvSpPr>
        <p:spPr>
          <a:prstGeom prst="rect">
            <a:avLst/>
          </a:prstGeom>
        </p:spPr>
        <p:txBody>
          <a:bodyPr/>
          <a:lstStyle>
            <a:lvl1pPr marL="0" indent="0" defTabSz="457200">
              <a:lnSpc>
                <a:spcPts val="5900"/>
              </a:lnSpc>
              <a:spcBef>
                <a:spcPts val="0"/>
              </a:spcBef>
              <a:buClrTx/>
              <a:buSzTx/>
              <a:buNone/>
              <a:defRPr spc="0" sz="2966">
                <a:solidFill>
                  <a:srgbClr val="000000">
                    <a:alpha val="84705"/>
                  </a:srgbClr>
                </a:solidFill>
                <a:latin typeface="Calibri"/>
                <a:ea typeface="Calibri"/>
                <a:cs typeface="Calibri"/>
                <a:sym typeface="Calibri"/>
              </a:defRPr>
            </a:lvl1pPr>
          </a:lstStyle>
          <a:p>
            <a:pPr/>
            <a:r>
              <a:t>As we grow up, we usually distance ourselves from our parents. Not just parents, but people in general due to our anxiety or there’s many more reasons. Appreciation is a very common thing to be done in our society. Thanking someone after they do something for you or reminding someone their existence matters to us. These things are common, yet we don’t seem to do them with our parents. Not everyone but most of us seem to be shy, cringe or even afraid to say them. Our parents owe us, they did things which would debt our entire life. We can’t thank them enough for what they did. We do love them without any doubt, its conscious yet we can’t seem to form words like “I love you” to them. It could be our anxiety or its just we aren’t used to it anymore. So, this one time I said “I love you” to my parents randomly, of course they think I was in need of something or being modest. Due to how little we say those words they couldn’t even be serious enough when we say it to them. That time when I blurred out, it was awkward. I was never shy around my parents but never the affectionate one either. My mom was surprised but my dad just shrugged it off walked away, he was a reversed and not affectionate one either. No wonder I am his daughter. My mom asked me if I am in need of something but I told her I just feel like it’s a need to appreciate their existence in my life, making my life a little too better, raising me up and never letting me down. I ended up opening to her about how I feel towards them but never had a chance to tell them due to my anxiety. My mom and me share a very deep yet passionate night, talking things out in each other’s embrace. She told me she’s my mom for reasons and if I am not going to open to her who else am I going to. She also understands on how kids our age feels about this, but she told me its never a big deal to say “I love you” to someone you love in your daily basic. </a:t>
            </a:r>
          </a:p>
        </p:txBody>
      </p:sp>
      <p:sp>
        <p:nvSpPr>
          <p:cNvPr id="33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35" name="Author and Date"/>
          <p:cNvSpPr txBox="1"/>
          <p:nvPr>
            <p:ph type="body" idx="13"/>
          </p:nvPr>
        </p:nvSpPr>
        <p:spPr>
          <a:prstGeom prst="rect">
            <a:avLst/>
          </a:prstGeom>
        </p:spPr>
        <p:txBody>
          <a:bodyPr/>
          <a:lstStyle/>
          <a:p>
            <a:pPr/>
          </a:p>
        </p:txBody>
      </p:sp>
      <p:sp>
        <p:nvSpPr>
          <p:cNvPr id="336" name="Sometimes even I feel awkward saying I love you to parents I think because I don’t tell them even though u love them. It takes time for me to tell only that one words. I always keep in my mind. Last week I told my mom “i love you” because my dad was goin"/>
          <p:cNvSpPr txBox="1"/>
          <p:nvPr>
            <p:ph type="body" idx="1"/>
          </p:nvPr>
        </p:nvSpPr>
        <p:spPr>
          <a:prstGeom prst="rect">
            <a:avLst/>
          </a:prstGeom>
        </p:spPr>
        <p:txBody>
          <a:bodyPr/>
          <a:lstStyle>
            <a:lvl1pPr marL="0" indent="0" defTabSz="457200">
              <a:lnSpc>
                <a:spcPts val="7500"/>
              </a:lnSpc>
              <a:spcBef>
                <a:spcPts val="0"/>
              </a:spcBef>
              <a:buClrTx/>
              <a:buSzTx/>
              <a:buNone/>
              <a:defRPr spc="0" sz="4133">
                <a:solidFill>
                  <a:srgbClr val="000000">
                    <a:alpha val="84705"/>
                  </a:srgbClr>
                </a:solidFill>
                <a:latin typeface="Calibri"/>
                <a:ea typeface="Calibri"/>
                <a:cs typeface="Calibri"/>
                <a:sym typeface="Calibri"/>
              </a:defRPr>
            </a:lvl1pPr>
          </a:lstStyle>
          <a:p>
            <a:pPr/>
            <a:r>
              <a:t>Sometimes even I feel awkward saying I love you to parents I think because I don’t tell them even though u love them. It takes time for me to tell only that one words. I always keep in my mind. Last week I told my mom “i love you” because my dad was going out. And my mom was smiling and she said “Is there any things u want” or “you need pocket money again?”. I was really awkward that time and told her I don’t need anything I just want to say I love you. She always tells me we are working hard because they love your children (me and my brother).I wonder why I have to feel like that it is really easy to say I love you and they are my parents. Even though I don’t say I will help them and shows them with my actions. </a:t>
            </a:r>
          </a:p>
        </p:txBody>
      </p:sp>
      <p:sp>
        <p:nvSpPr>
          <p:cNvPr id="33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39" name="Author and Date"/>
          <p:cNvSpPr txBox="1"/>
          <p:nvPr>
            <p:ph type="body" idx="13"/>
          </p:nvPr>
        </p:nvSpPr>
        <p:spPr>
          <a:prstGeom prst="rect">
            <a:avLst/>
          </a:prstGeom>
        </p:spPr>
        <p:txBody>
          <a:bodyPr/>
          <a:lstStyle/>
          <a:p>
            <a:pPr/>
          </a:p>
        </p:txBody>
      </p:sp>
      <p:sp>
        <p:nvSpPr>
          <p:cNvPr id="340" name="It is very rare and awkward when I say I love you to my parents. They would usually respond in a very suspicious for example “did you get in trouble” or “do you want something’’. This time I randomly said I love you to my parents but there was this awkwa"/>
          <p:cNvSpPr txBox="1"/>
          <p:nvPr>
            <p:ph type="body" idx="1"/>
          </p:nvPr>
        </p:nvSpPr>
        <p:spPr>
          <a:prstGeom prst="rect">
            <a:avLst/>
          </a:prstGeom>
        </p:spPr>
        <p:txBody>
          <a:bodyPr/>
          <a:lstStyle>
            <a:lvl1pPr marL="0" indent="0" defTabSz="457200">
              <a:lnSpc>
                <a:spcPts val="7800"/>
              </a:lnSpc>
              <a:spcBef>
                <a:spcPts val="0"/>
              </a:spcBef>
              <a:buClrTx/>
              <a:buSzTx/>
              <a:buNone/>
              <a:defRPr spc="0" sz="4900">
                <a:solidFill>
                  <a:srgbClr val="000000">
                    <a:alpha val="84705"/>
                  </a:srgbClr>
                </a:solidFill>
                <a:latin typeface="Calibri"/>
                <a:ea typeface="Calibri"/>
                <a:cs typeface="Calibri"/>
                <a:sym typeface="Calibri"/>
              </a:defRPr>
            </a:lvl1pPr>
          </a:lstStyle>
          <a:p>
            <a:pPr/>
            <a:r>
              <a:t>It is very rare and awkward when I say I love you to my parents. They would usually respond in a very suspicious for example “did you get in trouble” or “do you want something’’. This time I randomly said I love you to my parents but there was this awkward silence and I felt very embarrassed until they said I love you back and laughed. They were shocked but wasn’t really surprised. However, they loved me always and cared for me. They might not say it or express it as my parents I think they are very caring and I love them as much. Even if I sometimes got mad, I still love them very much. </a:t>
            </a:r>
          </a:p>
        </p:txBody>
      </p:sp>
      <p:sp>
        <p:nvSpPr>
          <p:cNvPr id="34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43" name="Author and Date"/>
          <p:cNvSpPr txBox="1"/>
          <p:nvPr>
            <p:ph type="body" idx="13"/>
          </p:nvPr>
        </p:nvSpPr>
        <p:spPr>
          <a:prstGeom prst="rect">
            <a:avLst/>
          </a:prstGeom>
        </p:spPr>
        <p:txBody>
          <a:bodyPr/>
          <a:lstStyle/>
          <a:p>
            <a:pPr/>
          </a:p>
        </p:txBody>
      </p:sp>
      <p:sp>
        <p:nvSpPr>
          <p:cNvPr id="344" name="“I love you???..”…"/>
          <p:cNvSpPr txBox="1"/>
          <p:nvPr>
            <p:ph type="body" idx="1"/>
          </p:nvPr>
        </p:nvSpPr>
        <p:spPr>
          <a:prstGeom prst="rect">
            <a:avLst/>
          </a:prstGeom>
        </p:spPr>
        <p:txBody>
          <a:bodyPr/>
          <a:lstStyle/>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“I love you???..”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….Yikes, so that was kinda a lie. I mean, yes, they are my parents, I love them but...I don’t love them???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But anyway...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Mom - “Aw, I love you too~”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….Typical. It was her usual. Of course, I couldn’t help but appreciate it, even if it was short lived. She didn’t question me, She didn’t ask me why, she just accepted it but...why? Why isn’t she suspicious. This is out of the ordinary, yet she took it so lightly. I feel uncomfortable with it, it makes me feel uneasy.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I asked her again, was it truly fine, and she told me that it was. She told me that no matter what I thought, I would still be loved by her and that I didn’t need to say it. But...it felt wrong, I feel wrong with this.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Moving on....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Dad - “O-Oh...k”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…..Standard. Of course he was confused. I never liked talking about what I felt to him in the first place, let alone feelings about himself. It got me weird and very static, I was regretting it. But..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“Hey, if you want to talk, you know I’ll be here for you, even if you prefer someone else.”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That made me feel eased, I felt calm from it. But realising it, I was cross, and marched out of the room.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Think about it! He just admitted I favor to vent to the ears of other then to him! He just admitted a fault in our relationship, and people that admit stuff, especially if it guilts me, are not a great liking of mine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But, yes, these are the results I obtained. Professor, I should tell what I feel now, right? Right...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I feel very mixed. Delighted, Mad, Upset, but Reassured? A spiral of unnerving emotions are ringing inside my head, and I don’t know. I really don’t.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It’s less of the matter of loving my own parents, and more of why now. Why do I love them? And why do they? Why does my mother have unconditional, but silent love? Why do my father let me bond with others and not himself? This simple phrase, “I love you”, and suddenly revelations of my entire life, of my realtionships with them, are revealed. Professor, I say, you are a sly cheeky madman I say! What a wonderful professor you are! But for now, this idea you gave me, yes. It does entice me to do some more study on the topic. Professor, I hereby ask for a 1 week expansion on the assignment in question, as I would love to dive deeper. Even if you won’t allow it, I’m satisfied with what I’ve reported, and I am going to continue this study on my own accord anyhow. Now, if you are reading this, this is my report.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 </a:t>
            </a:r>
          </a:p>
          <a:p>
            <a:pPr marL="0" indent="0" defTabSz="452627">
              <a:lnSpc>
                <a:spcPts val="3500"/>
              </a:lnSpc>
              <a:spcBef>
                <a:spcPts val="0"/>
              </a:spcBef>
              <a:buClrTx/>
              <a:buSzTx/>
              <a:buNone/>
              <a:defRPr spc="0" sz="1452">
                <a:solidFill>
                  <a:srgbClr val="000000">
                    <a:alpha val="84705"/>
                  </a:srgbClr>
                </a:solidFill>
                <a:latin typeface="Calibri"/>
                <a:ea typeface="Calibri"/>
                <a:cs typeface="Calibri"/>
                <a:sym typeface="Calibri"/>
              </a:defRPr>
            </a:pPr>
            <a:r>
              <a:t>Good day, </a:t>
            </a:r>
          </a:p>
        </p:txBody>
      </p:sp>
      <p:sp>
        <p:nvSpPr>
          <p:cNvPr id="34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47" name="Author and Date"/>
          <p:cNvSpPr txBox="1"/>
          <p:nvPr>
            <p:ph type="body" idx="13"/>
          </p:nvPr>
        </p:nvSpPr>
        <p:spPr>
          <a:prstGeom prst="rect">
            <a:avLst/>
          </a:prstGeom>
        </p:spPr>
        <p:txBody>
          <a:bodyPr/>
          <a:lstStyle/>
          <a:p>
            <a:pPr/>
          </a:p>
        </p:txBody>
      </p:sp>
      <p:sp>
        <p:nvSpPr>
          <p:cNvPr id="348" name="Hi Carol Dweck,…"/>
          <p:cNvSpPr txBox="1"/>
          <p:nvPr>
            <p:ph type="body" idx="1"/>
          </p:nvPr>
        </p:nvSpPr>
        <p:spPr>
          <a:prstGeom prst="rect">
            <a:avLst/>
          </a:prstGeom>
        </p:spPr>
        <p:txBody>
          <a:bodyPr/>
          <a:lstStyle/>
          <a:p>
            <a:pPr marL="0" indent="0" defTabSz="388620">
              <a:lnSpc>
                <a:spcPts val="4200"/>
              </a:lnSpc>
              <a:spcBef>
                <a:spcPts val="0"/>
              </a:spcBef>
              <a:buClrTx/>
              <a:buSzTx/>
              <a:buNone/>
              <a:defRPr spc="0" sz="2210">
                <a:latin typeface="Arial"/>
                <a:ea typeface="Arial"/>
                <a:cs typeface="Arial"/>
                <a:sym typeface="Arial"/>
              </a:defRPr>
            </a:pPr>
            <a:r>
              <a:t>Hi Carol Dweck,  </a:t>
            </a:r>
            <a:endParaRPr>
              <a:solidFill>
                <a:srgbClr val="000000">
                  <a:alpha val="84705"/>
                </a:srgbClr>
              </a:solidFill>
            </a:endParaRPr>
          </a:p>
          <a:p>
            <a:pPr marL="0" indent="0" defTabSz="388620">
              <a:lnSpc>
                <a:spcPts val="4200"/>
              </a:lnSpc>
              <a:spcBef>
                <a:spcPts val="0"/>
              </a:spcBef>
              <a:buClrTx/>
              <a:buSzTx/>
              <a:buNone/>
              <a:defRPr spc="0" sz="2210">
                <a:solidFill>
                  <a:srgbClr val="000000">
                    <a:alpha val="84705"/>
                  </a:srgbClr>
                </a:solidFill>
                <a:latin typeface="Calibri"/>
                <a:ea typeface="Calibri"/>
                <a:cs typeface="Calibri"/>
                <a:sym typeface="Calibri"/>
              </a:defRPr>
            </a:pPr>
            <a:r>
              <a:t> </a:t>
            </a:r>
            <a:br/>
            <a:r>
              <a:t> </a:t>
            </a:r>
            <a:endParaRPr>
              <a:latin typeface="Arial"/>
              <a:ea typeface="Arial"/>
              <a:cs typeface="Arial"/>
              <a:sym typeface="Arial"/>
            </a:endParaRPr>
          </a:p>
          <a:p>
            <a:pPr marL="0" indent="518160" defTabSz="388620">
              <a:lnSpc>
                <a:spcPts val="4200"/>
              </a:lnSpc>
              <a:spcBef>
                <a:spcPts val="0"/>
              </a:spcBef>
              <a:buClrTx/>
              <a:buSzTx/>
              <a:buNone/>
              <a:defRPr spc="0" sz="2210">
                <a:latin typeface="Arial"/>
                <a:ea typeface="Arial"/>
                <a:cs typeface="Arial"/>
                <a:sym typeface="Arial"/>
              </a:defRPr>
            </a:pPr>
            <a:r>
              <a:t>“The power of yet”, to be honest, I didn’t understand what it meant. But it has built me a strong genuine mindset today by watching your fantastic ted talk. “Yet” it’s such a great word to describe anywhere and also a simple way for us to start changing to a growth mindset from a fixed mindset. I could figure out what’s their difference at the end. The power of success begins from the power of yet, which taught me to persevere until the end with little or no indication of success. Also, from a realization that some things are worth waiting for, and those things take time. All things are easy but the power of this small word would allow for success, I believed.  </a:t>
            </a:r>
            <a:endParaRPr>
              <a:solidFill>
                <a:srgbClr val="000000">
                  <a:alpha val="84705"/>
                </a:srgbClr>
              </a:solidFill>
            </a:endParaRPr>
          </a:p>
          <a:p>
            <a:pPr marL="0" indent="518160" defTabSz="388620">
              <a:lnSpc>
                <a:spcPts val="4200"/>
              </a:lnSpc>
              <a:spcBef>
                <a:spcPts val="0"/>
              </a:spcBef>
              <a:buClrTx/>
              <a:buSzTx/>
              <a:buNone/>
              <a:defRPr spc="0" sz="2210">
                <a:latin typeface="Arial"/>
                <a:ea typeface="Arial"/>
                <a:cs typeface="Arial"/>
                <a:sym typeface="Arial"/>
              </a:defRPr>
            </a:pPr>
            <a:r>
              <a:t>Sometimes I thought what if I was born with a growth mindset? A growth mindset is not something we’re inherently born with but it’s not likely to get it easily. It needs to be taught and reinforced throughout our schooling and daily lives. This talk should have faced me first before I faced my unwanted things. It led my life into a turning point where I knew my mistakes and challenges that I have missed. I also gave the answer of “I have wasted my life” after knowing things that I should have paid more attention to and have to include the word “yet” in every situation. “Because one knows that abilities are capable of such growth, it becomes a basic human right for children. All children live in places that create growth, to live in places filled with “yet””. This sentence made up my mind into the world of yet. As I could relate and want myself to be one of the children that you mentioned. Trusting yourself is something that we can improve. And it would be better when someone trusts you and praises you for all the things even if it’s a failure. Feeling of getting praised would be a pleasure for me and would make myself feel more confident. Support is crucial for everyone. And I hope all the people practice saying the word “yet” in sentences. From this talk, I have learned to lead the way into a growth mindset and give myself a path to the future that creates greater persistence. The process of praising and changing a mindset that children engage in with their afford, strategies, perseverance, and improvement would create kids who are hardy and resilient. Thanks for sharing your brilliant speech to us and looking forward to your updates.  </a:t>
            </a:r>
            <a:endParaRPr>
              <a:solidFill>
                <a:srgbClr val="000000">
                  <a:alpha val="84705"/>
                </a:srgbClr>
              </a:solidFill>
            </a:endParaRPr>
          </a:p>
          <a:p>
            <a:pPr marL="0" indent="0" defTabSz="388620">
              <a:lnSpc>
                <a:spcPts val="4200"/>
              </a:lnSpc>
              <a:spcBef>
                <a:spcPts val="0"/>
              </a:spcBef>
              <a:buClrTx/>
              <a:buSzTx/>
              <a:buNone/>
              <a:defRPr spc="0" sz="2210">
                <a:solidFill>
                  <a:srgbClr val="000000">
                    <a:alpha val="84705"/>
                  </a:srgbClr>
                </a:solidFill>
                <a:latin typeface="Calibri"/>
                <a:ea typeface="Calibri"/>
                <a:cs typeface="Calibri"/>
                <a:sym typeface="Calibri"/>
              </a:defRPr>
            </a:pPr>
            <a:r>
              <a:t> </a:t>
            </a:r>
            <a:br/>
            <a:r>
              <a:t> </a:t>
            </a:r>
            <a:br/>
            <a:r>
              <a:t> </a:t>
            </a:r>
            <a:endParaRPr>
              <a:latin typeface="Arial"/>
              <a:ea typeface="Arial"/>
              <a:cs typeface="Arial"/>
              <a:sym typeface="Arial"/>
            </a:endParaRPr>
          </a:p>
          <a:p>
            <a:pPr marL="5699760" indent="0" defTabSz="388620">
              <a:lnSpc>
                <a:spcPts val="4200"/>
              </a:lnSpc>
              <a:spcBef>
                <a:spcPts val="0"/>
              </a:spcBef>
              <a:buClrTx/>
              <a:buSzTx/>
              <a:buNone/>
              <a:defRPr spc="0" sz="2210">
                <a:latin typeface="Arial"/>
                <a:ea typeface="Arial"/>
                <a:cs typeface="Arial"/>
                <a:sym typeface="Arial"/>
              </a:defRPr>
            </a:pPr>
            <a:r>
              <a:t>      Cordially,  </a:t>
            </a:r>
            <a:endParaRPr>
              <a:solidFill>
                <a:srgbClr val="000000">
                  <a:alpha val="84705"/>
                </a:srgbClr>
              </a:solidFill>
            </a:endParaRPr>
          </a:p>
          <a:p>
            <a:pPr marL="0" indent="0" defTabSz="388620">
              <a:lnSpc>
                <a:spcPts val="4200"/>
              </a:lnSpc>
              <a:spcBef>
                <a:spcPts val="0"/>
              </a:spcBef>
              <a:buClrTx/>
              <a:buSzTx/>
              <a:buNone/>
              <a:defRPr spc="0" sz="2210">
                <a:latin typeface="Arial"/>
                <a:ea typeface="Arial"/>
                <a:cs typeface="Arial"/>
                <a:sym typeface="Arial"/>
              </a:defRPr>
            </a:pPr>
            <a:r>
              <a:t>                                                                                                                                             Min Ji </a:t>
            </a:r>
            <a:endParaRPr>
              <a:solidFill>
                <a:srgbClr val="000000">
                  <a:alpha val="84705"/>
                </a:srgbClr>
              </a:solidFill>
            </a:endParaRPr>
          </a:p>
        </p:txBody>
      </p:sp>
      <p:sp>
        <p:nvSpPr>
          <p:cNvPr id="34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51" name="Author and Date"/>
          <p:cNvSpPr txBox="1"/>
          <p:nvPr>
            <p:ph type="body" idx="13"/>
          </p:nvPr>
        </p:nvSpPr>
        <p:spPr>
          <a:prstGeom prst="rect">
            <a:avLst/>
          </a:prstGeom>
        </p:spPr>
        <p:txBody>
          <a:bodyPr/>
          <a:lstStyle/>
          <a:p>
            <a:pPr/>
          </a:p>
        </p:txBody>
      </p:sp>
      <p:sp>
        <p:nvSpPr>
          <p:cNvPr id="352" name="Option D…"/>
          <p:cNvSpPr txBox="1"/>
          <p:nvPr>
            <p:ph type="body" idx="1"/>
          </p:nvPr>
        </p:nvSpPr>
        <p:spPr>
          <a:prstGeom prst="rect">
            <a:avLst/>
          </a:prstGeom>
        </p:spPr>
        <p:txBody>
          <a:bodyPr/>
          <a:lstStyle/>
          <a:p>
            <a:pPr marL="0" indent="0" defTabSz="457200">
              <a:lnSpc>
                <a:spcPts val="3500"/>
              </a:lnSpc>
              <a:spcBef>
                <a:spcPts val="0"/>
              </a:spcBef>
              <a:buClrTx/>
              <a:buSzTx/>
              <a:buNone/>
              <a:defRPr spc="0"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3500"/>
              </a:lnSpc>
              <a:spcBef>
                <a:spcPts val="0"/>
              </a:spcBef>
              <a:buClrTx/>
              <a:buSzTx/>
              <a:buNone/>
              <a:defRPr spc="0" sz="14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6000"/>
              </a:lnSpc>
              <a:spcBef>
                <a:spcPts val="0"/>
              </a:spcBef>
              <a:buClrTx/>
              <a:buSzTx/>
              <a:buNone/>
              <a:defRPr spc="0" sz="2400">
                <a:solidFill>
                  <a:srgbClr val="000000">
                    <a:alpha val="84705"/>
                  </a:srgbClr>
                </a:solidFill>
                <a:latin typeface="Courier New"/>
                <a:ea typeface="Courier New"/>
                <a:cs typeface="Courier New"/>
                <a:sym typeface="Courier New"/>
              </a:defRPr>
            </a:pPr>
            <a:r>
              <a:t>Option D </a:t>
            </a:r>
            <a:endParaRPr sz="1200">
              <a:latin typeface="Arial"/>
              <a:ea typeface="Arial"/>
              <a:cs typeface="Arial"/>
              <a:sym typeface="Arial"/>
            </a:endParaRPr>
          </a:p>
          <a:p>
            <a:pPr marL="0" indent="0" defTabSz="457200">
              <a:lnSpc>
                <a:spcPts val="6000"/>
              </a:lnSpc>
              <a:spcBef>
                <a:spcPts val="0"/>
              </a:spcBef>
              <a:buClrTx/>
              <a:buSzTx/>
              <a:buNone/>
              <a:defRPr spc="0" sz="2400">
                <a:solidFill>
                  <a:srgbClr val="000000">
                    <a:alpha val="84705"/>
                  </a:srgbClr>
                </a:solidFill>
                <a:latin typeface="Courier New"/>
                <a:ea typeface="Courier New"/>
                <a:cs typeface="Courier New"/>
                <a:sym typeface="Courier New"/>
              </a:defRPr>
            </a:pPr>
            <a:r>
              <a:t> </a:t>
            </a:r>
            <a:endParaRPr sz="1200">
              <a:latin typeface="Arial"/>
              <a:ea typeface="Arial"/>
              <a:cs typeface="Arial"/>
              <a:sym typeface="Arial"/>
            </a:endParaRPr>
          </a:p>
          <a:p>
            <a:pPr marL="0" indent="0" defTabSz="457200">
              <a:lnSpc>
                <a:spcPts val="6000"/>
              </a:lnSpc>
              <a:spcBef>
                <a:spcPts val="0"/>
              </a:spcBef>
              <a:buClrTx/>
              <a:buSzTx/>
              <a:buNone/>
              <a:defRPr spc="0" sz="2400">
                <a:solidFill>
                  <a:srgbClr val="000000">
                    <a:alpha val="84705"/>
                  </a:srgbClr>
                </a:solidFill>
                <a:latin typeface="Courier New"/>
                <a:ea typeface="Courier New"/>
                <a:cs typeface="Courier New"/>
                <a:sym typeface="Courier New"/>
              </a:defRPr>
            </a:pPr>
            <a:r>
              <a:t>Reflection of saying ‘I love you ‘to mom </a:t>
            </a:r>
            <a:endParaRPr sz="1200">
              <a:latin typeface="Arial"/>
              <a:ea typeface="Arial"/>
              <a:cs typeface="Arial"/>
              <a:sym typeface="Arial"/>
            </a:endParaRPr>
          </a:p>
          <a:p>
            <a:pPr marL="0" indent="0" defTabSz="457200">
              <a:lnSpc>
                <a:spcPts val="6000"/>
              </a:lnSpc>
              <a:spcBef>
                <a:spcPts val="0"/>
              </a:spcBef>
              <a:buClrTx/>
              <a:buSzTx/>
              <a:buNone/>
              <a:defRPr spc="0" sz="2400">
                <a:solidFill>
                  <a:srgbClr val="000000">
                    <a:alpha val="84705"/>
                  </a:srgbClr>
                </a:solidFill>
                <a:latin typeface="Courier New"/>
                <a:ea typeface="Courier New"/>
                <a:cs typeface="Courier New"/>
                <a:sym typeface="Courier New"/>
              </a:defRPr>
            </a:pPr>
            <a:r>
              <a:t> </a:t>
            </a:r>
            <a:endParaRPr sz="1200">
              <a:latin typeface="Arial"/>
              <a:ea typeface="Arial"/>
              <a:cs typeface="Arial"/>
              <a:sym typeface="Arial"/>
            </a:endParaRPr>
          </a:p>
          <a:p>
            <a:pPr marL="0" indent="609600" defTabSz="457200">
              <a:lnSpc>
                <a:spcPts val="6000"/>
              </a:lnSpc>
              <a:spcBef>
                <a:spcPts val="0"/>
              </a:spcBef>
              <a:buClrTx/>
              <a:buSzTx/>
              <a:buNone/>
              <a:defRPr spc="0" sz="2400">
                <a:solidFill>
                  <a:srgbClr val="000000">
                    <a:alpha val="84705"/>
                  </a:srgbClr>
                </a:solidFill>
                <a:latin typeface="Courier New"/>
                <a:ea typeface="Courier New"/>
                <a:cs typeface="Courier New"/>
                <a:sym typeface="Courier New"/>
              </a:defRPr>
            </a:pPr>
            <a:r>
              <a:t>It was not that difficult saying ‘I love you’ to mom. I have one brother and sister under, and we usually say ‘I love you’ or ‘Thank you for trying your best working for us today’. My family is already fine with cringy talks except my mom sometimes. She sometimes says to us it's disgusting when I stick to her and say I love you. However, I think it is her way of showing her appreciation as she is quite shy to express it. Nowadays, she says yes or me too. That’s all my mom reacts. It is because even before this assignment, for at least ten times a day, I say I love you to mom and my mom is quite obsessed with it. Once she even said just clean your room or study rather than saying I love you.  </a:t>
            </a:r>
            <a:endParaRPr sz="1200">
              <a:latin typeface="Arial"/>
              <a:ea typeface="Arial"/>
              <a:cs typeface="Arial"/>
              <a:sym typeface="Arial"/>
            </a:endParaRPr>
          </a:p>
          <a:p>
            <a:pPr marL="0" indent="609600" defTabSz="457200">
              <a:lnSpc>
                <a:spcPts val="6000"/>
              </a:lnSpc>
              <a:spcBef>
                <a:spcPts val="0"/>
              </a:spcBef>
              <a:buClrTx/>
              <a:buSzTx/>
              <a:buNone/>
              <a:defRPr spc="0" sz="2400">
                <a:solidFill>
                  <a:srgbClr val="000000">
                    <a:alpha val="84705"/>
                  </a:srgbClr>
                </a:solidFill>
                <a:latin typeface="Courier New"/>
                <a:ea typeface="Courier New"/>
                <a:cs typeface="Courier New"/>
                <a:sym typeface="Courier New"/>
              </a:defRPr>
            </a:pPr>
            <a:r>
              <a:t>But there are some rare times my mom reacts differently. She says back things like ‘Me too’ or ‘I love you so much my lovely daughter’ I know it can sound abnormal to some families but in this way be get energy from each other. From confessing how you felt for the day or your feelings towards your family member is not that bad as you think. At last, it is your family who will love and take care of you. </a:t>
            </a:r>
            <a:endParaRPr sz="1200">
              <a:latin typeface="Arial"/>
              <a:ea typeface="Arial"/>
              <a:cs typeface="Arial"/>
              <a:sym typeface="Arial"/>
            </a:endParaRPr>
          </a:p>
        </p:txBody>
      </p:sp>
      <p:sp>
        <p:nvSpPr>
          <p:cNvPr id="353"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55" name="Author and Date"/>
          <p:cNvSpPr txBox="1"/>
          <p:nvPr>
            <p:ph type="body" idx="13"/>
          </p:nvPr>
        </p:nvSpPr>
        <p:spPr>
          <a:prstGeom prst="rect">
            <a:avLst/>
          </a:prstGeom>
        </p:spPr>
        <p:txBody>
          <a:bodyPr/>
          <a:lstStyle/>
          <a:p>
            <a:pPr/>
          </a:p>
        </p:txBody>
      </p:sp>
      <p:sp>
        <p:nvSpPr>
          <p:cNvPr id="356" name="Dear Sakena Yacoobi,…"/>
          <p:cNvSpPr txBox="1"/>
          <p:nvPr>
            <p:ph type="body" idx="1"/>
          </p:nvPr>
        </p:nvSpPr>
        <p:spPr>
          <a:prstGeom prst="rect">
            <a:avLst/>
          </a:prstGeom>
        </p:spPr>
        <p:txBody>
          <a:bodyPr/>
          <a:lstStyle/>
          <a:p>
            <a:pPr marL="0" indent="0" defTabSz="457200">
              <a:lnSpc>
                <a:spcPts val="5500"/>
              </a:lnSpc>
              <a:spcBef>
                <a:spcPts val="0"/>
              </a:spcBef>
              <a:buClrTx/>
              <a:buSzTx/>
              <a:buNone/>
              <a:defRPr spc="0" sz="2900">
                <a:solidFill>
                  <a:srgbClr val="333333"/>
                </a:solidFill>
                <a:latin typeface="Helvetica Neue"/>
                <a:ea typeface="Helvetica Neue"/>
                <a:cs typeface="Helvetica Neue"/>
                <a:sym typeface="Helvetica Neue"/>
              </a:defRPr>
            </a:pPr>
            <a:r>
              <a:rPr>
                <a:latin typeface="Calibri"/>
                <a:ea typeface="Calibri"/>
                <a:cs typeface="Calibri"/>
                <a:sym typeface="Calibri"/>
              </a:rPr>
              <a:t>Dear </a:t>
            </a:r>
            <a:r>
              <a:t>Sakena Yacoobi</a:t>
            </a:r>
            <a:r>
              <a:rPr>
                <a:latin typeface="Times New Roman"/>
                <a:ea typeface="Times New Roman"/>
                <a:cs typeface="Times New Roman"/>
                <a:sym typeface="Times New Roman"/>
              </a:rPr>
              <a:t>, </a:t>
            </a:r>
            <a:endParaRPr>
              <a:solidFill>
                <a:srgbClr val="000000">
                  <a:alpha val="84705"/>
                </a:srgbClr>
              </a:solidFill>
              <a:latin typeface="Arial"/>
              <a:ea typeface="Arial"/>
              <a:cs typeface="Arial"/>
              <a:sym typeface="Arial"/>
            </a:endParaRPr>
          </a:p>
          <a:p>
            <a:pPr marL="0" indent="0" defTabSz="457200">
              <a:lnSpc>
                <a:spcPts val="5400"/>
              </a:lnSpc>
              <a:spcBef>
                <a:spcPts val="0"/>
              </a:spcBef>
              <a:buClrTx/>
              <a:buSzTx/>
              <a:buNone/>
              <a:defRPr spc="0" sz="2900">
                <a:solidFill>
                  <a:srgbClr val="333333"/>
                </a:solidFill>
                <a:latin typeface="Times New Roman"/>
                <a:ea typeface="Times New Roman"/>
                <a:cs typeface="Times New Roman"/>
                <a:sym typeface="Times New Roman"/>
              </a:defRPr>
            </a:pPr>
            <a:r>
              <a:t> </a:t>
            </a:r>
            <a:endParaRPr>
              <a:solidFill>
                <a:srgbClr val="000000">
                  <a:alpha val="84705"/>
                </a:srgbClr>
              </a:solidFill>
              <a:latin typeface="Arial"/>
              <a:ea typeface="Arial"/>
              <a:cs typeface="Arial"/>
              <a:sym typeface="Arial"/>
            </a:endParaRPr>
          </a:p>
          <a:p>
            <a:pPr marL="0" indent="0" defTabSz="457200">
              <a:lnSpc>
                <a:spcPts val="5400"/>
              </a:lnSpc>
              <a:spcBef>
                <a:spcPts val="0"/>
              </a:spcBef>
              <a:buClrTx/>
              <a:buSzTx/>
              <a:buNone/>
              <a:defRPr spc="0" sz="2900">
                <a:solidFill>
                  <a:srgbClr val="333333"/>
                </a:solidFill>
                <a:latin typeface="Calibri"/>
                <a:ea typeface="Calibri"/>
                <a:cs typeface="Calibri"/>
                <a:sym typeface="Calibri"/>
              </a:defRPr>
            </a:pPr>
            <a:r>
              <a:t>I am very shocked on the way that you are very loyal and your love for your country. If I were you, I might just forget the country and try to live my best live with the thing that I have. I was also very shocked to hear all the things that are happen in the refugee camp and with the amount of 7.5 million years . And to all the thing that are happen to the people with the people in the refugee camp and on how there are many problems.  </a:t>
            </a:r>
            <a:endParaRPr>
              <a:solidFill>
                <a:srgbClr val="000000">
                  <a:alpha val="84705"/>
                </a:srgbClr>
              </a:solidFill>
              <a:latin typeface="Arial"/>
              <a:ea typeface="Arial"/>
              <a:cs typeface="Arial"/>
              <a:sym typeface="Arial"/>
            </a:endParaRPr>
          </a:p>
          <a:p>
            <a:pPr marL="0" indent="0" defTabSz="457200">
              <a:lnSpc>
                <a:spcPts val="5400"/>
              </a:lnSpc>
              <a:spcBef>
                <a:spcPts val="0"/>
              </a:spcBef>
              <a:buClrTx/>
              <a:buSzTx/>
              <a:buNone/>
              <a:defRPr spc="0" sz="2900">
                <a:solidFill>
                  <a:srgbClr val="333333"/>
                </a:solidFill>
                <a:latin typeface="Times New Roman"/>
                <a:ea typeface="Times New Roman"/>
                <a:cs typeface="Times New Roman"/>
                <a:sym typeface="Times New Roman"/>
              </a:defRPr>
            </a:pPr>
            <a:r>
              <a:t> </a:t>
            </a:r>
            <a:endParaRPr>
              <a:solidFill>
                <a:srgbClr val="000000">
                  <a:alpha val="84705"/>
                </a:srgbClr>
              </a:solidFill>
              <a:latin typeface="Arial"/>
              <a:ea typeface="Arial"/>
              <a:cs typeface="Arial"/>
              <a:sym typeface="Arial"/>
            </a:endParaRPr>
          </a:p>
          <a:p>
            <a:pPr marL="0" indent="0" defTabSz="457200">
              <a:lnSpc>
                <a:spcPts val="5400"/>
              </a:lnSpc>
              <a:spcBef>
                <a:spcPts val="0"/>
              </a:spcBef>
              <a:buClrTx/>
              <a:buSzTx/>
              <a:buNone/>
              <a:defRPr spc="0" sz="2900">
                <a:solidFill>
                  <a:srgbClr val="333333"/>
                </a:solidFill>
                <a:latin typeface="Calibri"/>
                <a:ea typeface="Calibri"/>
                <a:cs typeface="Calibri"/>
                <a:sym typeface="Calibri"/>
              </a:defRPr>
            </a:pPr>
            <a:r>
              <a:t>I was actually shocked on how the women in the countries don’t have dormitory for themselves to have better education . I was also impressed on how your father work fro you to have a better education for you and to make your dream come true to become a doctor. The most shocking thing for me was the during your mother’s 16 pregnancy, only 5 of the alive. That make me realized that it might be the problem because of the lack of the amount of doctors in your country. But when you said you want to become a doctor I was very proud on brow a girl want to become a doctor and is willing to surpass all the problems you might suffer on your journey to succeed your dream. </a:t>
            </a:r>
            <a:endParaRPr>
              <a:solidFill>
                <a:srgbClr val="000000">
                  <a:alpha val="84705"/>
                </a:srgbClr>
              </a:solidFill>
              <a:latin typeface="Arial"/>
              <a:ea typeface="Arial"/>
              <a:cs typeface="Arial"/>
              <a:sym typeface="Arial"/>
            </a:endParaRPr>
          </a:p>
          <a:p>
            <a:pPr marL="0" indent="0" defTabSz="457200">
              <a:lnSpc>
                <a:spcPts val="5400"/>
              </a:lnSpc>
              <a:spcBef>
                <a:spcPts val="0"/>
              </a:spcBef>
              <a:buClrTx/>
              <a:buSzTx/>
              <a:buNone/>
              <a:defRPr spc="0" sz="2900">
                <a:solidFill>
                  <a:srgbClr val="333333"/>
                </a:solidFill>
                <a:latin typeface="Times New Roman"/>
                <a:ea typeface="Times New Roman"/>
                <a:cs typeface="Times New Roman"/>
                <a:sym typeface="Times New Roman"/>
              </a:defRPr>
            </a:pPr>
            <a:r>
              <a:t> </a:t>
            </a:r>
            <a:endParaRPr>
              <a:solidFill>
                <a:srgbClr val="000000">
                  <a:alpha val="84705"/>
                </a:srgbClr>
              </a:solidFill>
              <a:latin typeface="Arial"/>
              <a:ea typeface="Arial"/>
              <a:cs typeface="Arial"/>
              <a:sym typeface="Arial"/>
            </a:endParaRPr>
          </a:p>
          <a:p>
            <a:pPr marL="0" indent="0" defTabSz="457200">
              <a:lnSpc>
                <a:spcPts val="5400"/>
              </a:lnSpc>
              <a:spcBef>
                <a:spcPts val="0"/>
              </a:spcBef>
              <a:buClrTx/>
              <a:buSzTx/>
              <a:buNone/>
              <a:defRPr spc="0" sz="2900">
                <a:solidFill>
                  <a:srgbClr val="333333"/>
                </a:solidFill>
                <a:latin typeface="Calibri"/>
                <a:ea typeface="Calibri"/>
                <a:cs typeface="Calibri"/>
                <a:sym typeface="Calibri"/>
              </a:defRPr>
            </a:pPr>
            <a:r>
              <a:t>Yours truly, </a:t>
            </a:r>
            <a:endParaRPr>
              <a:solidFill>
                <a:srgbClr val="000000">
                  <a:alpha val="84705"/>
                </a:srgbClr>
              </a:solidFill>
              <a:latin typeface="Arial"/>
              <a:ea typeface="Arial"/>
              <a:cs typeface="Arial"/>
              <a:sym typeface="Arial"/>
            </a:endParaRPr>
          </a:p>
          <a:p>
            <a:pPr marL="0" indent="0" defTabSz="457200">
              <a:lnSpc>
                <a:spcPts val="5400"/>
              </a:lnSpc>
              <a:spcBef>
                <a:spcPts val="0"/>
              </a:spcBef>
              <a:buClrTx/>
              <a:buSzTx/>
              <a:buNone/>
              <a:defRPr spc="0" sz="2900">
                <a:solidFill>
                  <a:srgbClr val="333333"/>
                </a:solidFill>
                <a:latin typeface="Calibri"/>
                <a:ea typeface="Calibri"/>
                <a:cs typeface="Calibri"/>
                <a:sym typeface="Calibri"/>
              </a:defRPr>
            </a:pPr>
            <a:r>
              <a:t>May htake htar khin </a:t>
            </a:r>
            <a:endParaRPr>
              <a:solidFill>
                <a:srgbClr val="000000">
                  <a:alpha val="84705"/>
                </a:srgbClr>
              </a:solidFill>
              <a:latin typeface="Arial"/>
              <a:ea typeface="Arial"/>
              <a:cs typeface="Arial"/>
              <a:sym typeface="Arial"/>
            </a:endParaRPr>
          </a:p>
          <a:p>
            <a:pPr marL="0" indent="0" defTabSz="457200">
              <a:lnSpc>
                <a:spcPts val="5400"/>
              </a:lnSpc>
              <a:spcBef>
                <a:spcPts val="0"/>
              </a:spcBef>
              <a:buClrTx/>
              <a:buSzTx/>
              <a:buNone/>
              <a:defRPr spc="0" sz="29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a:p>
            <a:pPr marL="0" indent="0" defTabSz="457200">
              <a:lnSpc>
                <a:spcPts val="5400"/>
              </a:lnSpc>
              <a:spcBef>
                <a:spcPts val="0"/>
              </a:spcBef>
              <a:buClrTx/>
              <a:buSzTx/>
              <a:buNone/>
              <a:defRPr spc="0" sz="2900">
                <a:solidFill>
                  <a:srgbClr val="000000">
                    <a:alpha val="84705"/>
                  </a:srgbClr>
                </a:solidFill>
                <a:latin typeface="Times New Roman"/>
                <a:ea typeface="Times New Roman"/>
                <a:cs typeface="Times New Roman"/>
                <a:sym typeface="Times New Roman"/>
              </a:defRPr>
            </a:pPr>
            <a:r>
              <a:t> </a:t>
            </a:r>
            <a:endParaRPr>
              <a:latin typeface="Arial"/>
              <a:ea typeface="Arial"/>
              <a:cs typeface="Arial"/>
              <a:sym typeface="Arial"/>
            </a:endParaRPr>
          </a:p>
        </p:txBody>
      </p:sp>
      <p:sp>
        <p:nvSpPr>
          <p:cNvPr id="357"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59" name="Author and Date"/>
          <p:cNvSpPr txBox="1"/>
          <p:nvPr>
            <p:ph type="body" idx="13"/>
          </p:nvPr>
        </p:nvSpPr>
        <p:spPr>
          <a:prstGeom prst="rect">
            <a:avLst/>
          </a:prstGeom>
        </p:spPr>
        <p:txBody>
          <a:bodyPr/>
          <a:lstStyle/>
          <a:p>
            <a:pPr/>
          </a:p>
        </p:txBody>
      </p:sp>
      <p:sp>
        <p:nvSpPr>
          <p:cNvPr id="360" name="Hi Nyam,…"/>
          <p:cNvSpPr txBox="1"/>
          <p:nvPr>
            <p:ph type="body" idx="1"/>
          </p:nvPr>
        </p:nvSpPr>
        <p:spPr>
          <a:xfrm>
            <a:off x="571500" y="3890207"/>
            <a:ext cx="23241001" cy="7697009"/>
          </a:xfrm>
          <a:prstGeom prst="rect">
            <a:avLst/>
          </a:prstGeom>
        </p:spPr>
        <p:txBody>
          <a:bodyPr/>
          <a:lstStyle/>
          <a:p>
            <a:pPr marL="0" indent="0" defTabSz="434340">
              <a:lnSpc>
                <a:spcPts val="6100"/>
              </a:lnSpc>
              <a:spcBef>
                <a:spcPts val="0"/>
              </a:spcBef>
              <a:buClrTx/>
              <a:buSzTx/>
              <a:buNone/>
              <a:defRPr i="1" spc="0" sz="3135">
                <a:solidFill>
                  <a:srgbClr val="000000">
                    <a:alpha val="84705"/>
                  </a:srgbClr>
                </a:solidFill>
                <a:latin typeface="Cambria"/>
                <a:ea typeface="Cambria"/>
                <a:cs typeface="Cambria"/>
                <a:sym typeface="Cambria"/>
              </a:defRPr>
            </a:pPr>
            <a:r>
              <a:t>Hi Nyam,</a:t>
            </a:r>
            <a:r>
              <a:rPr i="0"/>
              <a:t> </a:t>
            </a:r>
            <a:endParaRPr i="0">
              <a:latin typeface="Arial"/>
              <a:ea typeface="Arial"/>
              <a:cs typeface="Arial"/>
              <a:sym typeface="Arial"/>
            </a:endParaRPr>
          </a:p>
          <a:p>
            <a:pPr marL="0" indent="579119" defTabSz="434340">
              <a:lnSpc>
                <a:spcPts val="6100"/>
              </a:lnSpc>
              <a:spcBef>
                <a:spcPts val="0"/>
              </a:spcBef>
              <a:buClrTx/>
              <a:buSzTx/>
              <a:buNone/>
              <a:defRPr i="1" spc="0" sz="3135">
                <a:solidFill>
                  <a:srgbClr val="000000">
                    <a:alpha val="84705"/>
                  </a:srgbClr>
                </a:solidFill>
                <a:latin typeface="Cambria"/>
                <a:ea typeface="Cambria"/>
                <a:cs typeface="Cambria"/>
                <a:sym typeface="Cambria"/>
              </a:defRPr>
            </a:pPr>
            <a:r>
              <a:t>The first four episodes loosely concern the personal stories of the team’s four main stars: Jordan, Pippen, Dennis Rodman, and Coach Jackson. The structure is irritating. A visual timeline slides us back and forth between the 1997-1998 seasons and just about every pertinent year before it. That strategy leaves us in no single place for terribly long. Just as you’re about to settle into, say, Jackson’s Montana upbringing, his career as a gangly Knick or his spirituality and adventures with psychedelics, it’s onward to add those biographical chips to the team mosaic.</a:t>
            </a:r>
            <a:r>
              <a:rPr i="0"/>
              <a:t> </a:t>
            </a:r>
            <a:endParaRPr i="0">
              <a:latin typeface="Arial"/>
              <a:ea typeface="Arial"/>
              <a:cs typeface="Arial"/>
              <a:sym typeface="Arial"/>
            </a:endParaRPr>
          </a:p>
          <a:p>
            <a:pPr marL="0" indent="579119" defTabSz="434340">
              <a:lnSpc>
                <a:spcPts val="6100"/>
              </a:lnSpc>
              <a:spcBef>
                <a:spcPts val="0"/>
              </a:spcBef>
              <a:buClrTx/>
              <a:buSzTx/>
              <a:buNone/>
              <a:defRPr i="1" spc="0" sz="3135">
                <a:solidFill>
                  <a:srgbClr val="333333"/>
                </a:solidFill>
                <a:latin typeface="Cambria"/>
                <a:ea typeface="Cambria"/>
                <a:cs typeface="Cambria"/>
                <a:sym typeface="Cambria"/>
              </a:defRPr>
            </a:pPr>
            <a:r>
              <a:t>Once in a while, the to-and-fro produces a comedic masterstroke. Episode 3 ends with Jordan recalling the time Rodman requested a Las Vegas vacation, and Episode 4 opens with a title screen that says, “Dennis Rodman has been absent with permission from the Chicago Bulls for 24 hours.” The sentence then updates itself — “with” expands to “without” and “24 hours” reddens and ticks up to 88. And just like that, we’re looking at Electra, in the present, who goes on to conclude that “it was definitely an occupational hazard to be Dennis’s girlfriend</a:t>
            </a:r>
            <a:r>
              <a:rPr i="0"/>
              <a:t> </a:t>
            </a:r>
            <a:endParaRPr i="0">
              <a:solidFill>
                <a:srgbClr val="000000">
                  <a:alpha val="84705"/>
                </a:srgbClr>
              </a:solidFill>
              <a:latin typeface="Arial"/>
              <a:ea typeface="Arial"/>
              <a:cs typeface="Arial"/>
              <a:sym typeface="Arial"/>
            </a:endParaRPr>
          </a:p>
          <a:p>
            <a:pPr marL="0" indent="579119" defTabSz="434340">
              <a:lnSpc>
                <a:spcPts val="6100"/>
              </a:lnSpc>
              <a:spcBef>
                <a:spcPts val="0"/>
              </a:spcBef>
              <a:buClrTx/>
              <a:buSzTx/>
              <a:buNone/>
              <a:defRPr i="1" spc="0" sz="3135">
                <a:solidFill>
                  <a:srgbClr val="48494A"/>
                </a:solidFill>
                <a:latin typeface="Cambria"/>
                <a:ea typeface="Cambria"/>
                <a:cs typeface="Cambria"/>
                <a:sym typeface="Cambria"/>
              </a:defRPr>
            </a:pPr>
            <a:r>
              <a:t>The 10-part documentary series provided an in-depth look at the </a:t>
            </a:r>
            <a:r>
              <a:rPr>
                <a:solidFill>
                  <a:srgbClr val="000000">
                    <a:alpha val="84705"/>
                  </a:srgbClr>
                </a:solidFill>
              </a:rPr>
              <a:t>Chicago Bulls</a:t>
            </a:r>
            <a:r>
              <a:t>’ dynasty through the lens of the final championship season in 1997-98. The Bulls allowed an NBA Entertainment crew to follow the team around for that entire season, and some of that never-before-seen footage is featured in the documentary. This is a good film and I would like to suggest this to many people that I know. </a:t>
            </a:r>
            <a:r>
              <a:rPr i="0"/>
              <a:t> </a:t>
            </a:r>
            <a:endParaRPr i="0">
              <a:solidFill>
                <a:srgbClr val="000000">
                  <a:alpha val="84705"/>
                </a:srgbClr>
              </a:solidFill>
              <a:latin typeface="Arial"/>
              <a:ea typeface="Arial"/>
              <a:cs typeface="Arial"/>
              <a:sym typeface="Arial"/>
            </a:endParaRPr>
          </a:p>
          <a:p>
            <a:pPr marL="0" indent="579119" defTabSz="434340">
              <a:lnSpc>
                <a:spcPts val="6100"/>
              </a:lnSpc>
              <a:spcBef>
                <a:spcPts val="0"/>
              </a:spcBef>
              <a:buClrTx/>
              <a:buSzTx/>
              <a:buNone/>
              <a:defRPr i="1" spc="0" sz="3135">
                <a:solidFill>
                  <a:srgbClr val="48494A"/>
                </a:solidFill>
                <a:latin typeface="Cambria"/>
                <a:ea typeface="Cambria"/>
                <a:cs typeface="Cambria"/>
                <a:sym typeface="Cambria"/>
              </a:defRPr>
            </a:pPr>
            <a:r>
              <a:t>From, </a:t>
            </a:r>
            <a:r>
              <a:rPr i="0"/>
              <a:t> </a:t>
            </a:r>
            <a:endParaRPr i="0">
              <a:solidFill>
                <a:srgbClr val="000000">
                  <a:alpha val="84705"/>
                </a:srgbClr>
              </a:solidFill>
              <a:latin typeface="Arial"/>
              <a:ea typeface="Arial"/>
              <a:cs typeface="Arial"/>
              <a:sym typeface="Arial"/>
            </a:endParaRPr>
          </a:p>
          <a:p>
            <a:pPr marL="0" indent="1158239" defTabSz="434340">
              <a:lnSpc>
                <a:spcPts val="6100"/>
              </a:lnSpc>
              <a:spcBef>
                <a:spcPts val="0"/>
              </a:spcBef>
              <a:buClrTx/>
              <a:buSzTx/>
              <a:buNone/>
              <a:defRPr i="1" spc="0" sz="3135">
                <a:solidFill>
                  <a:srgbClr val="48494A"/>
                </a:solidFill>
                <a:latin typeface="Cambria"/>
                <a:ea typeface="Cambria"/>
                <a:cs typeface="Cambria"/>
                <a:sym typeface="Cambria"/>
              </a:defRPr>
            </a:pPr>
            <a:r>
              <a:t>Paing.</a:t>
            </a:r>
            <a:r>
              <a:rPr i="0"/>
              <a:t> </a:t>
            </a:r>
            <a:endParaRPr i="0">
              <a:solidFill>
                <a:srgbClr val="000000">
                  <a:alpha val="84705"/>
                </a:srgbClr>
              </a:solidFill>
              <a:latin typeface="Arial"/>
              <a:ea typeface="Arial"/>
              <a:cs typeface="Arial"/>
              <a:sym typeface="Arial"/>
            </a:endParaRPr>
          </a:p>
        </p:txBody>
      </p:sp>
      <p:sp>
        <p:nvSpPr>
          <p:cNvPr id="361"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63" name="Author and Date"/>
          <p:cNvSpPr txBox="1"/>
          <p:nvPr>
            <p:ph type="body" idx="13"/>
          </p:nvPr>
        </p:nvSpPr>
        <p:spPr>
          <a:prstGeom prst="rect">
            <a:avLst/>
          </a:prstGeom>
        </p:spPr>
        <p:txBody>
          <a:bodyPr/>
          <a:lstStyle/>
          <a:p>
            <a:pPr/>
          </a:p>
        </p:txBody>
      </p:sp>
      <p:sp>
        <p:nvSpPr>
          <p:cNvPr id="364" name="Dear Xiye Bastida,…"/>
          <p:cNvSpPr txBox="1"/>
          <p:nvPr>
            <p:ph type="body" idx="1"/>
          </p:nvPr>
        </p:nvSpPr>
        <p:spPr>
          <a:prstGeom prst="rect">
            <a:avLst/>
          </a:prstGeom>
        </p:spPr>
        <p:txBody>
          <a:bodyPr/>
          <a:lstStyle/>
          <a:p>
            <a:pPr marL="0" indent="0" defTabSz="457200">
              <a:lnSpc>
                <a:spcPts val="5900"/>
              </a:lnSpc>
              <a:spcBef>
                <a:spcPts val="0"/>
              </a:spcBef>
              <a:buClrTx/>
              <a:buSzTx/>
              <a:buNone/>
              <a:defRPr spc="0" sz="3400">
                <a:solidFill>
                  <a:srgbClr val="000000">
                    <a:alpha val="84705"/>
                  </a:srgbClr>
                </a:solidFill>
                <a:latin typeface="Calibri"/>
                <a:ea typeface="Calibri"/>
                <a:cs typeface="Calibri"/>
                <a:sym typeface="Calibri"/>
              </a:defRPr>
            </a:pPr>
            <a:r>
              <a:t>Dear Xiye Bastida, </a:t>
            </a:r>
            <a:endParaRPr>
              <a:latin typeface="Arial"/>
              <a:ea typeface="Arial"/>
              <a:cs typeface="Arial"/>
              <a:sym typeface="Arial"/>
            </a:endParaRPr>
          </a:p>
          <a:p>
            <a:pPr marL="0" indent="0" defTabSz="457200">
              <a:lnSpc>
                <a:spcPts val="5900"/>
              </a:lnSpc>
              <a:spcBef>
                <a:spcPts val="0"/>
              </a:spcBef>
              <a:buClrTx/>
              <a:buSzTx/>
              <a:buNone/>
              <a:defRPr spc="0" sz="3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5900"/>
              </a:lnSpc>
              <a:spcBef>
                <a:spcPts val="0"/>
              </a:spcBef>
              <a:buClrTx/>
              <a:buSzTx/>
              <a:buNone/>
              <a:defRPr spc="0" sz="3400">
                <a:solidFill>
                  <a:srgbClr val="000000">
                    <a:alpha val="84705"/>
                  </a:srgbClr>
                </a:solidFill>
                <a:latin typeface="Calibri"/>
                <a:ea typeface="Calibri"/>
                <a:cs typeface="Calibri"/>
                <a:sym typeface="Calibri"/>
              </a:defRPr>
            </a:pPr>
            <a:r>
              <a:t>                                  I write this letter to you after listening to your TedTalk video online, where you would talk about how you inspired people in your surroundings to take part in your movement. I can’t even describe the massive appreciation I have on people like you and Greta Thunberg and every other individual who would attempt to make a difference and would carry the massive role which was to lead a BIG group of people all around the world despite being teenagers. You achieved things a normal person could only dream of. Teenagers like you even did what most adults couldn’t do taking on a big weight on your shoulders and making it seem impeccable. I can only see your life and this “movement” as you call it, going well under your care and as you grow older, you will find only massive achievements and for that, I’m certain of it.   Thank you for reading this letter </a:t>
            </a:r>
            <a:endParaRPr>
              <a:latin typeface="Arial"/>
              <a:ea typeface="Arial"/>
              <a:cs typeface="Arial"/>
              <a:sym typeface="Arial"/>
            </a:endParaRPr>
          </a:p>
          <a:p>
            <a:pPr marL="0" indent="0" defTabSz="457200">
              <a:lnSpc>
                <a:spcPts val="5900"/>
              </a:lnSpc>
              <a:spcBef>
                <a:spcPts val="0"/>
              </a:spcBef>
              <a:buClrTx/>
              <a:buSzTx/>
              <a:buNone/>
              <a:defRPr spc="0" sz="3400">
                <a:solidFill>
                  <a:srgbClr val="000000">
                    <a:alpha val="84705"/>
                  </a:srgbClr>
                </a:solidFill>
                <a:latin typeface="Calibri"/>
                <a:ea typeface="Calibri"/>
                <a:cs typeface="Calibri"/>
                <a:sym typeface="Calibri"/>
              </a:defRPr>
            </a:pPr>
            <a:r>
              <a:t> </a:t>
            </a:r>
            <a:endParaRPr>
              <a:latin typeface="Arial"/>
              <a:ea typeface="Arial"/>
              <a:cs typeface="Arial"/>
              <a:sym typeface="Arial"/>
            </a:endParaRPr>
          </a:p>
          <a:p>
            <a:pPr marL="0" indent="0" defTabSz="457200">
              <a:lnSpc>
                <a:spcPts val="5900"/>
              </a:lnSpc>
              <a:spcBef>
                <a:spcPts val="0"/>
              </a:spcBef>
              <a:buClrTx/>
              <a:buSzTx/>
              <a:buNone/>
              <a:defRPr spc="0" sz="3400">
                <a:solidFill>
                  <a:srgbClr val="000000">
                    <a:alpha val="84705"/>
                  </a:srgbClr>
                </a:solidFill>
                <a:latin typeface="Calibri"/>
                <a:ea typeface="Calibri"/>
                <a:cs typeface="Calibri"/>
                <a:sym typeface="Calibri"/>
              </a:defRPr>
            </a:pPr>
            <a:r>
              <a:t>Sincerely,  </a:t>
            </a:r>
            <a:endParaRPr>
              <a:latin typeface="Arial"/>
              <a:ea typeface="Arial"/>
              <a:cs typeface="Arial"/>
              <a:sym typeface="Arial"/>
            </a:endParaRPr>
          </a:p>
          <a:p>
            <a:pPr marL="0" indent="0" defTabSz="457200">
              <a:lnSpc>
                <a:spcPts val="5900"/>
              </a:lnSpc>
              <a:spcBef>
                <a:spcPts val="0"/>
              </a:spcBef>
              <a:buClrTx/>
              <a:buSzTx/>
              <a:buNone/>
              <a:defRPr spc="0" sz="3400">
                <a:solidFill>
                  <a:srgbClr val="000000">
                    <a:alpha val="84705"/>
                  </a:srgbClr>
                </a:solidFill>
                <a:latin typeface="Calibri"/>
                <a:ea typeface="Calibri"/>
                <a:cs typeface="Calibri"/>
                <a:sym typeface="Calibri"/>
              </a:defRPr>
            </a:pPr>
            <a:r>
              <a:t>Phone Myat Aung Kyaing                            </a:t>
            </a:r>
            <a:endParaRPr>
              <a:latin typeface="Arial"/>
              <a:ea typeface="Arial"/>
              <a:cs typeface="Arial"/>
              <a:sym typeface="Arial"/>
            </a:endParaRPr>
          </a:p>
        </p:txBody>
      </p:sp>
      <p:sp>
        <p:nvSpPr>
          <p:cNvPr id="365"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atOff val="-16194"/>
            <a:lumOff val="-23324"/>
          </a:schemeClr>
        </a:solidFill>
      </p:bgPr>
    </p:bg>
    <p:spTree>
      <p:nvGrpSpPr>
        <p:cNvPr id="1" name=""/>
        <p:cNvGrpSpPr/>
        <p:nvPr/>
      </p:nvGrpSpPr>
      <p:grpSpPr>
        <a:xfrm>
          <a:off x="0" y="0"/>
          <a:ext cx="0" cy="0"/>
          <a:chOff x="0" y="0"/>
          <a:chExt cx="0" cy="0"/>
        </a:xfrm>
      </p:grpSpPr>
      <p:sp>
        <p:nvSpPr>
          <p:cNvPr id="367" name="Author and Date"/>
          <p:cNvSpPr txBox="1"/>
          <p:nvPr>
            <p:ph type="body" idx="13"/>
          </p:nvPr>
        </p:nvSpPr>
        <p:spPr>
          <a:prstGeom prst="rect">
            <a:avLst/>
          </a:prstGeom>
        </p:spPr>
        <p:txBody>
          <a:bodyPr/>
          <a:lstStyle/>
          <a:p>
            <a:pPr/>
          </a:p>
        </p:txBody>
      </p:sp>
      <p:sp>
        <p:nvSpPr>
          <p:cNvPr id="368" name="Informal letter writing.…"/>
          <p:cNvSpPr txBox="1"/>
          <p:nvPr>
            <p:ph type="body" idx="1"/>
          </p:nvPr>
        </p:nvSpPr>
        <p:spPr>
          <a:prstGeom prst="rect">
            <a:avLst/>
          </a:prstGeom>
        </p:spPr>
        <p:txBody>
          <a:bodyPr/>
          <a:lstStyle/>
          <a:p>
            <a:pPr marL="0" indent="0" defTabSz="457200">
              <a:lnSpc>
                <a:spcPts val="4600"/>
              </a:lnSpc>
              <a:spcBef>
                <a:spcPts val="0"/>
              </a:spcBef>
              <a:buClrTx/>
              <a:buSzTx/>
              <a:buNone/>
              <a:defRPr spc="0" sz="1866">
                <a:latin typeface="Calibri"/>
                <a:ea typeface="Calibri"/>
                <a:cs typeface="Calibri"/>
                <a:sym typeface="Calibri"/>
              </a:defRPr>
            </a:pPr>
            <a:r>
              <a:t>Informal letter writing.</a:t>
            </a:r>
            <a:r>
              <a:t> </a:t>
            </a:r>
            <a:endParaRPr sz="1200">
              <a:solidFill>
                <a:srgbClr val="000000">
                  <a:alpha val="84705"/>
                </a:srgbClr>
              </a:solidFill>
              <a:latin typeface="Arial"/>
              <a:ea typeface="Arial"/>
              <a:cs typeface="Arial"/>
              <a:sym typeface="Arial"/>
            </a:endParaRPr>
          </a:p>
          <a:p>
            <a:pPr marL="0" indent="0" defTabSz="457200">
              <a:lnSpc>
                <a:spcPts val="4600"/>
              </a:lnSpc>
              <a:spcBef>
                <a:spcPts val="0"/>
              </a:spcBef>
              <a:buClrTx/>
              <a:buSzTx/>
              <a:buNone/>
              <a:defRPr spc="0" sz="1866">
                <a:solidFill>
                  <a:srgbClr val="000000">
                    <a:alpha val="84705"/>
                  </a:srgbClr>
                </a:solidFill>
                <a:latin typeface="Calibri"/>
                <a:ea typeface="Calibri"/>
                <a:cs typeface="Calibri"/>
                <a:sym typeface="Calibri"/>
              </a:defRPr>
            </a:pPr>
            <a:r>
              <a:t> </a:t>
            </a:r>
            <a:endParaRPr sz="1200">
              <a:latin typeface="Arial"/>
              <a:ea typeface="Arial"/>
              <a:cs typeface="Arial"/>
              <a:sym typeface="Arial"/>
            </a:endParaRPr>
          </a:p>
          <a:p>
            <a:pPr marL="0" indent="0" defTabSz="457200">
              <a:lnSpc>
                <a:spcPts val="6600"/>
              </a:lnSpc>
              <a:spcBef>
                <a:spcPts val="0"/>
              </a:spcBef>
              <a:buClrTx/>
              <a:buSzTx/>
              <a:buNone/>
              <a:defRPr spc="0" sz="1866">
                <a:solidFill>
                  <a:srgbClr val="000000">
                    <a:alpha val="84705"/>
                  </a:srgbClr>
                </a:solidFill>
                <a:latin typeface="Copperplate"/>
                <a:ea typeface="Copperplate"/>
                <a:cs typeface="Copperplate"/>
                <a:sym typeface="Copperplate"/>
              </a:defRPr>
            </a:pPr>
            <a:r>
              <a:t>Today, I decided to do a strange thing. I decided to say “I love you” to my brown parents. Growing up, me and my parents had an extremely healthy and happy relationship but I realized that I have never told my parents I love them. Don’t get me wrong, they do realize that the love I have for my parents is bigger than the entire universe.  </a:t>
            </a:r>
            <a:endParaRPr sz="1200">
              <a:latin typeface="Arial"/>
              <a:ea typeface="Arial"/>
              <a:cs typeface="Arial"/>
              <a:sym typeface="Arial"/>
            </a:endParaRPr>
          </a:p>
          <a:p>
            <a:pPr marL="0" indent="0" defTabSz="457200">
              <a:lnSpc>
                <a:spcPts val="7600"/>
              </a:lnSpc>
              <a:spcBef>
                <a:spcPts val="0"/>
              </a:spcBef>
              <a:buClrTx/>
              <a:buSzTx/>
              <a:buNone/>
              <a:defRPr spc="0" sz="1866">
                <a:solidFill>
                  <a:srgbClr val="000000">
                    <a:alpha val="84705"/>
                  </a:srgbClr>
                </a:solidFill>
                <a:latin typeface="Copperplate"/>
                <a:ea typeface="Copperplate"/>
                <a:cs typeface="Copperplate"/>
                <a:sym typeface="Copperplate"/>
              </a:defRPr>
            </a:pPr>
            <a:r>
              <a:t>  </a:t>
            </a:r>
            <a:r>
              <a:rPr sz="2666"/>
              <a:t>W</a:t>
            </a:r>
            <a:r>
              <a:t>hen I went to my mom to try this experiment, I was kind of nervous. I looked straight into her eyes and whispered “Hi mom, I love you.” My mom looked confused and she started giggling and told me to speak up. I whispered again but louder. My mom stared into my soul after I finished repeating. She slowly said “What do you want me to buy for you?” My sister, who was sitting beside us started laughing her breath out. </a:t>
            </a:r>
            <a:endParaRPr sz="1200">
              <a:latin typeface="Arial"/>
              <a:ea typeface="Arial"/>
              <a:cs typeface="Arial"/>
              <a:sym typeface="Arial"/>
            </a:endParaRPr>
          </a:p>
          <a:p>
            <a:pPr marL="0" indent="0" defTabSz="457200">
              <a:lnSpc>
                <a:spcPts val="7600"/>
              </a:lnSpc>
              <a:spcBef>
                <a:spcPts val="0"/>
              </a:spcBef>
              <a:buClrTx/>
              <a:buSzTx/>
              <a:buNone/>
              <a:defRPr spc="0" sz="1866">
                <a:solidFill>
                  <a:srgbClr val="000000">
                    <a:alpha val="84705"/>
                  </a:srgbClr>
                </a:solidFill>
                <a:latin typeface="Copperplate"/>
                <a:ea typeface="Copperplate"/>
                <a:cs typeface="Copperplate"/>
                <a:sym typeface="Copperplate"/>
              </a:defRPr>
            </a:pPr>
            <a:r>
              <a:t>   </a:t>
            </a:r>
            <a:r>
              <a:rPr sz="2666"/>
              <a:t>I </a:t>
            </a:r>
            <a:r>
              <a:t>told my mom that I did not want anything from her but wanted to tell her that I loved her. I could see the happiness in my mom’s eyes after I said that. She started tearing up and laughed it off to cover her tears. Later, she gave me the best hug ever. The hug warmed my heart and made me feel loved and secured.  </a:t>
            </a:r>
            <a:endParaRPr sz="1200">
              <a:latin typeface="Arial"/>
              <a:ea typeface="Arial"/>
              <a:cs typeface="Arial"/>
              <a:sym typeface="Arial"/>
            </a:endParaRPr>
          </a:p>
          <a:p>
            <a:pPr marL="0" indent="0" defTabSz="457200">
              <a:lnSpc>
                <a:spcPts val="6900"/>
              </a:lnSpc>
              <a:spcBef>
                <a:spcPts val="0"/>
              </a:spcBef>
              <a:buClrTx/>
              <a:buSzTx/>
              <a:buNone/>
              <a:defRPr spc="0" sz="1866">
                <a:solidFill>
                  <a:srgbClr val="000000">
                    <a:alpha val="84705"/>
                  </a:srgbClr>
                </a:solidFill>
                <a:latin typeface="Copperplate"/>
                <a:ea typeface="Copperplate"/>
                <a:cs typeface="Copperplate"/>
                <a:sym typeface="Copperplate"/>
              </a:defRPr>
            </a:pPr>
            <a:r>
              <a:t>   </a:t>
            </a:r>
            <a:r>
              <a:rPr sz="2133"/>
              <a:t>A</a:t>
            </a:r>
            <a:r>
              <a:t>s a conclusion, I did realize that I should let my parents know how much I love them. The look on my mom’s face after I told her that I loved her was priceless. I wish I could open up my memory and paste that look into my essay, I would have gotten an “A+” Even though the experiment lasted a few minutes, I could feel the satisfaction in me. I have always wanted to tell my mom those three words but I was never able to. Now I will go tell my dad the same thing.  </a:t>
            </a:r>
            <a:endParaRPr sz="1200">
              <a:latin typeface="Arial"/>
              <a:ea typeface="Arial"/>
              <a:cs typeface="Arial"/>
              <a:sym typeface="Arial"/>
            </a:endParaRPr>
          </a:p>
        </p:txBody>
      </p:sp>
      <p:sp>
        <p:nvSpPr>
          <p:cNvPr id="369" name="Slide Title"/>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8_Academy">
  <a:themeElements>
    <a:clrScheme name="28_Academy">
      <a:dk1>
        <a:srgbClr val="000000"/>
      </a:dk1>
      <a:lt1>
        <a:srgbClr val="000034"/>
      </a:lt1>
      <a:dk2>
        <a:srgbClr val="555952"/>
      </a:dk2>
      <a:lt2>
        <a:srgbClr val="D6DCCF"/>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Founders Grotesk Semibold"/>
        <a:ea typeface="Founders Grotesk Semibold"/>
        <a:cs typeface="Founders Grotesk Semibold"/>
      </a:majorFont>
      <a:minorFont>
        <a:latin typeface="Founders Grotesk Semibold"/>
        <a:ea typeface="Founders Grotesk Semibold"/>
        <a:cs typeface="Founders Grotesk Semibold"/>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2304"/>
            <a:satOff val="23749"/>
            <a:lumOff val="-45745"/>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all" i="0" spc="156" strike="noStrike" sz="2600" u="none" kumimoji="0" normalizeH="0">
            <a:ln>
              <a:noFill/>
            </a:ln>
            <a:solidFill>
              <a:srgbClr val="FFFFFF"/>
            </a:solidFill>
            <a:effectLst/>
            <a:uFillTx/>
            <a:latin typeface="Founders Grotesk Condensed"/>
            <a:ea typeface="Founders Grotesk Condensed"/>
            <a:cs typeface="Founders Grotesk Condensed"/>
            <a:sym typeface="Founders Grotesk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143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8_Academy">
  <a:themeElements>
    <a:clrScheme name="28_Academy">
      <a:dk1>
        <a:srgbClr val="000000"/>
      </a:dk1>
      <a:lt1>
        <a:srgbClr val="FFFFFF"/>
      </a:lt1>
      <a:dk2>
        <a:srgbClr val="555952"/>
      </a:dk2>
      <a:lt2>
        <a:srgbClr val="D6DCCF"/>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Founders Grotesk Semibold"/>
        <a:ea typeface="Founders Grotesk Semibold"/>
        <a:cs typeface="Founders Grotesk Semibold"/>
      </a:majorFont>
      <a:minorFont>
        <a:latin typeface="Founders Grotesk Semibold"/>
        <a:ea typeface="Founders Grotesk Semibold"/>
        <a:cs typeface="Founders Grotesk Semibold"/>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2304"/>
            <a:satOff val="23749"/>
            <a:lumOff val="-45745"/>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all" i="0" spc="156" strike="noStrike" sz="2600" u="none" kumimoji="0" normalizeH="0">
            <a:ln>
              <a:noFill/>
            </a:ln>
            <a:solidFill>
              <a:srgbClr val="FFFFFF"/>
            </a:solidFill>
            <a:effectLst/>
            <a:uFillTx/>
            <a:latin typeface="Founders Grotesk Condensed"/>
            <a:ea typeface="Founders Grotesk Condensed"/>
            <a:cs typeface="Founders Grotesk Condensed"/>
            <a:sym typeface="Founders Grotesk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143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80000"/>
          </a:lnSpc>
          <a:spcBef>
            <a:spcPts val="3600"/>
          </a:spcBef>
          <a:spcAft>
            <a:spcPts val="0"/>
          </a:spcAft>
          <a:buClrTx/>
          <a:buSzTx/>
          <a:buFontTx/>
          <a:buNone/>
          <a:tabLst/>
          <a:defRPr b="0" baseline="0" cap="none" i="0" spc="-42" strike="noStrike" sz="4200" u="none" kumimoji="0" normalizeH="0">
            <a:ln>
              <a:noFill/>
            </a:ln>
            <a:solidFill>
              <a:srgbClr val="000000"/>
            </a:solidFill>
            <a:effectLst/>
            <a:uFillTx/>
            <a:latin typeface="Founders Grotesk Text"/>
            <a:ea typeface="Founders Grotesk Text"/>
            <a:cs typeface="Founders Grotesk Text"/>
            <a:sym typeface="Founders Grotesk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