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5" r:id="rId1"/>
  </p:sldMasterIdLst>
  <p:sldIdLst>
    <p:sldId id="259" r:id="rId2"/>
    <p:sldId id="260" r:id="rId3"/>
    <p:sldId id="261" r:id="rId4"/>
    <p:sldId id="262" r:id="rId5"/>
    <p:sldId id="263" r:id="rId6"/>
    <p:sldId id="264" r:id="rId7"/>
    <p:sldId id="265" r:id="rId8"/>
    <p:sldId id="266" r:id="rId9"/>
    <p:sldId id="267" r:id="rId10"/>
    <p:sldId id="268" r:id="rId11"/>
    <p:sldId id="269" r:id="rId12"/>
    <p:sldId id="270" r:id="rId13"/>
    <p:sldId id="271" r:id="rId14"/>
    <p:sldId id="272" r:id="rId15"/>
    <p:sldId id="273" r:id="rId16"/>
    <p:sldId id="274" r:id="rId17"/>
    <p:sldId id="275" r:id="rId18"/>
    <p:sldId id="276" r:id="rId19"/>
    <p:sldId id="277" r:id="rId20"/>
    <p:sldId id="278" r:id="rId21"/>
    <p:sldId id="279" r:id="rId22"/>
    <p:sldId id="280" r:id="rId23"/>
    <p:sldId id="281" r:id="rId24"/>
    <p:sldId id="282" r:id="rId25"/>
    <p:sldId id="283" r:id="rId26"/>
    <p:sldId id="284" r:id="rId27"/>
    <p:sldId id="285" r:id="rId28"/>
    <p:sldId id="286" r:id="rId29"/>
    <p:sldId id="287" r:id="rId30"/>
    <p:sldId id="288" r:id="rId31"/>
    <p:sldId id="289" r:id="rId32"/>
    <p:sldId id="290" r:id="rId33"/>
    <p:sldId id="291" r:id="rId34"/>
    <p:sldId id="292" r:id="rId35"/>
    <p:sldId id="293" r:id="rId36"/>
    <p:sldId id="294" r:id="rId37"/>
    <p:sldId id="295" r:id="rId38"/>
    <p:sldId id="296" r:id="rId39"/>
    <p:sldId id="297" r:id="rId40"/>
    <p:sldId id="298" r:id="rId41"/>
    <p:sldId id="299" r:id="rId42"/>
    <p:sldId id="300" r:id="rId43"/>
    <p:sldId id="301" r:id="rId44"/>
    <p:sldId id="302" r:id="rId45"/>
    <p:sldId id="303" r:id="rId46"/>
    <p:sldId id="304" r:id="rId47"/>
    <p:sldId id="305" r:id="rId48"/>
    <p:sldId id="306" r:id="rId49"/>
    <p:sldId id="307" r:id="rId50"/>
    <p:sldId id="308" r:id="rId51"/>
    <p:sldId id="309" r:id="rId52"/>
    <p:sldId id="310" r:id="rId53"/>
    <p:sldId id="311" r:id="rId54"/>
    <p:sldId id="312" r:id="rId55"/>
    <p:sldId id="313" r:id="rId56"/>
    <p:sldId id="314" r:id="rId57"/>
    <p:sldId id="315" r:id="rId58"/>
    <p:sldId id="316" r:id="rId5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20000"/>
    <a:srgbClr val="B54C2D"/>
    <a:srgbClr val="DDA147"/>
    <a:srgbClr val="B66952"/>
    <a:srgbClr val="B56D45"/>
    <a:srgbClr val="DF985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p:scale>
          <a:sx n="66" d="100"/>
          <a:sy n="66" d="100"/>
        </p:scale>
        <p:origin x="174"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370693" y="1769540"/>
            <a:ext cx="9440034" cy="1828801"/>
          </a:xfrm>
        </p:spPr>
        <p:txBody>
          <a:bodyPr anchor="b">
            <a:normAutofit/>
          </a:bodyPr>
          <a:lstStyle>
            <a:lvl1pPr algn="ctr">
              <a:defRPr sz="5400"/>
            </a:lvl1pPr>
          </a:lstStyle>
          <a:p>
            <a:r>
              <a:rPr lang="en-US"/>
              <a:t>Click to edit Master title style</a:t>
            </a:r>
            <a:endParaRPr lang="en-US" dirty="0"/>
          </a:p>
        </p:txBody>
      </p:sp>
      <p:sp>
        <p:nvSpPr>
          <p:cNvPr id="3" name="Subtitle 2"/>
          <p:cNvSpPr>
            <a:spLocks noGrp="1"/>
          </p:cNvSpPr>
          <p:nvPr>
            <p:ph type="subTitle" idx="1"/>
          </p:nvPr>
        </p:nvSpPr>
        <p:spPr>
          <a:xfrm>
            <a:off x="1370693" y="3773489"/>
            <a:ext cx="9440034" cy="1049867"/>
          </a:xfrm>
        </p:spPr>
        <p:txBody>
          <a:bodyPr anchor="t"/>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8D38747-4367-4BD2-8D51-C97E202738E2}" type="datetime1">
              <a:rPr lang="en-US" smtClean="0"/>
              <a:t>7/27/2020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38525254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3C55A3C-5767-4844-A0A3-83778C2E5409}" type="datetime1">
              <a:rPr lang="en-US" smtClean="0"/>
              <a:t>7/27/2020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7858651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95401" y="1761067"/>
            <a:ext cx="9590550" cy="1828813"/>
          </a:xfrm>
        </p:spPr>
        <p:txBody>
          <a:bodyPr anchor="b"/>
          <a:lstStyle>
            <a:lvl1pPr algn="ct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3763439"/>
            <a:ext cx="9590550" cy="1333494"/>
          </a:xfrm>
        </p:spPr>
        <p:txBody>
          <a:bodyPr anchor="t"/>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AE507A8-A5CF-4D38-AB86-7EDDA87A85D4}" type="datetime1">
              <a:rPr lang="en-US" smtClean="0"/>
              <a:t>7/27/2020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12264868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2" cy="126187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913795" y="2076450"/>
            <a:ext cx="4856841" cy="3622671"/>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0716" y="2076451"/>
            <a:ext cx="4856841" cy="3622672"/>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DFCD27C-8599-43EF-BA1D-14DDC1946E06}" type="datetime1">
              <a:rPr lang="en-US" smtClean="0"/>
              <a:t>7/27/2020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1751756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20" name="Picture 19" descr="Slate-V2-HD-compPhotoInset.png">
            <a:extLst>
              <a:ext uri="{FF2B5EF4-FFF2-40B4-BE49-F238E27FC236}">
                <a16:creationId xmlns:a16="http://schemas.microsoft.com/office/drawing/2014/main" id="{37B721FF-D609-4D98-9D19-CF75AA8A54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3795" y="1734506"/>
            <a:ext cx="5029200" cy="4099959"/>
          </a:xfrm>
          <a:prstGeom prst="rect">
            <a:avLst/>
          </a:prstGeom>
        </p:spPr>
      </p:pic>
      <p:pic>
        <p:nvPicPr>
          <p:cNvPr id="21" name="Picture 20" descr="Slate-V2-HD-compPhotoInset.png">
            <a:extLst>
              <a:ext uri="{FF2B5EF4-FFF2-40B4-BE49-F238E27FC236}">
                <a16:creationId xmlns:a16="http://schemas.microsoft.com/office/drawing/2014/main" id="{073936BD-C868-433F-8E84-D6DD8E640E3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38357" y="1734506"/>
            <a:ext cx="5029200" cy="4099959"/>
          </a:xfrm>
          <a:prstGeom prst="rect">
            <a:avLst/>
          </a:prstGeom>
        </p:spPr>
      </p:pic>
      <p:sp>
        <p:nvSpPr>
          <p:cNvPr id="2" name="Title 1"/>
          <p:cNvSpPr>
            <a:spLocks noGrp="1"/>
          </p:cNvSpPr>
          <p:nvPr>
            <p:ph type="title"/>
          </p:nvPr>
        </p:nvSpPr>
        <p:spPr>
          <a:xfrm>
            <a:off x="913795" y="609600"/>
            <a:ext cx="10353762" cy="970450"/>
          </a:xfrm>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046013" y="1855153"/>
            <a:ext cx="4764764" cy="692494"/>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46013" y="2702103"/>
            <a:ext cx="4764764" cy="3043533"/>
          </a:xfrm>
        </p:spPr>
        <p:txBody>
          <a:bodyPr anchor="t">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63166" y="1855152"/>
            <a:ext cx="4779582" cy="692495"/>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363167" y="2702103"/>
            <a:ext cx="4779581" cy="3043533"/>
          </a:xfrm>
        </p:spPr>
        <p:txBody>
          <a:bodyPr anchor="t">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9343D99-809A-49C0-96E5-4250D0B498EE}" type="datetime1">
              <a:rPr lang="en-US" smtClean="0"/>
              <a:t>7/27/2020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6088870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143DE9B-B678-4EFB-BB7D-A4370204A0B0}" type="datetime1">
              <a:rPr lang="en-US" smtClean="0"/>
              <a:t>7/27/2020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1648886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8812DA-F765-4142-A6A3-A8ED7235E082}" type="datetime1">
              <a:rPr lang="en-US" smtClean="0"/>
              <a:t>7/27/2020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7659166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3706889" cy="1821918"/>
          </a:xfrm>
        </p:spPr>
        <p:txBody>
          <a:bodyPr anchor="b">
            <a:normAutofit/>
          </a:bodyPr>
          <a:lstStyle>
            <a:lvl1pPr algn="ctr">
              <a:defRPr sz="2800" b="0"/>
            </a:lvl1pPr>
          </a:lstStyle>
          <a:p>
            <a:r>
              <a:rPr lang="en-US"/>
              <a:t>Click to edit Master title style</a:t>
            </a:r>
            <a:endParaRPr lang="en-US" dirty="0"/>
          </a:p>
        </p:txBody>
      </p:sp>
      <p:sp>
        <p:nvSpPr>
          <p:cNvPr id="3" name="Content Placeholder 2"/>
          <p:cNvSpPr>
            <a:spLocks noGrp="1"/>
          </p:cNvSpPr>
          <p:nvPr>
            <p:ph idx="1"/>
          </p:nvPr>
        </p:nvSpPr>
        <p:spPr>
          <a:xfrm>
            <a:off x="4855633" y="609600"/>
            <a:ext cx="6411924" cy="50800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3795" y="2673351"/>
            <a:ext cx="3706889" cy="3016250"/>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E0277FD-7DE6-41D4-930D-AC99F5AFE54E}" type="datetime1">
              <a:rPr lang="en-US" smtClean="0"/>
              <a:t>7/27/2020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5964791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22" name="Picture 21" descr="Slate-V2-HD-vertPhotoInset.png">
            <a:extLst>
              <a:ext uri="{FF2B5EF4-FFF2-40B4-BE49-F238E27FC236}">
                <a16:creationId xmlns:a16="http://schemas.microsoft.com/office/drawing/2014/main" id="{4D06E496-ACBA-4063-B4A1-C5C484EE5A7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93665" y="609600"/>
            <a:ext cx="3584166" cy="5204832"/>
          </a:xfrm>
          <a:prstGeom prst="rect">
            <a:avLst/>
          </a:prstGeom>
        </p:spPr>
      </p:pic>
      <p:sp>
        <p:nvSpPr>
          <p:cNvPr id="2" name="Title 1"/>
          <p:cNvSpPr>
            <a:spLocks noGrp="1"/>
          </p:cNvSpPr>
          <p:nvPr>
            <p:ph type="title"/>
          </p:nvPr>
        </p:nvSpPr>
        <p:spPr>
          <a:xfrm>
            <a:off x="913795" y="763701"/>
            <a:ext cx="5707899" cy="1675559"/>
          </a:xfrm>
        </p:spPr>
        <p:txBody>
          <a:bodyPr anchor="b">
            <a:noAutofit/>
          </a:bodyPr>
          <a:lstStyle>
            <a:lvl1pPr algn="ctr">
              <a:defRPr sz="32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42551" y="763702"/>
            <a:ext cx="3275751" cy="4912822"/>
          </a:xfr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473698" y="2679699"/>
            <a:ext cx="4588094" cy="3135695"/>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EA15526-7079-4B7B-987C-1B5FAE11A0FF}" type="datetime1">
              <a:rPr lang="en-US" smtClean="0"/>
              <a:t>7/27/2020</a:t>
            </a:fld>
            <a:endParaRPr lang="en-US" dirty="0"/>
          </a:p>
        </p:txBody>
      </p:sp>
      <p:sp>
        <p:nvSpPr>
          <p:cNvPr id="6" name="Footer Placeholder 5"/>
          <p:cNvSpPr>
            <a:spLocks noGrp="1"/>
          </p:cNvSpPr>
          <p:nvPr>
            <p:ph type="ftr" sz="quarter" idx="11"/>
          </p:nvPr>
        </p:nvSpPr>
        <p:spPr/>
        <p:txBody>
          <a:bodyPr/>
          <a:lstStyle/>
          <a:p>
            <a:pPr algn="l"/>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4263787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6" name="Picture 15" descr="Slate-V2-HD-panoPhotoInset.png">
            <a:extLst>
              <a:ext uri="{FF2B5EF4-FFF2-40B4-BE49-F238E27FC236}">
                <a16:creationId xmlns:a16="http://schemas.microsoft.com/office/drawing/2014/main" id="{CE39118B-B3AD-4BD4-BA22-DEFF4E76CE9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3883" y="547807"/>
            <a:ext cx="10141799" cy="3816806"/>
          </a:xfrm>
          <a:prstGeom prst="rect">
            <a:avLst/>
          </a:prstGeom>
        </p:spPr>
      </p:pic>
      <p:sp>
        <p:nvSpPr>
          <p:cNvPr id="2" name="Title 1"/>
          <p:cNvSpPr>
            <a:spLocks noGrp="1"/>
          </p:cNvSpPr>
          <p:nvPr>
            <p:ph type="title"/>
          </p:nvPr>
        </p:nvSpPr>
        <p:spPr>
          <a:xfrm>
            <a:off x="913806" y="4565255"/>
            <a:ext cx="10355326" cy="543472"/>
          </a:xfrm>
        </p:spPr>
        <p:txBody>
          <a:bodyPr anchor="b">
            <a:normAutofit/>
          </a:bodyPr>
          <a:lstStyle>
            <a:lvl1pPr algn="ctr">
              <a:defRPr sz="2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69349" y="695009"/>
            <a:ext cx="9845346" cy="3525671"/>
          </a:xfrm>
          <a:effectLst>
            <a:outerShdw blurRad="38100" dist="25400" dir="4440000">
              <a:srgbClr val="000000">
                <a:alpha val="36000"/>
              </a:srgbClr>
            </a:outerShdw>
          </a:effectLst>
        </p:spPr>
        <p:txBody>
          <a:bodyPr anchor="t">
            <a:normAutofit/>
          </a:bodyPr>
          <a:lstStyle>
            <a:lvl1pPr marL="0" indent="0" algn="ctr">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5" y="5247728"/>
            <a:ext cx="10353762" cy="543472"/>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1F1B079-7EF0-44EE-B798-BCC497C9F3B2}" type="datetime1">
              <a:rPr lang="en-US" smtClean="0"/>
              <a:t>7/27/2020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2146655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8437"/>
            <a:ext cx="10353762" cy="3534344"/>
          </a:xfrm>
        </p:spPr>
        <p:txBody>
          <a:bodyPr anchor="ctr">
            <a:normAutofit/>
          </a:bodyPr>
          <a:lstStyle>
            <a:lvl1pPr>
              <a:defRPr sz="4000"/>
            </a:lvl1pPr>
          </a:lstStyle>
          <a:p>
            <a:r>
              <a:rPr lang="en-US"/>
              <a:t>Click to edit Master title style</a:t>
            </a:r>
            <a:endParaRPr lang="en-US" dirty="0"/>
          </a:p>
        </p:txBody>
      </p:sp>
      <p:sp>
        <p:nvSpPr>
          <p:cNvPr id="4" name="Text Placeholder 3"/>
          <p:cNvSpPr>
            <a:spLocks noGrp="1"/>
          </p:cNvSpPr>
          <p:nvPr>
            <p:ph type="body" sz="half" idx="2"/>
          </p:nvPr>
        </p:nvSpPr>
        <p:spPr>
          <a:xfrm>
            <a:off x="913794" y="4295180"/>
            <a:ext cx="10353763" cy="150182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8FF70A8-1D13-4657-95F0-A9EA54967B8D}" type="datetime1">
              <a:rPr lang="en-US" smtClean="0"/>
              <a:t>7/27/2020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5812055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normAutofit/>
          </a:bodyPr>
          <a:lstStyle>
            <a:lvl1pPr>
              <a:defRPr sz="36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532749"/>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913794" y="4304353"/>
            <a:ext cx="10353763" cy="1489496"/>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1EB90AC-71BD-4C7F-8ACA-7B3F18292E63}" type="datetime1">
              <a:rPr lang="en-US" smtClean="0"/>
              <a:t>7/27/2020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
        <p:nvSpPr>
          <p:cNvPr id="11" name="TextBox 10">
            <a:extLst>
              <a:ext uri="{FF2B5EF4-FFF2-40B4-BE49-F238E27FC236}">
                <a16:creationId xmlns:a16="http://schemas.microsoft.com/office/drawing/2014/main" id="{223F0D53-0705-41B7-8554-09D21E7807F9}"/>
              </a:ext>
            </a:extLst>
          </p:cNvPr>
          <p:cNvSpPr txBox="1"/>
          <p:nvPr/>
        </p:nvSpPr>
        <p:spPr>
          <a:xfrm>
            <a:off x="990600" y="88479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a:extLst>
              <a:ext uri="{FF2B5EF4-FFF2-40B4-BE49-F238E27FC236}">
                <a16:creationId xmlns:a16="http://schemas.microsoft.com/office/drawing/2014/main" id="{C7F647CD-0F1A-4BB3-89E0-A74F1E1B098D}"/>
              </a:ext>
            </a:extLst>
          </p:cNvPr>
          <p:cNvSpPr txBox="1"/>
          <p:nvPr/>
        </p:nvSpPr>
        <p:spPr>
          <a:xfrm>
            <a:off x="10504716" y="292825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148059434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913794" y="2126942"/>
            <a:ext cx="10353763" cy="25118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84" y="4650556"/>
            <a:ext cx="10352199"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E6EFC2C-8905-46F0-B443-CE905B76BA01}" type="datetime1">
              <a:rPr lang="en-US" smtClean="0"/>
              <a:t>7/27/2020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15883623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913795" y="609600"/>
            <a:ext cx="10353762" cy="970450"/>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95" y="1885950"/>
            <a:ext cx="3300984" cy="764782"/>
          </a:xfrm>
        </p:spPr>
        <p:txBody>
          <a:bodyPr anchor="b">
            <a:noAutofit/>
          </a:bodyPr>
          <a:lstStyle>
            <a:lvl1pPr marL="0" indent="0" algn="ctr">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913795" y="2768112"/>
            <a:ext cx="3300984" cy="302308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446711" y="1885949"/>
            <a:ext cx="3300984" cy="764783"/>
          </a:xfrm>
        </p:spPr>
        <p:txBody>
          <a:bodyPr anchor="b">
            <a:noAutofit/>
          </a:bodyPr>
          <a:lstStyle>
            <a:lvl1pPr marL="0" indent="0" algn="ctr">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441435" y="2768112"/>
            <a:ext cx="3300984" cy="302308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966572" y="1885950"/>
            <a:ext cx="3300984" cy="764782"/>
          </a:xfrm>
        </p:spPr>
        <p:txBody>
          <a:bodyPr anchor="b">
            <a:noAutofit/>
          </a:bodyPr>
          <a:lstStyle>
            <a:lvl1pPr marL="0" indent="0" algn="ctr">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966572" y="2768110"/>
            <a:ext cx="3300984" cy="302308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D9079DC3-C9B5-499E-9140-0DC28B7074E2}" type="datetime1">
              <a:rPr lang="en-US" smtClean="0"/>
              <a:t>7/27/2020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38740690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2" name="Picture 1" descr="Slate-V2-HD-3colPhotoInset.png">
            <a:extLst>
              <a:ext uri="{FF2B5EF4-FFF2-40B4-BE49-F238E27FC236}">
                <a16:creationId xmlns:a16="http://schemas.microsoft.com/office/drawing/2014/main" id="{7E87C569-D426-4615-ADA7-B370EA9834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7962" y="1818214"/>
            <a:ext cx="3339972" cy="1847851"/>
          </a:xfrm>
          <a:prstGeom prst="rect">
            <a:avLst/>
          </a:prstGeom>
        </p:spPr>
      </p:pic>
      <p:pic>
        <p:nvPicPr>
          <p:cNvPr id="36" name="Picture 35" descr="Slate-V2-HD-3colPhotoInset.png">
            <a:extLst>
              <a:ext uri="{FF2B5EF4-FFF2-40B4-BE49-F238E27FC236}">
                <a16:creationId xmlns:a16="http://schemas.microsoft.com/office/drawing/2014/main" id="{7B353ED4-7AD0-46C9-88ED-1A16B1433A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03800" y="1818214"/>
            <a:ext cx="3339972" cy="1847851"/>
          </a:xfrm>
          <a:prstGeom prst="rect">
            <a:avLst/>
          </a:prstGeom>
        </p:spPr>
      </p:pic>
      <p:pic>
        <p:nvPicPr>
          <p:cNvPr id="37" name="Picture 36" descr="Slate-V2-HD-3colPhotoInset.png">
            <a:extLst>
              <a:ext uri="{FF2B5EF4-FFF2-40B4-BE49-F238E27FC236}">
                <a16:creationId xmlns:a16="http://schemas.microsoft.com/office/drawing/2014/main" id="{F561D985-AD57-459A-B3A6-EBF2960397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36051" y="1818214"/>
            <a:ext cx="3339972" cy="1847851"/>
          </a:xfrm>
          <a:prstGeom prst="rect">
            <a:avLst/>
          </a:prstGeom>
        </p:spPr>
      </p:pic>
      <p:sp>
        <p:nvSpPr>
          <p:cNvPr id="30" name="Title 1"/>
          <p:cNvSpPr>
            <a:spLocks noGrp="1"/>
          </p:cNvSpPr>
          <p:nvPr>
            <p:ph type="title"/>
          </p:nvPr>
        </p:nvSpPr>
        <p:spPr>
          <a:xfrm>
            <a:off x="913794" y="609600"/>
            <a:ext cx="10353763" cy="97045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95"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018102" y="1938918"/>
            <a:ext cx="3092368" cy="160295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95" y="4572443"/>
            <a:ext cx="3300984" cy="121875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42788"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545743" y="1939094"/>
            <a:ext cx="3092368" cy="160816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435" y="4572442"/>
            <a:ext cx="3300984" cy="121875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966697"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8075698" y="1934432"/>
            <a:ext cx="3092368" cy="160729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66572" y="4572442"/>
            <a:ext cx="3300984" cy="121875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30BB33EA-E472-4D22-9C03-A9C14AA21CED}" type="datetime1">
              <a:rPr lang="en-US" smtClean="0"/>
              <a:t>7/27/2020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46230268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17E833E-1B6D-415F-AD29-75AE8C43BD0D}" type="datetime1">
              <a:rPr lang="en-US" smtClean="0"/>
              <a:t>7/27/2020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09415868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83068" y="609599"/>
            <a:ext cx="2284487" cy="5181601"/>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913796" y="609599"/>
            <a:ext cx="7916872" cy="5181601"/>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52596F-08A7-4B70-989A-F2B1CF31E66B}" type="datetime1">
              <a:rPr lang="en-US" smtClean="0"/>
              <a:t>7/27/2020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5345277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2" cy="1257300"/>
          </a:xfrm>
          <a:prstGeom prst="rect">
            <a:avLst/>
          </a:prstGeom>
          <a:effectLst>
            <a:outerShdw blurRad="25400" dir="17880000">
              <a:srgbClr val="000000">
                <a:alpha val="46000"/>
              </a:srgbClr>
            </a:outerShdw>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95" y="2076450"/>
            <a:ext cx="10353762" cy="3714749"/>
          </a:xfrm>
          <a:prstGeom prst="rect">
            <a:avLst/>
          </a:prstGeom>
          <a:effectLst>
            <a:outerShdw blurRad="25400" dir="17880000">
              <a:srgbClr val="000000">
                <a:alpha val="46000"/>
              </a:srgbClr>
            </a:outerShdw>
          </a:effectLst>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6" y="6000749"/>
            <a:ext cx="2743200" cy="365125"/>
          </a:xfrm>
          <a:prstGeom prst="rect">
            <a:avLst/>
          </a:prstGeom>
        </p:spPr>
        <p:txBody>
          <a:bodyPr vert="horz" lIns="91440" tIns="45720" rIns="91440" bIns="45720" rtlCol="0" anchor="ctr"/>
          <a:lstStyle>
            <a:lvl1pPr algn="r">
              <a:defRPr sz="1100">
                <a:solidFill>
                  <a:schemeClr val="tx1">
                    <a:lumMod val="95000"/>
                  </a:schemeClr>
                </a:solidFill>
                <a:effectLst>
                  <a:outerShdw blurRad="50800" dist="38100" dir="2700000" algn="tl" rotWithShape="0">
                    <a:schemeClr val="bg1">
                      <a:alpha val="43000"/>
                    </a:schemeClr>
                  </a:outerShdw>
                </a:effectLst>
              </a:defRPr>
            </a:lvl1pPr>
          </a:lstStyle>
          <a:p>
            <a:fld id="{073ED0CC-082F-4160-86E5-0D6041F12778}" type="datetime1">
              <a:rPr lang="en-US" smtClean="0"/>
              <a:t>7/27/2020</a:t>
            </a:fld>
            <a:endParaRPr lang="en-US" dirty="0"/>
          </a:p>
        </p:txBody>
      </p:sp>
      <p:sp>
        <p:nvSpPr>
          <p:cNvPr id="5" name="Footer Placeholder 4"/>
          <p:cNvSpPr>
            <a:spLocks noGrp="1"/>
          </p:cNvSpPr>
          <p:nvPr>
            <p:ph type="ftr" sz="quarter" idx="3"/>
          </p:nvPr>
        </p:nvSpPr>
        <p:spPr>
          <a:xfrm>
            <a:off x="913795" y="6000749"/>
            <a:ext cx="6672865" cy="365125"/>
          </a:xfrm>
          <a:prstGeom prst="rect">
            <a:avLst/>
          </a:prstGeom>
        </p:spPr>
        <p:txBody>
          <a:bodyPr vert="horz" lIns="91440" tIns="45720" rIns="91440" bIns="45720" rtlCol="0" anchor="ctr"/>
          <a:lstStyle>
            <a:lvl1pPr algn="l">
              <a:defRPr sz="1100">
                <a:solidFill>
                  <a:schemeClr val="tx1">
                    <a:lumMod val="95000"/>
                  </a:schemeClr>
                </a:solidFill>
                <a:effectLst>
                  <a:outerShdw blurRad="50800" dist="38100" dir="2700000" algn="tl" rotWithShape="0">
                    <a:schemeClr val="bg1">
                      <a:alpha val="43000"/>
                    </a:schemeClr>
                  </a:outerShdw>
                </a:effectLst>
              </a:defRPr>
            </a:lvl1pPr>
          </a:lstStyle>
          <a:p>
            <a:endParaRPr lang="en-US" dirty="0"/>
          </a:p>
        </p:txBody>
      </p:sp>
      <p:sp>
        <p:nvSpPr>
          <p:cNvPr id="6" name="Slide Number Placeholder 5"/>
          <p:cNvSpPr>
            <a:spLocks noGrp="1"/>
          </p:cNvSpPr>
          <p:nvPr>
            <p:ph type="sldNum" sz="quarter" idx="4"/>
          </p:nvPr>
        </p:nvSpPr>
        <p:spPr>
          <a:xfrm>
            <a:off x="10514011" y="6000749"/>
            <a:ext cx="753545" cy="365125"/>
          </a:xfrm>
          <a:prstGeom prst="rect">
            <a:avLst/>
          </a:prstGeom>
        </p:spPr>
        <p:txBody>
          <a:bodyPr vert="horz" lIns="91440" tIns="45720" rIns="91440" bIns="45720" rtlCol="0" anchor="ctr"/>
          <a:lstStyle>
            <a:lvl1pPr algn="r">
              <a:defRPr sz="1100">
                <a:solidFill>
                  <a:schemeClr val="tx1">
                    <a:lumMod val="95000"/>
                  </a:schemeClr>
                </a:solidFill>
                <a:effectLst>
                  <a:outerShdw blurRad="50800" dist="38100" dir="2700000" algn="tl" rotWithShape="0">
                    <a:schemeClr val="bg1">
                      <a:alpha val="43000"/>
                    </a:schemeClr>
                  </a:outerShdw>
                </a:effectLst>
              </a:defRPr>
            </a:lvl1pPr>
          </a:lstStyle>
          <a:p>
            <a:fld id="{3A98EE3D-8CD1-4C3F-BD1C-C98C9596463C}" type="slidenum">
              <a:rPr lang="en-US" smtClean="0"/>
              <a:t>‹#›</a:t>
            </a:fld>
            <a:endParaRPr lang="en-US" dirty="0"/>
          </a:p>
        </p:txBody>
      </p:sp>
    </p:spTree>
    <p:extLst>
      <p:ext uri="{BB962C8B-B14F-4D97-AF65-F5344CB8AC3E}">
        <p14:creationId xmlns:p14="http://schemas.microsoft.com/office/powerpoint/2010/main" val="1069802776"/>
      </p:ext>
    </p:extLst>
  </p:cSld>
  <p:clrMap bg1="dk1" tx1="lt1" bg2="dk2" tx2="lt2" accent1="accent1" accent2="accent2" accent3="accent3" accent4="accent4" accent5="accent5" accent6="accent6" hlink="hlink" folHlink="folHlink"/>
  <p:sldLayoutIdLst>
    <p:sldLayoutId id="2147483713" r:id="rId1"/>
    <p:sldLayoutId id="2147483715" r:id="rId2"/>
    <p:sldLayoutId id="2147483716" r:id="rId3"/>
    <p:sldLayoutId id="2147483714" r:id="rId4"/>
    <p:sldLayoutId id="2147483710" r:id="rId5"/>
    <p:sldLayoutId id="2147483694" r:id="rId6"/>
    <p:sldLayoutId id="2147483695" r:id="rId7"/>
    <p:sldLayoutId id="2147483696" r:id="rId8"/>
    <p:sldLayoutId id="2147483697" r:id="rId9"/>
    <p:sldLayoutId id="2147483699" r:id="rId10"/>
    <p:sldLayoutId id="2147483693" r:id="rId11"/>
    <p:sldLayoutId id="2147483700" r:id="rId12"/>
    <p:sldLayoutId id="2147483701" r:id="rId13"/>
    <p:sldLayoutId id="2147483703" r:id="rId14"/>
    <p:sldLayoutId id="2147483704" r:id="rId15"/>
    <p:sldLayoutId id="2147483702" r:id="rId16"/>
    <p:sldLayoutId id="2147483698" r:id="rId17"/>
  </p:sldLayoutIdLst>
  <p:hf sldNum="0" hdr="0" ftr="0" dt="0"/>
  <p:txStyles>
    <p:titleStyle>
      <a:lvl1pPr algn="ctr" defTabSz="457200" rtl="0" eaLnBrk="1" latinLnBrk="0" hangingPunct="1">
        <a:lnSpc>
          <a:spcPct val="90000"/>
        </a:lnSpc>
        <a:spcBef>
          <a:spcPct val="0"/>
        </a:spcBef>
        <a:buNone/>
        <a:defRPr sz="4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06000" algn="l" defTabSz="457200" rtl="0" eaLnBrk="1" latinLnBrk="0" hangingPunct="1">
        <a:lnSpc>
          <a:spcPct val="110000"/>
        </a:lnSpc>
        <a:spcBef>
          <a:spcPct val="20000"/>
        </a:spcBef>
        <a:spcAft>
          <a:spcPts val="600"/>
        </a:spcAft>
        <a:buClr>
          <a:schemeClr val="tx2"/>
        </a:buClr>
        <a:buSzPct val="70000"/>
        <a:buFont typeface="Wingdings 2" charset="2"/>
        <a:buChar char=""/>
        <a:defRPr sz="23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21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pic>
        <p:nvPicPr>
          <p:cNvPr id="5" name="Picture 4" descr="A picture containing cup, coffee, food, beverage&#10;&#10;Description automatically generated">
            <a:extLst>
              <a:ext uri="{FF2B5EF4-FFF2-40B4-BE49-F238E27FC236}">
                <a16:creationId xmlns:a16="http://schemas.microsoft.com/office/drawing/2014/main" id="{91BC5572-FC33-4C1C-8DEE-C2CF75A75641}"/>
              </a:ext>
            </a:extLst>
          </p:cNvPr>
          <p:cNvPicPr>
            <a:picLocks noChangeAspect="1"/>
          </p:cNvPicPr>
          <p:nvPr/>
        </p:nvPicPr>
        <p:blipFill rotWithShape="1">
          <a:blip r:embed="rId3">
            <a:alphaModFix amt="35000"/>
            <a:extLst>
              <a:ext uri="{28A0092B-C50C-407E-A947-70E740481C1C}">
                <a14:useLocalDpi xmlns:a14="http://schemas.microsoft.com/office/drawing/2010/main" val="0"/>
              </a:ext>
            </a:extLst>
          </a:blip>
          <a:srcRect/>
          <a:stretch/>
        </p:blipFill>
        <p:spPr>
          <a:xfrm>
            <a:off x="20" y="10"/>
            <a:ext cx="12191980" cy="6857990"/>
          </a:xfrm>
          <a:prstGeom prst="rect">
            <a:avLst/>
          </a:prstGeom>
        </p:spPr>
      </p:pic>
      <p:sp>
        <p:nvSpPr>
          <p:cNvPr id="2" name="Title 1">
            <a:extLst>
              <a:ext uri="{FF2B5EF4-FFF2-40B4-BE49-F238E27FC236}">
                <a16:creationId xmlns:a16="http://schemas.microsoft.com/office/drawing/2014/main" id="{0D1F047C-C727-42A7-85C5-68C5AA1B1A93}"/>
              </a:ext>
            </a:extLst>
          </p:cNvPr>
          <p:cNvSpPr>
            <a:spLocks noGrp="1"/>
          </p:cNvSpPr>
          <p:nvPr>
            <p:ph type="ctrTitle"/>
          </p:nvPr>
        </p:nvSpPr>
        <p:spPr>
          <a:xfrm>
            <a:off x="1370693" y="1087120"/>
            <a:ext cx="9440034" cy="2648381"/>
          </a:xfrm>
        </p:spPr>
        <p:txBody>
          <a:bodyPr>
            <a:normAutofit/>
          </a:bodyPr>
          <a:lstStyle/>
          <a:p>
            <a:r>
              <a:rPr lang="en-US" sz="7200" dirty="0"/>
              <a:t>Book Review </a:t>
            </a:r>
            <a:br>
              <a:rPr lang="en-US" sz="7200" dirty="0"/>
            </a:br>
            <a:r>
              <a:rPr lang="en-US" sz="7200"/>
              <a:t>Journal Entry 2</a:t>
            </a:r>
            <a:endParaRPr lang="en-US" sz="7200" dirty="0"/>
          </a:p>
        </p:txBody>
      </p:sp>
      <p:sp>
        <p:nvSpPr>
          <p:cNvPr id="3" name="Subtitle 2">
            <a:extLst>
              <a:ext uri="{FF2B5EF4-FFF2-40B4-BE49-F238E27FC236}">
                <a16:creationId xmlns:a16="http://schemas.microsoft.com/office/drawing/2014/main" id="{DB93FB3F-A8D4-46D3-A1C6-C79C64563729}"/>
              </a:ext>
            </a:extLst>
          </p:cNvPr>
          <p:cNvSpPr>
            <a:spLocks noGrp="1"/>
          </p:cNvSpPr>
          <p:nvPr>
            <p:ph type="subTitle" idx="1"/>
          </p:nvPr>
        </p:nvSpPr>
        <p:spPr>
          <a:xfrm>
            <a:off x="1370693" y="3910649"/>
            <a:ext cx="9440034" cy="1397951"/>
          </a:xfrm>
        </p:spPr>
        <p:txBody>
          <a:bodyPr>
            <a:normAutofit/>
          </a:bodyPr>
          <a:lstStyle/>
          <a:p>
            <a:r>
              <a:rPr lang="en-US" sz="2800" dirty="0"/>
              <a:t>Tr. Maing Secondary English ILBC</a:t>
            </a:r>
          </a:p>
        </p:txBody>
      </p:sp>
    </p:spTree>
    <p:extLst>
      <p:ext uri="{BB962C8B-B14F-4D97-AF65-F5344CB8AC3E}">
        <p14:creationId xmlns:p14="http://schemas.microsoft.com/office/powerpoint/2010/main" val="6337383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8200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F95ED1-1853-4995-B996-6B0783B0E515}"/>
              </a:ext>
            </a:extLst>
          </p:cNvPr>
          <p:cNvSpPr>
            <a:spLocks noGrp="1"/>
          </p:cNvSpPr>
          <p:nvPr>
            <p:ph type="title"/>
          </p:nvPr>
        </p:nvSpPr>
        <p:spPr/>
        <p:txBody>
          <a:bodyPr>
            <a:normAutofit fontScale="90000"/>
          </a:bodyPr>
          <a:lstStyle/>
          <a:p>
            <a:r>
              <a:rPr lang="en-US" dirty="0">
                <a:effectLst/>
              </a:rPr>
              <a:t>The Perks Of Being A Wallflower: </a:t>
            </a:r>
            <a:br>
              <a:rPr lang="en-US" dirty="0">
                <a:effectLst/>
              </a:rPr>
            </a:br>
            <a:r>
              <a:rPr lang="en-US" dirty="0">
                <a:effectLst/>
              </a:rPr>
              <a:t>First Impressions</a:t>
            </a:r>
            <a:br>
              <a:rPr lang="en-US" dirty="0">
                <a:effectLst/>
              </a:rPr>
            </a:br>
            <a:endParaRPr lang="en-US" dirty="0"/>
          </a:p>
        </p:txBody>
      </p:sp>
      <p:sp>
        <p:nvSpPr>
          <p:cNvPr id="3" name="Content Placeholder 2">
            <a:extLst>
              <a:ext uri="{FF2B5EF4-FFF2-40B4-BE49-F238E27FC236}">
                <a16:creationId xmlns:a16="http://schemas.microsoft.com/office/drawing/2014/main" id="{E0719C21-8C66-4931-BA1A-E615AC64FCB2}"/>
              </a:ext>
            </a:extLst>
          </p:cNvPr>
          <p:cNvSpPr>
            <a:spLocks noGrp="1"/>
          </p:cNvSpPr>
          <p:nvPr>
            <p:ph idx="1"/>
          </p:nvPr>
        </p:nvSpPr>
        <p:spPr/>
        <p:txBody>
          <a:bodyPr>
            <a:normAutofit fontScale="70000" lnSpcReduction="20000"/>
          </a:bodyPr>
          <a:lstStyle/>
          <a:p>
            <a:pPr marL="36900" indent="0">
              <a:buNone/>
            </a:pPr>
            <a:r>
              <a:rPr lang="en-US" dirty="0">
                <a:effectLst/>
              </a:rPr>
              <a:t>The Perks of Being a Wallflower was always something I had wanted to read. Just the name alone had intrigued me, and it’s themes of teenage boys and their sexuality was one I always found was necessary. So when it came up on the suggested reading list, I knew I had to read it. So far, I’ve read the first chapter and it seems really great.</a:t>
            </a:r>
          </a:p>
          <a:p>
            <a:pPr marL="36900" indent="0">
              <a:buNone/>
            </a:pPr>
            <a:r>
              <a:rPr lang="en-US" dirty="0">
                <a:effectLst/>
              </a:rPr>
              <a:t>The novel starts off with the main character, Charlie, sending a letter to an unnamed recipient saying that ‘she’ said they’re the one of the few people he can trust. He details two major losses in his life, one of his only friend, </a:t>
            </a:r>
            <a:r>
              <a:rPr lang="en-US" dirty="0" err="1">
                <a:effectLst/>
              </a:rPr>
              <a:t>Micheal</a:t>
            </a:r>
            <a:r>
              <a:rPr lang="en-US" dirty="0">
                <a:effectLst/>
              </a:rPr>
              <a:t> who was rumored to have killed himself but under somewhat suspicious circumstances and his aunt who passed away.</a:t>
            </a:r>
          </a:p>
          <a:p>
            <a:pPr marL="36900" indent="0">
              <a:buNone/>
            </a:pPr>
            <a:r>
              <a:rPr lang="en-US" dirty="0">
                <a:effectLst/>
              </a:rPr>
              <a:t>He writes multiple other letters, detailing fights with bullies, people he doesn’t like among other things but the main thread that appears across his letters are him befriending some of the more popular kids, Sam and Patrick. Patrick is in a closeted relationship with Brad, a jock who almost everyone suspects is dating Patrick. Sam, his stepsister is quite close to Charlie Throughout the chapter we see </a:t>
            </a:r>
            <a:r>
              <a:rPr lang="en-US" dirty="0" err="1">
                <a:effectLst/>
              </a:rPr>
              <a:t>Charile’s</a:t>
            </a:r>
            <a:r>
              <a:rPr lang="en-US" dirty="0">
                <a:effectLst/>
              </a:rPr>
              <a:t> attraction to Sam grow along with their chemistry but he denies it as she already has a boyfriend at the moment.</a:t>
            </a:r>
          </a:p>
          <a:p>
            <a:pPr marL="36900" indent="0">
              <a:buNone/>
            </a:pPr>
            <a:r>
              <a:rPr lang="en-US" dirty="0">
                <a:effectLst/>
              </a:rPr>
              <a:t>So this book seems quite promising, seeming like the perfect set-up to a young adult drama novel and one that I’m definitely going to continue to read!!</a:t>
            </a:r>
          </a:p>
          <a:p>
            <a:pPr marL="36900" indent="0">
              <a:buNone/>
            </a:pPr>
            <a:endParaRPr lang="en-US" dirty="0"/>
          </a:p>
        </p:txBody>
      </p:sp>
    </p:spTree>
    <p:extLst>
      <p:ext uri="{BB962C8B-B14F-4D97-AF65-F5344CB8AC3E}">
        <p14:creationId xmlns:p14="http://schemas.microsoft.com/office/powerpoint/2010/main" val="37028761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8200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9D0FE9-9527-4CDB-8423-AD96162DFE7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3261F42-B982-4C8F-B6DA-606364092907}"/>
              </a:ext>
            </a:extLst>
          </p:cNvPr>
          <p:cNvSpPr>
            <a:spLocks noGrp="1"/>
          </p:cNvSpPr>
          <p:nvPr>
            <p:ph idx="1"/>
          </p:nvPr>
        </p:nvSpPr>
        <p:spPr/>
        <p:txBody>
          <a:bodyPr>
            <a:normAutofit fontScale="70000" lnSpcReduction="20000"/>
          </a:bodyPr>
          <a:lstStyle/>
          <a:p>
            <a:pPr marL="36900" indent="0">
              <a:buNone/>
            </a:pPr>
            <a:r>
              <a:rPr lang="en-US" dirty="0">
                <a:effectLst/>
              </a:rPr>
              <a:t>This book is about a boy called Tom Gates and is part of a series about him and his adventures.</a:t>
            </a:r>
          </a:p>
          <a:p>
            <a:pPr marL="36900" indent="0">
              <a:buNone/>
            </a:pPr>
            <a:r>
              <a:rPr lang="en-US" dirty="0">
                <a:effectLst/>
              </a:rPr>
              <a:t>Tom Gates lives with his mum and dad and his older sister, Delia, who works in a restaurant. In this story, Tom's going to go on his school activity trip, but he keeps forgetting his form. Other important characters were Tom's friend Derek, and Tom's teacher, Mr. Fuller man, who has big eyes like an owl. I liked Tom's drawings of Mr. Fuller man.</a:t>
            </a:r>
          </a:p>
          <a:p>
            <a:pPr marL="36900" indent="0">
              <a:buNone/>
            </a:pPr>
            <a:r>
              <a:rPr lang="en-US" dirty="0">
                <a:effectLst/>
              </a:rPr>
              <a:t>My favorite character was Tom because he was funny and awesome, but I also liked Delia when she was annoying Tom – that really made me laugh.</a:t>
            </a:r>
          </a:p>
          <a:p>
            <a:pPr marL="36900" indent="0">
              <a:buNone/>
            </a:pPr>
            <a:r>
              <a:rPr lang="en-US" dirty="0">
                <a:effectLst/>
              </a:rPr>
              <a:t>Tom does doodles in his school book of monsters and aliens, and these pictures are all through the story, which I thought made the book look really cool.</a:t>
            </a:r>
          </a:p>
          <a:p>
            <a:pPr marL="36900" indent="0">
              <a:buNone/>
            </a:pPr>
            <a:r>
              <a:rPr lang="en-US" dirty="0">
                <a:effectLst/>
              </a:rPr>
              <a:t>I think this book was really brilliant and hope that many people also like it, it was so funny, and the drawings were really good. I would definitely like to read the other books in this series! It was an amazing book and I will buy more of those after quarantine</a:t>
            </a:r>
          </a:p>
          <a:p>
            <a:pPr marL="36900" indent="0">
              <a:buNone/>
            </a:pPr>
            <a:br>
              <a:rPr lang="en-US" dirty="0">
                <a:effectLst/>
              </a:rPr>
            </a:br>
            <a:endParaRPr lang="en-US" dirty="0"/>
          </a:p>
        </p:txBody>
      </p:sp>
    </p:spTree>
    <p:extLst>
      <p:ext uri="{BB962C8B-B14F-4D97-AF65-F5344CB8AC3E}">
        <p14:creationId xmlns:p14="http://schemas.microsoft.com/office/powerpoint/2010/main" val="22697745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8200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9D0FE9-9527-4CDB-8423-AD96162DFE7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3261F42-B982-4C8F-B6DA-606364092907}"/>
              </a:ext>
            </a:extLst>
          </p:cNvPr>
          <p:cNvSpPr>
            <a:spLocks noGrp="1"/>
          </p:cNvSpPr>
          <p:nvPr>
            <p:ph idx="1"/>
          </p:nvPr>
        </p:nvSpPr>
        <p:spPr/>
        <p:txBody>
          <a:bodyPr>
            <a:normAutofit fontScale="77500" lnSpcReduction="20000"/>
          </a:bodyPr>
          <a:lstStyle/>
          <a:p>
            <a:pPr marL="36900" indent="0">
              <a:buNone/>
            </a:pPr>
            <a:r>
              <a:rPr lang="en-US" dirty="0">
                <a:effectLst/>
              </a:rPr>
              <a:t>	The book name is </a:t>
            </a:r>
            <a:r>
              <a:rPr lang="en-US" dirty="0" err="1">
                <a:effectLst/>
              </a:rPr>
              <a:t>ChemistryIt</a:t>
            </a:r>
            <a:r>
              <a:rPr lang="en-US" dirty="0">
                <a:effectLst/>
              </a:rPr>
              <a:t> is a novel about a Chinese American </a:t>
            </a:r>
            <a:r>
              <a:rPr lang="en-US" dirty="0" err="1">
                <a:effectLst/>
              </a:rPr>
              <a:t>stūdent</a:t>
            </a:r>
            <a:r>
              <a:rPr lang="en-US" dirty="0">
                <a:effectLst/>
              </a:rPr>
              <a:t> who finds the scientific method poor for understanding her </a:t>
            </a:r>
            <a:r>
              <a:rPr lang="en-US" dirty="0" err="1">
                <a:effectLst/>
              </a:rPr>
              <a:t>parents,her</a:t>
            </a:r>
            <a:r>
              <a:rPr lang="en-US" dirty="0">
                <a:effectLst/>
              </a:rPr>
              <a:t> boyfriend or herself. The optimist sees the glass as half-full. The pessimist half-</a:t>
            </a:r>
            <a:r>
              <a:rPr lang="en-US" dirty="0" err="1">
                <a:effectLst/>
              </a:rPr>
              <a:t>empty,while</a:t>
            </a:r>
            <a:r>
              <a:rPr lang="en-US" dirty="0">
                <a:effectLst/>
              </a:rPr>
              <a:t> the chemist sees it as half-</a:t>
            </a:r>
            <a:r>
              <a:rPr lang="en-US" dirty="0" err="1">
                <a:effectLst/>
              </a:rPr>
              <a:t>liquid,half</a:t>
            </a:r>
            <a:r>
              <a:rPr lang="en-US" dirty="0">
                <a:effectLst/>
              </a:rPr>
              <a:t> -gaseous, probably poisonous. At 27, this aspiring chemist has reached a point in her research at which seeing no progress. Her thesis advisor suggests changing topics. Instead, she has a breakdown in the lab, smashing beakers and shouting until security guards are called. Her romantic relationship also reaches a turning point when her boyfriend takes a job out of state. The narrator mentioned her unhappy memories of her family's emigration from Shanghai to </a:t>
            </a:r>
            <a:r>
              <a:rPr lang="en-US" dirty="0" err="1">
                <a:effectLst/>
              </a:rPr>
              <a:t>Detroitwhen</a:t>
            </a:r>
            <a:r>
              <a:rPr lang="en-US" dirty="0">
                <a:effectLst/>
              </a:rPr>
              <a:t> she was five. Her father learned English worked hard and became an Engineer but her mother a pharmacist in China never quite adapted caught between parents ,languages and cultures. The narrator devotes herself to academic study. Only after her best friend has a </a:t>
            </a:r>
            <a:r>
              <a:rPr lang="en-US" dirty="0" err="1">
                <a:effectLst/>
              </a:rPr>
              <a:t>baby,she</a:t>
            </a:r>
            <a:r>
              <a:rPr lang="en-US" dirty="0">
                <a:effectLst/>
              </a:rPr>
              <a:t> begins to comprehend love. Wang offers a unique blend of scientific observation. ,</a:t>
            </a:r>
            <a:r>
              <a:rPr lang="en-US" dirty="0" err="1">
                <a:effectLst/>
              </a:rPr>
              <a:t>chinese</a:t>
            </a:r>
            <a:r>
              <a:rPr lang="en-US" dirty="0">
                <a:effectLst/>
              </a:rPr>
              <a:t> proverbs and American movie references. Characters remained unnamed, except for boyfriend Eric and the baby, nicked Destroyer. Descriptions of the baby's effect on adults and adults effect on a dog demonstrate Wang's gift for perspective, the dog's , the chemist's, the immigrant parents and their bright and conflicted daughter.</a:t>
            </a:r>
            <a:endParaRPr lang="en-US" dirty="0"/>
          </a:p>
        </p:txBody>
      </p:sp>
    </p:spTree>
    <p:extLst>
      <p:ext uri="{BB962C8B-B14F-4D97-AF65-F5344CB8AC3E}">
        <p14:creationId xmlns:p14="http://schemas.microsoft.com/office/powerpoint/2010/main" val="17120915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8200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9D0FE9-9527-4CDB-8423-AD96162DFE7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3261F42-B982-4C8F-B6DA-606364092907}"/>
              </a:ext>
            </a:extLst>
          </p:cNvPr>
          <p:cNvSpPr>
            <a:spLocks noGrp="1"/>
          </p:cNvSpPr>
          <p:nvPr>
            <p:ph idx="1"/>
          </p:nvPr>
        </p:nvSpPr>
        <p:spPr/>
        <p:txBody>
          <a:bodyPr>
            <a:normAutofit fontScale="70000" lnSpcReduction="20000"/>
          </a:bodyPr>
          <a:lstStyle/>
          <a:p>
            <a:pPr marL="36900" indent="0">
              <a:buNone/>
            </a:pPr>
            <a:r>
              <a:rPr lang="en-US" dirty="0">
                <a:effectLst/>
              </a:rPr>
              <a:t>A Diary of a Wimpy Kid (The Ugly Truth) is the book I would like to review about. It’s a good book and a lot of my friends like it too. It’s a series and there is a lot more of them but different stories. It’s about a kid named Greg and his friend Rowley. They have been really awkward since, the last incident between the 2 friends. They both argued and said that they were done with anger which means both of them didn’t actually mean it.</a:t>
            </a:r>
          </a:p>
          <a:p>
            <a:pPr marL="36900" indent="0">
              <a:buNone/>
            </a:pPr>
            <a:r>
              <a:rPr lang="en-US" dirty="0">
                <a:effectLst/>
              </a:rPr>
              <a:t>After some time, Rowley had some new friends who are from high school. Since, Greg and Rowley were best friends they were a bit upset about the current conditions. Rowley's parents knew about the friendship because he told them, but Greg kept this as a secret. Greg and Rowley had many things in uncommon but somehow, they ended up becoming best friends. After a couple of months, Greg thought about apologizing Rowley because he wanted to put an end to this awkwardness. For Rowley, he wanted some revenge and waited longer for Greg to truly come and apologize him in other ways.</a:t>
            </a:r>
          </a:p>
          <a:p>
            <a:pPr marL="36900" indent="0">
              <a:buNone/>
            </a:pPr>
            <a:r>
              <a:rPr lang="en-US" dirty="0">
                <a:effectLst/>
              </a:rPr>
              <a:t>At the end, Rowley accepted his apologize and started a heart-touching conversation. Just right after that an unknown girl came and introduced herself. As we know, Rowley is usually embarrassed to meet a stranger, especially a girl but this time he introduced himself too and started to become friends. The same old Greg who isn’t really interested in relationship started to become jealous, since his one and only friend had something that he doesn’t have. There goes cycle of the friends’ relationship again.</a:t>
            </a:r>
          </a:p>
          <a:p>
            <a:pPr marL="36900" indent="0">
              <a:buNone/>
            </a:pPr>
            <a:endParaRPr lang="en-US" dirty="0"/>
          </a:p>
        </p:txBody>
      </p:sp>
    </p:spTree>
    <p:extLst>
      <p:ext uri="{BB962C8B-B14F-4D97-AF65-F5344CB8AC3E}">
        <p14:creationId xmlns:p14="http://schemas.microsoft.com/office/powerpoint/2010/main" val="38184661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8200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9D0FE9-9527-4CDB-8423-AD96162DFE7E}"/>
              </a:ext>
            </a:extLst>
          </p:cNvPr>
          <p:cNvSpPr>
            <a:spLocks noGrp="1"/>
          </p:cNvSpPr>
          <p:nvPr>
            <p:ph type="title"/>
          </p:nvPr>
        </p:nvSpPr>
        <p:spPr/>
        <p:txBody>
          <a:bodyPr/>
          <a:lstStyle/>
          <a:p>
            <a:r>
              <a:rPr lang="en-US" dirty="0"/>
              <a:t>Matilda</a:t>
            </a:r>
          </a:p>
        </p:txBody>
      </p:sp>
      <p:sp>
        <p:nvSpPr>
          <p:cNvPr id="3" name="Content Placeholder 2">
            <a:extLst>
              <a:ext uri="{FF2B5EF4-FFF2-40B4-BE49-F238E27FC236}">
                <a16:creationId xmlns:a16="http://schemas.microsoft.com/office/drawing/2014/main" id="{23261F42-B982-4C8F-B6DA-606364092907}"/>
              </a:ext>
            </a:extLst>
          </p:cNvPr>
          <p:cNvSpPr>
            <a:spLocks noGrp="1"/>
          </p:cNvSpPr>
          <p:nvPr>
            <p:ph idx="1"/>
          </p:nvPr>
        </p:nvSpPr>
        <p:spPr/>
        <p:txBody>
          <a:bodyPr>
            <a:normAutofit fontScale="40000" lnSpcReduction="20000"/>
          </a:bodyPr>
          <a:lstStyle/>
          <a:p>
            <a:pPr marL="36900" indent="0">
              <a:buNone/>
            </a:pPr>
            <a:r>
              <a:rPr lang="en-US" dirty="0">
                <a:effectLst/>
              </a:rPr>
              <a:t>Matilda Wormwood was an outstanding brilliant young girl. She could solve complicated mathematic problems in her mind at a very young age, and read books intended for adults.</a:t>
            </a:r>
          </a:p>
          <a:p>
            <a:pPr marL="36900" indent="0">
              <a:buNone/>
            </a:pPr>
            <a:r>
              <a:rPr lang="en-US" dirty="0">
                <a:effectLst/>
              </a:rPr>
              <a:t>Matilda started school late for a girl her age, and was placed at </a:t>
            </a:r>
            <a:r>
              <a:rPr lang="en-US" dirty="0" err="1">
                <a:effectLst/>
              </a:rPr>
              <a:t>Crunchem</a:t>
            </a:r>
            <a:r>
              <a:rPr lang="en-US" dirty="0">
                <a:effectLst/>
              </a:rPr>
              <a:t> Hall Primary School in the lowest grade. Matilda's teacher, Miss Honey, was a lovely, gentle lady, and she recognized Matilda's intellect instantly and tried to push her into the highest level where she could optimize her abilities.</a:t>
            </a:r>
          </a:p>
          <a:p>
            <a:pPr marL="36900" indent="0">
              <a:buNone/>
            </a:pPr>
            <a:r>
              <a:rPr lang="en-US" dirty="0">
                <a:effectLst/>
              </a:rPr>
              <a:t>Unfortunately, a horrible woman named Miss Trunchbull ran </a:t>
            </a:r>
            <a:r>
              <a:rPr lang="en-US" dirty="0" err="1">
                <a:effectLst/>
              </a:rPr>
              <a:t>Crunchem</a:t>
            </a:r>
            <a:r>
              <a:rPr lang="en-US" dirty="0">
                <a:effectLst/>
              </a:rPr>
              <a:t>. She loathes children and treats the students horribly.</a:t>
            </a:r>
          </a:p>
          <a:p>
            <a:pPr marL="36900" indent="0">
              <a:buNone/>
            </a:pPr>
            <a:r>
              <a:rPr lang="en-US" dirty="0">
                <a:effectLst/>
              </a:rPr>
              <a:t>Miss Trunchbull wouldn’t move Matilda to the higher grades, therefore, Miss Honey had to keep Matilda in her class. She gave her advanced books to study while the others practiced basic lessons. The relationship between Matilda and her teacher got stronger.</a:t>
            </a:r>
          </a:p>
          <a:p>
            <a:pPr marL="36900" indent="0">
              <a:buNone/>
            </a:pPr>
            <a:r>
              <a:rPr lang="en-US" dirty="0">
                <a:effectLst/>
              </a:rPr>
              <a:t>Some days in class, Matilda discovered a peculiar feeling of power came over her. She managed to knock a glass of water with her mind. At first, she was awed and frightened by her newfound power, but then, she realized that she could take advantage on it.</a:t>
            </a:r>
          </a:p>
          <a:p>
            <a:pPr marL="36900" indent="0">
              <a:buNone/>
            </a:pPr>
            <a:r>
              <a:rPr lang="en-US" dirty="0">
                <a:effectLst/>
              </a:rPr>
              <a:t>One day, Miss Honey revealed her life story to Matilda: when she was young, her parents died, leaving her in the care of her cruel aunt, who had since bullied her and forced her to work. Miss Honey eventually revealed who the aunt really is, Miss Trunchbull.</a:t>
            </a:r>
          </a:p>
          <a:p>
            <a:pPr marL="36900" indent="0">
              <a:buNone/>
            </a:pPr>
            <a:r>
              <a:rPr lang="en-US" dirty="0">
                <a:effectLst/>
              </a:rPr>
              <a:t>Matilda then came up with plans to take revenge on Miss Trunchbull. She honed her strength until she could make things move against her will in the air. The next week, Miss Trunchbull came in to teach their lesson, Matilda got the chalk going alone and writing an enigmatic message to Miss Trunchbull.</a:t>
            </a:r>
          </a:p>
          <a:p>
            <a:pPr marL="36900" indent="0">
              <a:buNone/>
            </a:pPr>
            <a:r>
              <a:rPr lang="en-US" dirty="0">
                <a:effectLst/>
              </a:rPr>
              <a:t>Miss Trunchbull assumed the message came from Magnus, deceased father of Miss Honey. Panicked, she vanished, leaving </a:t>
            </a:r>
            <a:r>
              <a:rPr lang="en-US" dirty="0" err="1">
                <a:effectLst/>
              </a:rPr>
              <a:t>Crunchem</a:t>
            </a:r>
            <a:r>
              <a:rPr lang="en-US" dirty="0">
                <a:effectLst/>
              </a:rPr>
              <a:t> Hall and moving out of her office.</a:t>
            </a:r>
          </a:p>
          <a:p>
            <a:pPr marL="36900" indent="0">
              <a:buNone/>
            </a:pPr>
            <a:r>
              <a:rPr lang="en-US" dirty="0">
                <a:effectLst/>
              </a:rPr>
              <a:t>As the will of Magnus mysteriously emerged, it was discovered that all along his house belonged to Miss Honey, much as his life savings did. She soon moved in and Matilda was a regular visitor. Matilda was also transferred up to the highest level by the new headteacher.</a:t>
            </a:r>
          </a:p>
          <a:p>
            <a:pPr marL="36900" indent="0">
              <a:buNone/>
            </a:pPr>
            <a:r>
              <a:rPr lang="en-US" dirty="0">
                <a:effectLst/>
              </a:rPr>
              <a:t>When Matilda returned home that day, in a panic, she found her parents and brother packing up to flee to Spain, because her father was arrested for being involved with criminals selling stolen cars. Miss Honey offered to adopt Matilda so that she could stay and live with her, and Matilda’s parents, who never really cared about her, agreed.</a:t>
            </a:r>
            <a:br>
              <a:rPr lang="en-US" dirty="0">
                <a:effectLst/>
              </a:rPr>
            </a:br>
            <a:endParaRPr lang="en-US" dirty="0"/>
          </a:p>
        </p:txBody>
      </p:sp>
    </p:spTree>
    <p:extLst>
      <p:ext uri="{BB962C8B-B14F-4D97-AF65-F5344CB8AC3E}">
        <p14:creationId xmlns:p14="http://schemas.microsoft.com/office/powerpoint/2010/main" val="27663480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8200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9D0FE9-9527-4CDB-8423-AD96162DFE7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3261F42-B982-4C8F-B6DA-606364092907}"/>
              </a:ext>
            </a:extLst>
          </p:cNvPr>
          <p:cNvSpPr>
            <a:spLocks noGrp="1"/>
          </p:cNvSpPr>
          <p:nvPr>
            <p:ph idx="1"/>
          </p:nvPr>
        </p:nvSpPr>
        <p:spPr/>
        <p:txBody>
          <a:bodyPr>
            <a:normAutofit/>
          </a:bodyPr>
          <a:lstStyle/>
          <a:p>
            <a:pPr marL="36900" indent="0">
              <a:buNone/>
            </a:pPr>
            <a:r>
              <a:rPr lang="en-US" dirty="0">
                <a:effectLst/>
              </a:rPr>
              <a:t>The book that I have read about lately is called the “The Kidnap Plot” The book determines on saving Mr. Pondicherry or his father from the “</a:t>
            </a:r>
            <a:r>
              <a:rPr lang="en-US" dirty="0" err="1">
                <a:effectLst/>
              </a:rPr>
              <a:t>hulders</a:t>
            </a:r>
            <a:r>
              <a:rPr lang="en-US" dirty="0">
                <a:effectLst/>
              </a:rPr>
              <a:t>” who are trolls with 8 feet in height and curved horns on its head. Among them is the leader so called the sinister man. Charlie decided to follow the trails of the clue. Along the way, he made an agreement to Bob and Ollie to help him save his father and in return the gyroscope with their deposit. The trail leads to the depths under the streets where the pixies are located. Then the secrets of the league of the sinister man are now about to uncover and so as his father’s secrets were about to uncover the secrets about him and his family behind all of this.</a:t>
            </a:r>
          </a:p>
          <a:p>
            <a:pPr marL="36900" indent="0">
              <a:buNone/>
            </a:pPr>
            <a:endParaRPr lang="en-US" dirty="0"/>
          </a:p>
        </p:txBody>
      </p:sp>
    </p:spTree>
    <p:extLst>
      <p:ext uri="{BB962C8B-B14F-4D97-AF65-F5344CB8AC3E}">
        <p14:creationId xmlns:p14="http://schemas.microsoft.com/office/powerpoint/2010/main" val="35226236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8200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9D0FE9-9527-4CDB-8423-AD96162DFE7E}"/>
              </a:ext>
            </a:extLst>
          </p:cNvPr>
          <p:cNvSpPr>
            <a:spLocks noGrp="1"/>
          </p:cNvSpPr>
          <p:nvPr>
            <p:ph type="title"/>
          </p:nvPr>
        </p:nvSpPr>
        <p:spPr/>
        <p:txBody>
          <a:bodyPr/>
          <a:lstStyle/>
          <a:p>
            <a:r>
              <a:rPr lang="en-US" dirty="0"/>
              <a:t>The Lady Susan </a:t>
            </a:r>
          </a:p>
        </p:txBody>
      </p:sp>
      <p:sp>
        <p:nvSpPr>
          <p:cNvPr id="3" name="Content Placeholder 2">
            <a:extLst>
              <a:ext uri="{FF2B5EF4-FFF2-40B4-BE49-F238E27FC236}">
                <a16:creationId xmlns:a16="http://schemas.microsoft.com/office/drawing/2014/main" id="{23261F42-B982-4C8F-B6DA-606364092907}"/>
              </a:ext>
            </a:extLst>
          </p:cNvPr>
          <p:cNvSpPr>
            <a:spLocks noGrp="1"/>
          </p:cNvSpPr>
          <p:nvPr>
            <p:ph idx="1"/>
          </p:nvPr>
        </p:nvSpPr>
        <p:spPr/>
        <p:txBody>
          <a:bodyPr>
            <a:normAutofit fontScale="47500" lnSpcReduction="20000"/>
          </a:bodyPr>
          <a:lstStyle/>
          <a:p>
            <a:pPr marL="36900" indent="0">
              <a:buNone/>
            </a:pPr>
            <a:r>
              <a:rPr lang="en-US" dirty="0">
                <a:effectLst/>
                <a:latin typeface="Arial" panose="020B0604020202020204" pitchFamily="34" charset="0"/>
                <a:cs typeface="Arial" panose="020B0604020202020204" pitchFamily="34" charset="0"/>
              </a:rPr>
              <a:t>	This is a story that is written by Jane Austen. The main characters are Susan Vernon, Frederica Vernon, Charles Vernon, Reginald de Courcy, Mrs. Catherine Vernon, Lady von Courcy and Alicia Johnson. There are also a lot of figurative language used in the story such as-----irony, simile, metaphor and imagery. It is a good story, but the writer didn't want to publish the book. Although he didn’t want to, but because of the preserved in version, so the author published it.</a:t>
            </a:r>
          </a:p>
          <a:p>
            <a:pPr marL="36900" indent="0">
              <a:buNone/>
            </a:pPr>
            <a:r>
              <a:rPr lang="en-US" dirty="0">
                <a:effectLst/>
                <a:latin typeface="Arial" panose="020B0604020202020204" pitchFamily="34" charset="0"/>
                <a:cs typeface="Arial" panose="020B0604020202020204" pitchFamily="34" charset="0"/>
              </a:rPr>
              <a:t>	Susan Vernon, who is the main character of the story, has lost her husband. Despite this, the woman did not despair but tried to established all spheres of her life by any means, going "by the corpses". The family estate, in which the whole family lived, was sold for numerous debts. Because of this, the widowed lady is no longer taken in at the decent houses of the district. She has made her life goal of letting her young daughter marry with a handsome, rich man and to have second husband.</a:t>
            </a:r>
          </a:p>
          <a:p>
            <a:pPr marL="36900" indent="0">
              <a:buNone/>
            </a:pPr>
            <a:r>
              <a:rPr lang="en-US" dirty="0">
                <a:effectLst/>
                <a:latin typeface="Arial" panose="020B0604020202020204" pitchFamily="34" charset="0"/>
                <a:cs typeface="Arial" panose="020B0604020202020204" pitchFamily="34" charset="0"/>
              </a:rPr>
              <a:t>	She received the invitation of her husband’s brother, she thought that it is a good chance for her and her daughter so she agreed it. She also throwed all her friends and life, to start a new journey for her and her daughter and to try her luck. The attentive reader knew that there would be a lot of people, so he doesn’t invite all of the relatives and new guests at the same time. However, they can communicate very well.</a:t>
            </a:r>
          </a:p>
          <a:p>
            <a:pPr marL="36900" indent="0">
              <a:buNone/>
            </a:pPr>
            <a:r>
              <a:rPr lang="en-US" dirty="0">
                <a:effectLst/>
                <a:latin typeface="Arial" panose="020B0604020202020204" pitchFamily="34" charset="0"/>
                <a:cs typeface="Arial" panose="020B0604020202020204" pitchFamily="34" charset="0"/>
              </a:rPr>
              <a:t>	She observed everyone who come to the invitation place, and she got disgusted of the young lord who she looked for her daughter, is really stupid, so she ignored him. When she saw The Lord, who is very young and naïve, so she was very interested of him to marry her daughter, and she also have a man to be her husband, who was very rich and educated. From this moment the lady began to weaved a stunning network of intrigues, into which she intruded absolutely everyone, even her own daughter.</a:t>
            </a:r>
          </a:p>
          <a:p>
            <a:pPr marL="36900" indent="0">
              <a:buNone/>
            </a:pPr>
            <a:r>
              <a:rPr lang="en-US" dirty="0">
                <a:effectLst/>
                <a:latin typeface="Arial" panose="020B0604020202020204" pitchFamily="34" charset="0"/>
                <a:cs typeface="Arial" panose="020B0604020202020204" pitchFamily="34" charset="0"/>
              </a:rPr>
              <a:t>	However, at last her real plan is exposed. Her true face was also known by everyone and all of the relatives, friends and the people who knew her got angry and turned away from her.</a:t>
            </a:r>
          </a:p>
          <a:p>
            <a:pPr marL="36900" indent="0">
              <a:buNone/>
            </a:pP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717170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8200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9D0FE9-9527-4CDB-8423-AD96162DFE7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3261F42-B982-4C8F-B6DA-606364092907}"/>
              </a:ext>
            </a:extLst>
          </p:cNvPr>
          <p:cNvSpPr>
            <a:spLocks noGrp="1"/>
          </p:cNvSpPr>
          <p:nvPr>
            <p:ph idx="1"/>
          </p:nvPr>
        </p:nvSpPr>
        <p:spPr/>
        <p:txBody>
          <a:bodyPr/>
          <a:lstStyle/>
          <a:p>
            <a:pPr marL="36900" indent="0">
              <a:buNone/>
            </a:pPr>
            <a:r>
              <a:rPr lang="en-US" dirty="0">
                <a:effectLst/>
              </a:rPr>
              <a:t>	Seventeen-year-old conjoined twins, Clara and Hailey, have lived in the same small town their entire lives—no one stares at them anymore. But there are cracks in their quiet existence and they’re slowly becoming more apparent. Clara and Hailey are at a crossroads. Clara wants to stay close to home, avoid all attention, and study the night sky. Hailey wants to travel the world, learn from great artists, and dance with mysterious boys. As high school graduation approaches, each twin must untangle her dreams from her sister’s, and figure out what it means to be her own person.</a:t>
            </a:r>
            <a:endParaRPr lang="en-US" dirty="0"/>
          </a:p>
        </p:txBody>
      </p:sp>
    </p:spTree>
    <p:extLst>
      <p:ext uri="{BB962C8B-B14F-4D97-AF65-F5344CB8AC3E}">
        <p14:creationId xmlns:p14="http://schemas.microsoft.com/office/powerpoint/2010/main" val="28511014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8200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C5BEDB-6D9C-4DCB-BE82-A182D0F70F47}"/>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1D0CCFD1-5491-45D0-8726-F9A7FA72ADFF}"/>
              </a:ext>
            </a:extLst>
          </p:cNvPr>
          <p:cNvSpPr>
            <a:spLocks noGrp="1"/>
          </p:cNvSpPr>
          <p:nvPr>
            <p:ph idx="1"/>
          </p:nvPr>
        </p:nvSpPr>
        <p:spPr/>
        <p:txBody>
          <a:bodyPr>
            <a:normAutofit fontScale="70000" lnSpcReduction="20000"/>
          </a:bodyPr>
          <a:lstStyle/>
          <a:p>
            <a:pPr marL="36900" indent="0">
              <a:buNone/>
            </a:pPr>
            <a:r>
              <a:rPr lang="en-US" dirty="0">
                <a:effectLst/>
              </a:rPr>
              <a:t>The book I’ve chosen is Two by Two by Nicholas Sparks. It is a novel about a 35-year-old husband and father, Russ Green, that is troubled by the obstacles life has thrown on him. He lost his office job, his wife, sister, and home, all in just one year. It is incredibly emotional as he goes through so much all while taking care of his daughter, London. Russ has to start his own business, take care of London and his sister Marth, since she has been diagnosed with cancer, overcome the sadness of losing his unfaithful wife, Vivian, and try to find love again.</a:t>
            </a:r>
          </a:p>
          <a:p>
            <a:pPr marL="36900" indent="0">
              <a:buNone/>
            </a:pPr>
            <a:r>
              <a:rPr lang="en-US" dirty="0">
                <a:effectLst/>
              </a:rPr>
              <a:t>This story has shown me how life can go downhill in so little time and how we have to stay strong and keep going, and that it will be better. It was beautifully written and really expressed the goods and </a:t>
            </a:r>
            <a:r>
              <a:rPr lang="en-US" dirty="0" err="1">
                <a:effectLst/>
              </a:rPr>
              <a:t>bads</a:t>
            </a:r>
            <a:r>
              <a:rPr lang="en-US" dirty="0">
                <a:effectLst/>
              </a:rPr>
              <a:t> of life. I would even admit it has brought me to tears.</a:t>
            </a:r>
          </a:p>
          <a:p>
            <a:pPr marL="36900" indent="0">
              <a:buNone/>
            </a:pPr>
            <a:r>
              <a:rPr lang="en-US" dirty="0">
                <a:effectLst/>
              </a:rPr>
              <a:t>It taught to appreciate my loved ones and that within a single moment they could be gone, or it could be the other way around and I would be the one who would disappear from this world. It taught me how short life is. During the part where Russ meets his ex-girlfriend, Emily and tried to start a new with her. As they begin to fall in love again the way the author showed that moment was so powerful and beautiful. It almost made me believe romantic love was beautiful</a:t>
            </a:r>
          </a:p>
          <a:p>
            <a:pPr marL="36900" indent="0">
              <a:buNone/>
            </a:pPr>
            <a:endParaRPr lang="en-US" dirty="0"/>
          </a:p>
        </p:txBody>
      </p:sp>
    </p:spTree>
    <p:extLst>
      <p:ext uri="{BB962C8B-B14F-4D97-AF65-F5344CB8AC3E}">
        <p14:creationId xmlns:p14="http://schemas.microsoft.com/office/powerpoint/2010/main" val="29593470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bg>
      <p:bgPr>
        <a:solidFill>
          <a:srgbClr val="8200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9CBEA1-8BDD-4145-8679-824CD35222A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59C85F9B-E35A-40AE-8C63-0FE9BBA0AEE8}"/>
              </a:ext>
            </a:extLst>
          </p:cNvPr>
          <p:cNvSpPr>
            <a:spLocks noGrp="1"/>
          </p:cNvSpPr>
          <p:nvPr>
            <p:ph idx="1"/>
          </p:nvPr>
        </p:nvSpPr>
        <p:spPr/>
        <p:txBody>
          <a:bodyPr>
            <a:normAutofit fontScale="77500" lnSpcReduction="20000"/>
          </a:bodyPr>
          <a:lstStyle/>
          <a:p>
            <a:pPr marL="36900" indent="0">
              <a:buNone/>
            </a:pPr>
            <a:r>
              <a:rPr lang="en-US" dirty="0">
                <a:effectLst/>
              </a:rPr>
              <a:t>Dear Abby,</a:t>
            </a:r>
          </a:p>
          <a:p>
            <a:pPr marL="36900" indent="0">
              <a:buNone/>
            </a:pPr>
            <a:r>
              <a:rPr lang="en-US" dirty="0">
                <a:effectLst/>
              </a:rPr>
              <a:t>We both are a fan of Japanese, Chinese and Korean culture and I found this really interesting book called Chinese Characters: The Art and Meaning of Hanzi. As we know Kanji and the Korean language is originated from Chinese traditional and simplified characters.</a:t>
            </a:r>
          </a:p>
          <a:p>
            <a:pPr marL="36900" indent="0">
              <a:buNone/>
            </a:pPr>
            <a:r>
              <a:rPr lang="en-US" dirty="0">
                <a:effectLst/>
              </a:rPr>
              <a:t>This book shows the importance of Hanzi(meaning Chinese characters). The majority of the people thinks learning Chinese is hard but the book shows how easy it is and explaining how Hanzi is actually pictographs and how words are made up with other words. It shows that every word has it own meaning and aesthetics. Some of the words are “radiance, rain, respect, righteousness, belief, auspicious, death, prosperity, yin and yang, </a:t>
            </a:r>
            <a:r>
              <a:rPr lang="en-US" dirty="0" err="1">
                <a:effectLst/>
              </a:rPr>
              <a:t>zen</a:t>
            </a:r>
            <a:r>
              <a:rPr lang="en-US" dirty="0">
                <a:effectLst/>
              </a:rPr>
              <a:t>” and many more words. Each word has its own description such as the origin, why it’s written like that and the meaning.</a:t>
            </a:r>
          </a:p>
          <a:p>
            <a:pPr marL="36900" indent="0">
              <a:buNone/>
            </a:pPr>
            <a:r>
              <a:rPr lang="en-US" dirty="0">
                <a:effectLst/>
              </a:rPr>
              <a:t>Although, this isn’t a story book or anything like that we have the same likes and I love this book so I hope you buy one from the bookstore.</a:t>
            </a:r>
          </a:p>
          <a:p>
            <a:pPr marL="36900" indent="0">
              <a:buNone/>
            </a:pPr>
            <a:endParaRPr lang="en-US" dirty="0"/>
          </a:p>
        </p:txBody>
      </p:sp>
    </p:spTree>
    <p:extLst>
      <p:ext uri="{BB962C8B-B14F-4D97-AF65-F5344CB8AC3E}">
        <p14:creationId xmlns:p14="http://schemas.microsoft.com/office/powerpoint/2010/main" val="23520455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bg>
      <p:bgPr>
        <a:solidFill>
          <a:srgbClr val="8200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9CBEA1-8BDD-4145-8679-824CD35222A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59C85F9B-E35A-40AE-8C63-0FE9BBA0AEE8}"/>
              </a:ext>
            </a:extLst>
          </p:cNvPr>
          <p:cNvSpPr>
            <a:spLocks noGrp="1"/>
          </p:cNvSpPr>
          <p:nvPr>
            <p:ph idx="1"/>
          </p:nvPr>
        </p:nvSpPr>
        <p:spPr/>
        <p:txBody>
          <a:bodyPr>
            <a:normAutofit fontScale="55000" lnSpcReduction="20000"/>
          </a:bodyPr>
          <a:lstStyle/>
          <a:p>
            <a:pPr marL="36900" indent="0">
              <a:buNone/>
            </a:pPr>
            <a:r>
              <a:rPr lang="en-US" dirty="0">
                <a:effectLst/>
              </a:rPr>
              <a:t>This book that I read really shows no matter what it is, love is love and we should not judge based on the sexuality of the two people are. It truly is a beautiful book and the two high school boys, Alec and Jaden adore each other. The book starts with the two boys attending their first year of high school. One already came out as gay and the other struggles to admit that he has interest in men.</a:t>
            </a:r>
          </a:p>
          <a:p>
            <a:pPr marL="36900" indent="0">
              <a:buNone/>
            </a:pPr>
            <a:r>
              <a:rPr lang="en-US" dirty="0">
                <a:effectLst/>
              </a:rPr>
              <a:t>The characters itself are very realistic and the way the author describes the daily routines of the two boys are very similar to what high schoolers nowadays have. The only thing that I don’t like is that the way they meet is really cliché in my opinion. The background of the two characters is what broke my heart. Different, but I feel like it’s what most non-straight people has to deal with and it’s really sad. And yes, it’s the family and the society. One side doesn’t like the fact that the boy is gay and the other side, the father left the family when he found out that he’s gay. Both boys try to overcome all those boundaries and make sure they are them not try to hide from who they really are.</a:t>
            </a:r>
          </a:p>
          <a:p>
            <a:pPr marL="36900" indent="0">
              <a:buNone/>
            </a:pPr>
            <a:r>
              <a:rPr lang="en-US" dirty="0">
                <a:effectLst/>
              </a:rPr>
              <a:t>There’s this specific episode that I really like called “Dress Code”. IT's about one of their classmates who is a boy. He was wearing and cropped shirt and the teacher sent him to the principles just because it’s not only breaking the dress code, it’s also because it’s for “girls”. Alec got really heated about it and mentioned about how </a:t>
            </a:r>
            <a:r>
              <a:rPr lang="en-US" dirty="0" err="1">
                <a:effectLst/>
              </a:rPr>
              <a:t>toxicness</a:t>
            </a:r>
            <a:r>
              <a:rPr lang="en-US" dirty="0">
                <a:effectLst/>
              </a:rPr>
              <a:t> of masculinity. Not only did he stood up for his friend he also said facts and how boys wearing girls’ clothes and girls wearing boys’ clothes should be normalized.</a:t>
            </a:r>
          </a:p>
          <a:p>
            <a:pPr marL="36900" indent="0">
              <a:buNone/>
            </a:pPr>
            <a:r>
              <a:rPr lang="en-US" dirty="0">
                <a:effectLst/>
              </a:rPr>
              <a:t>Overall, this book is my favorite of all times and I feel like I could relate to how they feel because I’m also part of this community. I give this book a 10/10 and I hope there are more books like these to read. It is really inspiring for the young people and many more who are part of the LGBT community.</a:t>
            </a:r>
          </a:p>
          <a:p>
            <a:pPr marL="36900" indent="0">
              <a:buNone/>
            </a:pPr>
            <a:br>
              <a:rPr lang="en-US" dirty="0">
                <a:effectLst/>
              </a:rPr>
            </a:br>
            <a:endParaRPr lang="en-US" dirty="0"/>
          </a:p>
        </p:txBody>
      </p:sp>
    </p:spTree>
    <p:extLst>
      <p:ext uri="{BB962C8B-B14F-4D97-AF65-F5344CB8AC3E}">
        <p14:creationId xmlns:p14="http://schemas.microsoft.com/office/powerpoint/2010/main" val="40951740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bg>
      <p:bgPr>
        <a:solidFill>
          <a:srgbClr val="8200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9CBEA1-8BDD-4145-8679-824CD35222A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59C85F9B-E35A-40AE-8C63-0FE9BBA0AEE8}"/>
              </a:ext>
            </a:extLst>
          </p:cNvPr>
          <p:cNvSpPr>
            <a:spLocks noGrp="1"/>
          </p:cNvSpPr>
          <p:nvPr>
            <p:ph idx="1"/>
          </p:nvPr>
        </p:nvSpPr>
        <p:spPr/>
        <p:txBody>
          <a:bodyPr>
            <a:normAutofit fontScale="55000" lnSpcReduction="20000"/>
          </a:bodyPr>
          <a:lstStyle/>
          <a:p>
            <a:pPr marL="36900" indent="0">
              <a:buNone/>
            </a:pPr>
            <a:r>
              <a:rPr lang="en-US" dirty="0">
                <a:effectLst/>
              </a:rPr>
              <a:t>	A book I recently read is called “Raising a Mafia”. It’s about a little boy named Lucas son of the greatest Mafia in their country. It is a family of four with mom, dad, a little sister name Yuri along with him. Ever since he turned six his dad would always take him out for training telling him he would be taking over the Jeon aka the horrifying and dangerous mafia company. They would always go out fishing, hunting, and learning how to use weapons that the father and son enjoy. On the other hand, the little girl desperate for her dad’s attention which is only focused on training his son and the mom worrying about her cruel son's future. But what can she do? She can’t stop her husband too, she was not even brave enough to stand up for herself back in 10 years to disagree about her forced marriage with this man. She could barely think about standing up for her own son. During an evening when the father and son return home the son was covered in blood which makes his mom dropped her heart to her stomach. The innocent little Yuri shuttered words "w-what is o-on y-you" to her older brother who just sent a death glare at her. The mom spoke saying "Kids it’s time for bed, clean yourself up, and get ready for bed I’ll come to tug you in soon". The six-year-old boy rage off in anger saying "I’m old enough to sleep myself you don’t have to" with that he went away which left the mom in tears. Days went by until one day they got a call saying Lucas’s class teacher is dead. The shocked mom tells everyone about it at the family dinner table and she felt like her worlds stop when the boy said: "Shame on her she didn’t even fight back". After a while, the mom couldn’t stand seeing her young little boy being all cruel, and what’s worse is that he’s now even a killer so she decided to have a deep conversation with her husband which doesn’t think it’s a big deal. All the mom could do right now is to break down not being able to accept the truth. Months passed and Lucas got worse. One day he ended up killing his own blooded sister. When he was given a punishment by his parents, he ended up killing them either. The young boy was unstoppable and uncontrollable. This book gives one lesson which is, a kid’s future surely depends on how the parents train them to be. In the future, I hope to see more helpful and generous people around the world trained by kind-hearted and delicate parents. This book wasn’t the best, yet I enjoyed it a lot. Some parts of it scared me yet some parts of it made me sad. In conclusion, I found out I love reading thrillers.</a:t>
            </a:r>
            <a:endParaRPr lang="en-US" dirty="0"/>
          </a:p>
        </p:txBody>
      </p:sp>
    </p:spTree>
    <p:extLst>
      <p:ext uri="{BB962C8B-B14F-4D97-AF65-F5344CB8AC3E}">
        <p14:creationId xmlns:p14="http://schemas.microsoft.com/office/powerpoint/2010/main" val="2148081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bg>
      <p:bgPr>
        <a:solidFill>
          <a:srgbClr val="8200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9CBEA1-8BDD-4145-8679-824CD35222A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59C85F9B-E35A-40AE-8C63-0FE9BBA0AEE8}"/>
              </a:ext>
            </a:extLst>
          </p:cNvPr>
          <p:cNvSpPr>
            <a:spLocks noGrp="1"/>
          </p:cNvSpPr>
          <p:nvPr>
            <p:ph idx="1"/>
          </p:nvPr>
        </p:nvSpPr>
        <p:spPr/>
        <p:txBody>
          <a:bodyPr>
            <a:normAutofit lnSpcReduction="10000"/>
          </a:bodyPr>
          <a:lstStyle/>
          <a:p>
            <a:pPr marL="36900" indent="0">
              <a:buNone/>
            </a:pPr>
            <a:r>
              <a:rPr lang="en-US" dirty="0">
                <a:effectLst/>
              </a:rPr>
              <a:t>	The book is Certain Death and author is Tanya Landman. When the circus came to the town, Poppy and her best friend Graham they discover that the certain death promise on the poster is not a joke. And that made Graham and Poppy suspicious. They want to know more about that so they search more details and they were proved that someone was killed in the ring. The circus performers still in grave danger on the other hand they had to work fast to discover who was firing the shots. They were interviewed by police and they were suspect because they were in the circus. After that the police found the pistol on the ground and no one knows who owns that pistol. In the end of the story the circus packed up and moved. But after the a few years alter circus come again and they found new poster again</a:t>
            </a:r>
            <a:endParaRPr lang="en-US" dirty="0"/>
          </a:p>
        </p:txBody>
      </p:sp>
    </p:spTree>
    <p:extLst>
      <p:ext uri="{BB962C8B-B14F-4D97-AF65-F5344CB8AC3E}">
        <p14:creationId xmlns:p14="http://schemas.microsoft.com/office/powerpoint/2010/main" val="37705948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bg>
      <p:bgPr>
        <a:solidFill>
          <a:srgbClr val="8200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9CBEA1-8BDD-4145-8679-824CD35222A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59C85F9B-E35A-40AE-8C63-0FE9BBA0AEE8}"/>
              </a:ext>
            </a:extLst>
          </p:cNvPr>
          <p:cNvSpPr>
            <a:spLocks noGrp="1"/>
          </p:cNvSpPr>
          <p:nvPr>
            <p:ph idx="1"/>
          </p:nvPr>
        </p:nvSpPr>
        <p:spPr/>
        <p:txBody>
          <a:bodyPr>
            <a:normAutofit fontScale="70000" lnSpcReduction="20000"/>
          </a:bodyPr>
          <a:lstStyle/>
          <a:p>
            <a:pPr marL="36900" indent="0">
              <a:buNone/>
            </a:pPr>
            <a:r>
              <a:rPr lang="en-US" dirty="0">
                <a:effectLst/>
              </a:rPr>
              <a:t>	Mob Psycho 100 is a Japanese Manga series written and illustrated by ONE. It is the story about a young middle high schooler, Shigeo </a:t>
            </a:r>
            <a:r>
              <a:rPr lang="en-US" dirty="0" err="1">
                <a:effectLst/>
              </a:rPr>
              <a:t>Kageyama</a:t>
            </a:r>
            <a:r>
              <a:rPr lang="en-US" dirty="0">
                <a:effectLst/>
              </a:rPr>
              <a:t>, nicknamed “Mob” living in Seasoning City (the city where most of the story of mob takes place.) Ever since he was young, he has had astounding psychic powers. However, this </a:t>
            </a:r>
            <a:r>
              <a:rPr lang="en-US" dirty="0" err="1">
                <a:effectLst/>
              </a:rPr>
              <a:t>esper</a:t>
            </a:r>
            <a:r>
              <a:rPr lang="en-US" dirty="0">
                <a:effectLst/>
              </a:rPr>
              <a:t> power is unable to grant him to one thing he wishes for the most: to be friends with the girls he likes in his class. During childhood, he was friends with that girl but when middle schools starts, things start to change. Because mob is quite unpopular at his school, the girl usually doesn’t hangout with him anymore. That girl is known as the Queen of the school just because of her stunning, gorgeous face. Even though mob has psychic powers, he kept it secret among his friends at school. Looking deep into his personality, he can be easily fooled by anyone. According to the manga, he was once fooled by one of his classmates. His male classmate wrote a fake love letter to him and put it in his locker. When mob founded it, it was </a:t>
            </a:r>
            <a:r>
              <a:rPr lang="en-US" dirty="0" err="1">
                <a:effectLst/>
              </a:rPr>
              <a:t>written,”meet</a:t>
            </a:r>
            <a:r>
              <a:rPr lang="en-US" dirty="0">
                <a:effectLst/>
              </a:rPr>
              <a:t> me at the park after school” Although it was written in a bad handwriting and mob found it suspicious, he still fell for the trap and decided to go to the park after school. To sum up, he also had a teacher who teacher him how to control his psychic powers. The truth was that his teacher did not has any psychic powers at all and he was just using him to get money. But in the later episode of Mob Psycho 100 many interesting things happened to mob and he was able to live freely as a young man.</a:t>
            </a:r>
            <a:endParaRPr lang="en-US" dirty="0"/>
          </a:p>
        </p:txBody>
      </p:sp>
    </p:spTree>
    <p:extLst>
      <p:ext uri="{BB962C8B-B14F-4D97-AF65-F5344CB8AC3E}">
        <p14:creationId xmlns:p14="http://schemas.microsoft.com/office/powerpoint/2010/main" val="41471837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bg>
      <p:bgPr>
        <a:solidFill>
          <a:srgbClr val="8200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9CBEA1-8BDD-4145-8679-824CD35222A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59C85F9B-E35A-40AE-8C63-0FE9BBA0AEE8}"/>
              </a:ext>
            </a:extLst>
          </p:cNvPr>
          <p:cNvSpPr>
            <a:spLocks noGrp="1"/>
          </p:cNvSpPr>
          <p:nvPr>
            <p:ph idx="1"/>
          </p:nvPr>
        </p:nvSpPr>
        <p:spPr/>
        <p:txBody>
          <a:bodyPr>
            <a:normAutofit fontScale="47500" lnSpcReduction="20000"/>
          </a:bodyPr>
          <a:lstStyle/>
          <a:p>
            <a:pPr marL="36900" indent="0">
              <a:buNone/>
            </a:pPr>
            <a:r>
              <a:rPr lang="en-US" dirty="0">
                <a:effectLst/>
              </a:rPr>
              <a:t>The tale of Alice of Human </a:t>
            </a:r>
            <a:r>
              <a:rPr lang="en-US" dirty="0" err="1">
                <a:effectLst/>
              </a:rPr>
              <a:t>Sacrafice</a:t>
            </a:r>
            <a:r>
              <a:rPr lang="en-US" dirty="0">
                <a:effectLst/>
              </a:rPr>
              <a:t> isn’t actually a book, but rather a classic </a:t>
            </a:r>
            <a:r>
              <a:rPr lang="en-US" dirty="0" err="1">
                <a:effectLst/>
              </a:rPr>
              <a:t>vocaloid</a:t>
            </a:r>
            <a:r>
              <a:rPr lang="en-US" dirty="0">
                <a:effectLst/>
              </a:rPr>
              <a:t> song. However, I have no books by my side as I’m in a hotel room, so I’ll have to make work with what I have. Despite the title, don’t worry, from my understanding of the lyrics, there isn’t anything too graphic. I’m not confidant in my own analysis of the song though, so I may leave out or mistake certain important details. Lastly, the characters, despite having no real name, have designs which are exactly the same as the main </a:t>
            </a:r>
            <a:r>
              <a:rPr lang="en-US" dirty="0" err="1">
                <a:effectLst/>
              </a:rPr>
              <a:t>vocaloids</a:t>
            </a:r>
            <a:r>
              <a:rPr lang="en-US" dirty="0">
                <a:effectLst/>
              </a:rPr>
              <a:t> of the time, so I shall refer to them as such. Now, please enjoy…</a:t>
            </a:r>
          </a:p>
          <a:p>
            <a:pPr marL="36900" indent="0">
              <a:buNone/>
            </a:pPr>
            <a:r>
              <a:rPr lang="en-US" dirty="0">
                <a:effectLst/>
              </a:rPr>
              <a:t>The song starts with a short speech, a speech from a little dream who is disappearing. It talks about how it didn’t wanted to disappear, how it still wanted to exist. It then had a horrible idea, a </a:t>
            </a:r>
            <a:r>
              <a:rPr lang="en-US" dirty="0" err="1">
                <a:effectLst/>
              </a:rPr>
              <a:t>horrish</a:t>
            </a:r>
            <a:r>
              <a:rPr lang="en-US" dirty="0">
                <a:effectLst/>
              </a:rPr>
              <a:t> one at that. It thought “I’ll trap people in me, and let them keep me from disappearing!”</a:t>
            </a:r>
          </a:p>
          <a:p>
            <a:pPr marL="36900" indent="0">
              <a:buNone/>
            </a:pPr>
            <a:r>
              <a:rPr lang="en-US" dirty="0">
                <a:effectLst/>
              </a:rPr>
              <a:t>It was after this short speech did the first (‘Alice’)’s tale was shown. The first Alice was </a:t>
            </a:r>
            <a:r>
              <a:rPr lang="en-US" dirty="0" err="1">
                <a:effectLst/>
              </a:rPr>
              <a:t>Meiko</a:t>
            </a:r>
            <a:r>
              <a:rPr lang="en-US" dirty="0">
                <a:effectLst/>
              </a:rPr>
              <a:t>, a brown haired young woman who seemed tough and proud, the Alice of Spades. The song then told us what she did in Wonderland, as quote : “Bravely, with a fearsome sword held tightly in her hand, slicing down whatever laid in her underlying wrath. Leaving chaos in her wake by a red bloody path.”. The song then tells us that </a:t>
            </a:r>
            <a:r>
              <a:rPr lang="en-US" dirty="0" err="1">
                <a:effectLst/>
              </a:rPr>
              <a:t>Meiko</a:t>
            </a:r>
            <a:r>
              <a:rPr lang="en-US" dirty="0">
                <a:effectLst/>
              </a:rPr>
              <a:t> went too far, cutting away into the woods, eventually taken prisoner and captured there. It then told us that she now sits in her cage, paying for her sins, as Wonderland soon forgot about her.</a:t>
            </a:r>
          </a:p>
          <a:p>
            <a:pPr marL="36900" indent="0">
              <a:buNone/>
            </a:pPr>
            <a:r>
              <a:rPr lang="en-US" dirty="0">
                <a:effectLst/>
              </a:rPr>
              <a:t>Next, the second Alice, the Alice of Diamonds, who we shall call </a:t>
            </a:r>
            <a:r>
              <a:rPr lang="en-US" dirty="0" err="1">
                <a:effectLst/>
              </a:rPr>
              <a:t>Kaito</a:t>
            </a:r>
            <a:r>
              <a:rPr lang="en-US" dirty="0">
                <a:effectLst/>
              </a:rPr>
              <a:t>, due to the similar designs. </a:t>
            </a:r>
            <a:r>
              <a:rPr lang="en-US" dirty="0" err="1">
                <a:effectLst/>
              </a:rPr>
              <a:t>Kaito</a:t>
            </a:r>
            <a:r>
              <a:rPr lang="en-US" dirty="0">
                <a:effectLst/>
              </a:rPr>
              <a:t> had blue hair, and also a blue scarf. He was handsome and charming man who’s voice apparently reached all across Wonderland, making it mad. The residents enjoyed it at first, but soon, it came to be his downfall, as everyone grew sick of it. Quote: “Madness took a hold of him, shot him dead to the ground. Blood stained the roses to a bright and somber red. Once loved and enjoyed by all, The man was left for dead.”</a:t>
            </a:r>
          </a:p>
          <a:p>
            <a:pPr marL="36900" indent="0">
              <a:buNone/>
            </a:pPr>
            <a:r>
              <a:rPr lang="en-US" dirty="0">
                <a:effectLst/>
              </a:rPr>
              <a:t>The Third Alice, </a:t>
            </a:r>
            <a:r>
              <a:rPr lang="en-US" dirty="0" err="1">
                <a:effectLst/>
              </a:rPr>
              <a:t>Miku</a:t>
            </a:r>
            <a:r>
              <a:rPr lang="en-US" dirty="0">
                <a:effectLst/>
              </a:rPr>
              <a:t>, was a young and gentle girl. She fell into Wonderland, bearing the title of Alice of Clovers. At first, she was pure of heart and was loved by all. She soon grew to inherit the country, becoming it’s queen after she charmed everyone with her kindness and love. However, the power got to her head, and she grew to become detestable and unruly. She became insane, and her beauty started to vanish. Her fate? “Lost within a Crazy Dream, so afraid of death that girl was mindless and warped. Once a gorgeous ruler, now she’s just and ugly corpse.”</a:t>
            </a:r>
          </a:p>
          <a:p>
            <a:pPr marL="36900" indent="0">
              <a:buNone/>
            </a:pPr>
            <a:endParaRPr lang="en-US" dirty="0"/>
          </a:p>
        </p:txBody>
      </p:sp>
    </p:spTree>
    <p:extLst>
      <p:ext uri="{BB962C8B-B14F-4D97-AF65-F5344CB8AC3E}">
        <p14:creationId xmlns:p14="http://schemas.microsoft.com/office/powerpoint/2010/main" val="29418978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bg>
      <p:bgPr>
        <a:solidFill>
          <a:srgbClr val="8200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9CBEA1-8BDD-4145-8679-824CD35222A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59C85F9B-E35A-40AE-8C63-0FE9BBA0AEE8}"/>
              </a:ext>
            </a:extLst>
          </p:cNvPr>
          <p:cNvSpPr>
            <a:spLocks noGrp="1"/>
          </p:cNvSpPr>
          <p:nvPr>
            <p:ph idx="1"/>
          </p:nvPr>
        </p:nvSpPr>
        <p:spPr/>
        <p:txBody>
          <a:bodyPr>
            <a:normAutofit lnSpcReduction="10000"/>
          </a:bodyPr>
          <a:lstStyle/>
          <a:p>
            <a:pPr marL="36900" indent="0">
              <a:buNone/>
            </a:pPr>
            <a:r>
              <a:rPr lang="en-US" sz="1000" dirty="0">
                <a:effectLst/>
              </a:rPr>
              <a:t>The Forth Alice, was very curious indeed. Bearing the Alice of Hearts, the forth Alice was a pair of twins, Rin and Len. Both were blonde, although they weren’t the same at all. Rin, the sister, was stubborn, while Len, the brother, was intelligent. They were a strange one, going across every landmark the previous </a:t>
            </a:r>
            <a:r>
              <a:rPr lang="en-US" sz="1000" dirty="0" err="1">
                <a:effectLst/>
              </a:rPr>
              <a:t>Alices</a:t>
            </a:r>
            <a:r>
              <a:rPr lang="en-US" sz="1000" dirty="0">
                <a:effectLst/>
              </a:rPr>
              <a:t> left behind; The red path that </a:t>
            </a:r>
            <a:r>
              <a:rPr lang="en-US" sz="1000" dirty="0" err="1">
                <a:effectLst/>
              </a:rPr>
              <a:t>Meiko</a:t>
            </a:r>
            <a:r>
              <a:rPr lang="en-US" sz="1000" dirty="0">
                <a:effectLst/>
              </a:rPr>
              <a:t> left behind in her slaughter, a tea party above the blue roses which were once stained with </a:t>
            </a:r>
            <a:r>
              <a:rPr lang="en-US" sz="1000" dirty="0" err="1">
                <a:effectLst/>
              </a:rPr>
              <a:t>Kaito’s</a:t>
            </a:r>
            <a:r>
              <a:rPr lang="en-US" sz="1000" dirty="0">
                <a:effectLst/>
              </a:rPr>
              <a:t> blood, and the great castle where </a:t>
            </a:r>
            <a:r>
              <a:rPr lang="en-US" sz="1000" dirty="0" err="1">
                <a:effectLst/>
              </a:rPr>
              <a:t>Miku</a:t>
            </a:r>
            <a:r>
              <a:rPr lang="en-US" sz="1000" dirty="0">
                <a:effectLst/>
              </a:rPr>
              <a:t> once ruled in tyranny. Coming across all of these places, they got a trump card, the Ace of Hearts, the key to escape the Wonderland, thus ending the dream. They went through many doors, exploring deep into Wonderland then the dream would’ve expected anyone to go. The dream grew desperate, and tried to stop them. Rin and Len however, made it to the final stretch. Soon, they would escape the dream, becoming the first true Alice an putting an end to the dream….</a:t>
            </a:r>
          </a:p>
          <a:p>
            <a:pPr marL="36900" indent="0">
              <a:buNone/>
            </a:pPr>
            <a:r>
              <a:rPr lang="en-US" sz="1000" dirty="0">
                <a:effectLst/>
              </a:rPr>
              <a:t>…At least, they thought, before they realized the dream had played foul and destroyed the entrance and exit to Wonderland. A sad tale it is but, quote, “Both will never wake up from the dream that they had planned. Forever they will wander hopelessly in Wonderland.”</a:t>
            </a:r>
          </a:p>
          <a:p>
            <a:pPr marL="36900" indent="0">
              <a:buNone/>
            </a:pPr>
            <a:r>
              <a:rPr lang="en-US" sz="1000" dirty="0">
                <a:effectLst/>
              </a:rPr>
              <a:t>However, without the entrance and exit, there could be no more </a:t>
            </a:r>
            <a:r>
              <a:rPr lang="en-US" sz="1000" dirty="0" err="1">
                <a:effectLst/>
              </a:rPr>
              <a:t>Alices</a:t>
            </a:r>
            <a:r>
              <a:rPr lang="en-US" sz="1000" dirty="0">
                <a:effectLst/>
              </a:rPr>
              <a:t>. However, the dream wasn’t worried at all, because the work an influence of the previous </a:t>
            </a:r>
            <a:r>
              <a:rPr lang="en-US" sz="1000" dirty="0" err="1">
                <a:effectLst/>
              </a:rPr>
              <a:t>Alices</a:t>
            </a:r>
            <a:r>
              <a:rPr lang="en-US" sz="1000" dirty="0">
                <a:effectLst/>
              </a:rPr>
              <a:t> were enough for it to sustain itself forever and more. The dream was happy, it wouldn’t disappear. Now it simply exists, without a true Alice to ever be made in Wonderland.</a:t>
            </a:r>
          </a:p>
          <a:p>
            <a:pPr marL="36900" indent="0">
              <a:buNone/>
            </a:pPr>
            <a:r>
              <a:rPr lang="en-US" sz="1000" dirty="0">
                <a:effectLst/>
              </a:rPr>
              <a:t>Author here! I would like to say, thank you for staying with me till this point, if you have had. I would like to say, the lyrics shown here and my source of info came from </a:t>
            </a:r>
            <a:r>
              <a:rPr lang="en-US" sz="1000" dirty="0" err="1">
                <a:effectLst/>
              </a:rPr>
              <a:t>Razzy</a:t>
            </a:r>
            <a:r>
              <a:rPr lang="en-US" sz="1000" dirty="0">
                <a:effectLst/>
              </a:rPr>
              <a:t> and Co. who did the translations. I would also thank </a:t>
            </a:r>
            <a:r>
              <a:rPr lang="en-US" sz="1000" dirty="0" err="1">
                <a:effectLst/>
              </a:rPr>
              <a:t>Yugami</a:t>
            </a:r>
            <a:r>
              <a:rPr lang="en-US" sz="1000" dirty="0">
                <a:effectLst/>
              </a:rPr>
              <a:t>-P for creating the original song, props to you too. Now, my </a:t>
            </a:r>
            <a:r>
              <a:rPr lang="en-US" sz="1000" dirty="0" err="1">
                <a:effectLst/>
              </a:rPr>
              <a:t>intepretion</a:t>
            </a:r>
            <a:r>
              <a:rPr lang="en-US" sz="1000" dirty="0">
                <a:effectLst/>
              </a:rPr>
              <a:t> might’ve been wrong here and there. Also, this isn’t a book, but it’s the best thing I have at the moment. Now, since I have extra time, maybe some trivia might be fun.</a:t>
            </a:r>
          </a:p>
          <a:p>
            <a:pPr marL="36900" indent="0">
              <a:buNone/>
            </a:pPr>
            <a:r>
              <a:rPr lang="en-US" sz="1000" dirty="0">
                <a:effectLst/>
              </a:rPr>
              <a:t>The song is based on the real life murders that took place in Japan back in 1999-2005. A total of 5 victims were found dead, each being found with a playing card with a symbol on it, each representing one of the four shapes which you should know. Anyway, if you pay attention to each Alice’s fate and actions, you should realize that this is obvious inspiration. For example, </a:t>
            </a:r>
            <a:r>
              <a:rPr lang="en-US" sz="1000" dirty="0" err="1">
                <a:effectLst/>
              </a:rPr>
              <a:t>Meiko</a:t>
            </a:r>
            <a:r>
              <a:rPr lang="en-US" sz="1000" dirty="0">
                <a:effectLst/>
              </a:rPr>
              <a:t>. </a:t>
            </a:r>
            <a:r>
              <a:rPr lang="en-US" sz="1000" dirty="0" err="1">
                <a:effectLst/>
              </a:rPr>
              <a:t>Meiko</a:t>
            </a:r>
            <a:r>
              <a:rPr lang="en-US" sz="1000" dirty="0">
                <a:effectLst/>
              </a:rPr>
              <a:t> is represented by the first victim of the murders, Sasaki Megumi. The real life counterpart of Sasaki was found dead in the woods, leaving behind a trail of red. Familiar? Yeah, fascinating isn’t it? Well, the rest of the </a:t>
            </a:r>
            <a:r>
              <a:rPr lang="en-US" sz="1000" dirty="0" err="1">
                <a:effectLst/>
              </a:rPr>
              <a:t>Alices</a:t>
            </a:r>
            <a:r>
              <a:rPr lang="en-US" sz="1000" dirty="0">
                <a:effectLst/>
              </a:rPr>
              <a:t> were also victims, each death’s and even personalities (at least, what they were thought to have been after investigation by the police.) matched with each. A man was arrested for the murders, </a:t>
            </a:r>
            <a:r>
              <a:rPr lang="en-US" sz="1000" dirty="0" err="1">
                <a:effectLst/>
              </a:rPr>
              <a:t>Suzoko</a:t>
            </a:r>
            <a:r>
              <a:rPr lang="en-US" sz="1000" dirty="0">
                <a:effectLst/>
              </a:rPr>
              <a:t> </a:t>
            </a:r>
            <a:r>
              <a:rPr lang="en-US" sz="1000" dirty="0" err="1">
                <a:effectLst/>
              </a:rPr>
              <a:t>Yuuto</a:t>
            </a:r>
            <a:r>
              <a:rPr lang="en-US" sz="1000" dirty="0">
                <a:effectLst/>
              </a:rPr>
              <a:t> was his name, but he was released from prison. To this day, no one knows who was truly responsible for the deaths of these poor people, but Alice of Human </a:t>
            </a:r>
            <a:r>
              <a:rPr lang="en-US" sz="1000" dirty="0" err="1">
                <a:effectLst/>
              </a:rPr>
              <a:t>Sacrafice</a:t>
            </a:r>
            <a:r>
              <a:rPr lang="en-US" sz="1000" dirty="0">
                <a:effectLst/>
              </a:rPr>
              <a:t>, although impossible, at least entertains us with a motive, albeit purely fiction. Who knows? Maybe one day Wonderland will reopen and an Alice will once again fall into the dream, which translates to another murder here in real life. However, maybe, just maybe, they will escape Wonderland, becoming the true Alice, avoid death and bring justice to the one who was truly responsible. But that is insanity, there is no way that can be true. It’s mad fiction, not logic. Anyway, I think my work here is done, so I shall take my leave. Goodnight, and be careful what you dream. You might be the 5th Alice…. </a:t>
            </a:r>
          </a:p>
          <a:p>
            <a:pPr marL="36900" indent="0">
              <a:buNone/>
            </a:pPr>
            <a:endParaRPr lang="en-US" sz="1000" dirty="0"/>
          </a:p>
        </p:txBody>
      </p:sp>
    </p:spTree>
    <p:extLst>
      <p:ext uri="{BB962C8B-B14F-4D97-AF65-F5344CB8AC3E}">
        <p14:creationId xmlns:p14="http://schemas.microsoft.com/office/powerpoint/2010/main" val="1014001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bg>
      <p:bgPr>
        <a:solidFill>
          <a:srgbClr val="8200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9CBEA1-8BDD-4145-8679-824CD35222AE}"/>
              </a:ext>
            </a:extLst>
          </p:cNvPr>
          <p:cNvSpPr>
            <a:spLocks noGrp="1"/>
          </p:cNvSpPr>
          <p:nvPr>
            <p:ph type="title"/>
          </p:nvPr>
        </p:nvSpPr>
        <p:spPr/>
        <p:txBody>
          <a:bodyPr>
            <a:noAutofit/>
          </a:bodyPr>
          <a:lstStyle/>
          <a:p>
            <a:r>
              <a:rPr lang="en-US" sz="3600" dirty="0">
                <a:effectLst/>
              </a:rPr>
              <a:t>The </a:t>
            </a:r>
            <a:r>
              <a:rPr lang="en-US" sz="3600" dirty="0" err="1">
                <a:effectLst/>
              </a:rPr>
              <a:t>Shadowhunters</a:t>
            </a:r>
            <a:r>
              <a:rPr lang="en-US" sz="3600" dirty="0">
                <a:effectLst/>
              </a:rPr>
              <a:t> Series: City of Bones by Cassandra Clare</a:t>
            </a:r>
            <a:br>
              <a:rPr lang="en-US" sz="3600" dirty="0">
                <a:effectLst/>
              </a:rPr>
            </a:br>
            <a:endParaRPr lang="en-US" sz="3600" dirty="0"/>
          </a:p>
        </p:txBody>
      </p:sp>
      <p:sp>
        <p:nvSpPr>
          <p:cNvPr id="3" name="Content Placeholder 2">
            <a:extLst>
              <a:ext uri="{FF2B5EF4-FFF2-40B4-BE49-F238E27FC236}">
                <a16:creationId xmlns:a16="http://schemas.microsoft.com/office/drawing/2014/main" id="{59C85F9B-E35A-40AE-8C63-0FE9BBA0AEE8}"/>
              </a:ext>
            </a:extLst>
          </p:cNvPr>
          <p:cNvSpPr>
            <a:spLocks noGrp="1"/>
          </p:cNvSpPr>
          <p:nvPr>
            <p:ph idx="1"/>
          </p:nvPr>
        </p:nvSpPr>
        <p:spPr/>
        <p:txBody>
          <a:bodyPr>
            <a:normAutofit fontScale="47500" lnSpcReduction="20000"/>
          </a:bodyPr>
          <a:lstStyle/>
          <a:p>
            <a:pPr marL="36900" indent="0">
              <a:buNone/>
            </a:pPr>
            <a:r>
              <a:rPr lang="en-US" dirty="0">
                <a:effectLst/>
              </a:rPr>
              <a:t>Clary Fray is the normal girl who lives in Brooklyn, New York City. But she can see the things that normal people can’t see. She keeps drawing a strange symbol every time that her mother Jocelyn Fray and her friend, Luke </a:t>
            </a:r>
            <a:r>
              <a:rPr lang="en-US" dirty="0" err="1">
                <a:effectLst/>
              </a:rPr>
              <a:t>Garroway</a:t>
            </a:r>
            <a:r>
              <a:rPr lang="en-US" dirty="0">
                <a:effectLst/>
              </a:rPr>
              <a:t> was worried about her. But one day she went to a nightclub with her best friend, Simon Lewis and at that time Clary saw one guy killing a man but nobody in the club seems to notice it. That guy that she sees was Jace Wayland who was one of the Shadowhunter. </a:t>
            </a:r>
            <a:r>
              <a:rPr lang="en-US" dirty="0" err="1">
                <a:effectLst/>
              </a:rPr>
              <a:t>Shadowhunters</a:t>
            </a:r>
            <a:r>
              <a:rPr lang="en-US" dirty="0">
                <a:effectLst/>
              </a:rPr>
              <a:t> are a half angel warrior who protect humanity from evil forces. That day the two men arrive at the Fray apartment searching for a cup. Jocelyn calls Clary, telling her to stay away and to warn Luke about someone named Valentine. Then, Jocelyn drinks a potion putting her in a deep sleep.</a:t>
            </a:r>
          </a:p>
          <a:p>
            <a:pPr marL="36900" indent="0">
              <a:buNone/>
            </a:pPr>
            <a:r>
              <a:rPr lang="en-US" dirty="0">
                <a:effectLst/>
              </a:rPr>
              <a:t>Returning home, Clary finds her mother missing and is attacked by a dog- like creature. Then Jace appears and kills it, explaining everything that happens in the nightclub. With the help of Fray’s neighbor, Madame Dorothea who is a witch said that those two men that attack Clary’s apartment was trying to find a lost artifact called the Mortal Cup. The trio escapes to the Shadowhunter Institute, a hidden cathedral-like building, where Jace treats Clary, who was stung by a demon. Then she and Simon met two other </a:t>
            </a:r>
            <a:r>
              <a:rPr lang="en-US" dirty="0" err="1">
                <a:effectLst/>
              </a:rPr>
              <a:t>Shadowhunters</a:t>
            </a:r>
            <a:r>
              <a:rPr lang="en-US" dirty="0">
                <a:effectLst/>
              </a:rPr>
              <a:t> siblings Alec and Isabelle Lightwood and the Shadowhunter leader Hodge. Clary learns many things about Shadowhunter and runes. Later, Clary found out that she inherited her Shadowhunter mother’s powers, including drawing temporary magical runes on the shin. The Mortal Cup is one of three mortal instruments given to the first Shadowhunter by the Angel Raziel.</a:t>
            </a:r>
          </a:p>
          <a:p>
            <a:pPr marL="36900" indent="0">
              <a:buNone/>
            </a:pPr>
            <a:r>
              <a:rPr lang="en-US" dirty="0">
                <a:effectLst/>
              </a:rPr>
              <a:t>Then Hodge explained who Valentine Morgenstern was. He was an ex-Shadowhunter who betrayed the order, now seeks the cup to control both </a:t>
            </a:r>
            <a:r>
              <a:rPr lang="en-US" dirty="0" err="1">
                <a:effectLst/>
              </a:rPr>
              <a:t>Shadowhunters</a:t>
            </a:r>
            <a:r>
              <a:rPr lang="en-US" dirty="0">
                <a:effectLst/>
              </a:rPr>
              <a:t> and demons. Hodge instructs Jace to take Clary to the City of Bones, a sanctuary beneath a cemetery. When the Silent Brothers attempt to unlock Clary’ memory, they uncover a connection to Magnus bane who is a High warlock at Brooklyn. Then went to the Banes club, and he tells Clary what her mother has done to her memories. At the party, Simon was kidnap by the vampires and Jace, Clary, Alec and Isabelle trail them to their hideout. But the vampires</a:t>
            </a:r>
          </a:p>
          <a:p>
            <a:pPr marL="36900" indent="0">
              <a:buNone/>
            </a:pPr>
            <a:r>
              <a:rPr lang="en-US" dirty="0">
                <a:effectLst/>
              </a:rPr>
              <a:t>outnumbered them but the werewolves save them. But then, Simon turns into a vampire. But then, Clary realizes the Mortal Cup was hidden in Madame Dorothea’s tarot cards that her mother painted as a gift. The group goes to her apartment, but a demon has replaced her. And Alec was badly injured so Hodge summons magnus to heal Alec. Clary gave the cup to Hodge but he betrayed them and give the cup to Valentine. But then, Clary found out that she was the daughter of him she was very shocked. In the end, Jace and Clary fought Valentine together and retrieves the Mortal Cup.</a:t>
            </a:r>
          </a:p>
          <a:p>
            <a:pPr marL="36900" indent="0">
              <a:buNone/>
            </a:pPr>
            <a:endParaRPr lang="en-US" dirty="0"/>
          </a:p>
        </p:txBody>
      </p:sp>
    </p:spTree>
    <p:extLst>
      <p:ext uri="{BB962C8B-B14F-4D97-AF65-F5344CB8AC3E}">
        <p14:creationId xmlns:p14="http://schemas.microsoft.com/office/powerpoint/2010/main" val="5090787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bg>
      <p:bgPr>
        <a:solidFill>
          <a:srgbClr val="8200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9CBEA1-8BDD-4145-8679-824CD35222AE}"/>
              </a:ext>
            </a:extLst>
          </p:cNvPr>
          <p:cNvSpPr>
            <a:spLocks noGrp="1"/>
          </p:cNvSpPr>
          <p:nvPr>
            <p:ph type="title"/>
          </p:nvPr>
        </p:nvSpPr>
        <p:spPr/>
        <p:txBody>
          <a:bodyPr>
            <a:normAutofit/>
          </a:bodyPr>
          <a:lstStyle/>
          <a:p>
            <a:r>
              <a:rPr lang="en-US" dirty="0">
                <a:effectLst/>
              </a:rPr>
              <a:t>Tarzan of the apes</a:t>
            </a:r>
            <a:endParaRPr lang="en-US" dirty="0"/>
          </a:p>
        </p:txBody>
      </p:sp>
      <p:sp>
        <p:nvSpPr>
          <p:cNvPr id="3" name="Content Placeholder 2">
            <a:extLst>
              <a:ext uri="{FF2B5EF4-FFF2-40B4-BE49-F238E27FC236}">
                <a16:creationId xmlns:a16="http://schemas.microsoft.com/office/drawing/2014/main" id="{59C85F9B-E35A-40AE-8C63-0FE9BBA0AEE8}"/>
              </a:ext>
            </a:extLst>
          </p:cNvPr>
          <p:cNvSpPr>
            <a:spLocks noGrp="1"/>
          </p:cNvSpPr>
          <p:nvPr>
            <p:ph idx="1"/>
          </p:nvPr>
        </p:nvSpPr>
        <p:spPr/>
        <p:txBody>
          <a:bodyPr>
            <a:normAutofit fontScale="70000" lnSpcReduction="20000"/>
          </a:bodyPr>
          <a:lstStyle/>
          <a:p>
            <a:pPr marL="36900" indent="0">
              <a:buNone/>
            </a:pPr>
            <a:r>
              <a:rPr lang="en-US" dirty="0">
                <a:effectLst/>
              </a:rPr>
              <a:t>	I remember reading this book and also watch it movie and feel like it ends so quickly. I remember vaguely perceiving Tarzan a hero and a likeable character. After reading a 2010 reprint of the original 1914 novel, my perception of Tarzan has changed. Tarzan is an anti-hero; in my opinion, he is the villain.</a:t>
            </a:r>
          </a:p>
          <a:p>
            <a:pPr marL="36900" indent="0">
              <a:buNone/>
            </a:pPr>
            <a:r>
              <a:rPr lang="en-US" dirty="0">
                <a:effectLst/>
              </a:rPr>
              <a:t>	In the book on CD, some words, phrases, or sentences were either omitted or replaced. Many of the omitted words was to eliminate redundancies such as having to use Jane’s last name over and over again. Many of the replaced or omitted words were the racist sections in reference to blacks. The book on CD softens the blow against blacks,</a:t>
            </a:r>
          </a:p>
          <a:p>
            <a:pPr marL="36900" indent="0">
              <a:buNone/>
            </a:pPr>
            <a:r>
              <a:rPr lang="en-US" dirty="0">
                <a:effectLst/>
              </a:rPr>
              <a:t>	The first half of the book is dedicated to Tarzan’s development among the apes. First, Tarzan lagged behind other apes in development, but then, Tarzan’s innate superiority allowed him to surpass his counterparts in skill and intelligence. In other words, whites are so innately superior, that if raised among wild animals, they would outperform them, rule them, and dominate the wild animals, who taught him survival skills. The second half of the book is dedicated to Tarzan’s encounters with the first whites he has ever seen. It is in these encounters with whites like himself, we learn more about his natural desire to kill blacks just because they are black and his tolerance for blacks only when they are controlled and socialized by whites. Tarzan had no instinctual desire to murder whites, whom he clearly understood as being like himself.</a:t>
            </a:r>
          </a:p>
          <a:p>
            <a:pPr marL="36900" indent="0">
              <a:buNone/>
            </a:pPr>
            <a:endParaRPr lang="en-US" dirty="0"/>
          </a:p>
        </p:txBody>
      </p:sp>
    </p:spTree>
    <p:extLst>
      <p:ext uri="{BB962C8B-B14F-4D97-AF65-F5344CB8AC3E}">
        <p14:creationId xmlns:p14="http://schemas.microsoft.com/office/powerpoint/2010/main" val="11196752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bg>
      <p:bgPr>
        <a:solidFill>
          <a:srgbClr val="8200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9CBEA1-8BDD-4145-8679-824CD35222AE}"/>
              </a:ext>
            </a:extLst>
          </p:cNvPr>
          <p:cNvSpPr>
            <a:spLocks noGrp="1"/>
          </p:cNvSpPr>
          <p:nvPr>
            <p:ph type="title"/>
          </p:nvPr>
        </p:nvSpPr>
        <p:spPr/>
        <p:txBody>
          <a:bodyPr>
            <a:normAutofit/>
          </a:bodyPr>
          <a:lstStyle/>
          <a:p>
            <a:r>
              <a:rPr lang="en-US" dirty="0">
                <a:effectLst/>
              </a:rPr>
              <a:t>The haunting of Hiram</a:t>
            </a:r>
            <a:endParaRPr lang="en-US" dirty="0"/>
          </a:p>
        </p:txBody>
      </p:sp>
      <p:sp>
        <p:nvSpPr>
          <p:cNvPr id="3" name="Content Placeholder 2">
            <a:extLst>
              <a:ext uri="{FF2B5EF4-FFF2-40B4-BE49-F238E27FC236}">
                <a16:creationId xmlns:a16="http://schemas.microsoft.com/office/drawing/2014/main" id="{59C85F9B-E35A-40AE-8C63-0FE9BBA0AEE8}"/>
              </a:ext>
            </a:extLst>
          </p:cNvPr>
          <p:cNvSpPr>
            <a:spLocks noGrp="1"/>
          </p:cNvSpPr>
          <p:nvPr>
            <p:ph idx="1"/>
          </p:nvPr>
        </p:nvSpPr>
        <p:spPr/>
        <p:txBody>
          <a:bodyPr/>
          <a:lstStyle/>
          <a:p>
            <a:pPr marL="36900" indent="0">
              <a:buNone/>
            </a:pPr>
            <a:r>
              <a:rPr lang="en-US" dirty="0">
                <a:effectLst/>
              </a:rPr>
              <a:t>	The Haunting of Hiram tells the spooky tale of twelve-year-old Alex </a:t>
            </a:r>
            <a:r>
              <a:rPr lang="en-US" dirty="0" err="1">
                <a:effectLst/>
              </a:rPr>
              <a:t>MacBuff</a:t>
            </a:r>
            <a:r>
              <a:rPr lang="en-US" dirty="0">
                <a:effectLst/>
              </a:rPr>
              <a:t> who cannot afford to keep the castle that has belonged to his family for six hundred years. Alex </a:t>
            </a:r>
            <a:r>
              <a:rPr lang="en-US" dirty="0" err="1">
                <a:effectLst/>
              </a:rPr>
              <a:t>MacBuff</a:t>
            </a:r>
            <a:r>
              <a:rPr lang="en-US" dirty="0">
                <a:effectLst/>
              </a:rPr>
              <a:t> can't afford to keep his beloved Castle </a:t>
            </a:r>
            <a:r>
              <a:rPr lang="en-US" dirty="0" err="1">
                <a:effectLst/>
              </a:rPr>
              <a:t>Carra</a:t>
            </a:r>
            <a:r>
              <a:rPr lang="en-US" dirty="0">
                <a:effectLst/>
              </a:rPr>
              <a:t>, and an American millionaire has made him an offer he can't refuse. The castle is shipped all the way to Texas, but its ghostly inhabitants, including </a:t>
            </a:r>
            <a:r>
              <a:rPr lang="en-US" dirty="0" err="1">
                <a:effectLst/>
              </a:rPr>
              <a:t>Krok</a:t>
            </a:r>
            <a:r>
              <a:rPr lang="en-US" dirty="0">
                <a:effectLst/>
              </a:rPr>
              <a:t> the Viking warrior and a hell-hound called Cyril, follow their home across the Atlantic.</a:t>
            </a:r>
          </a:p>
          <a:p>
            <a:endParaRPr lang="en-US" dirty="0"/>
          </a:p>
        </p:txBody>
      </p:sp>
    </p:spTree>
    <p:extLst>
      <p:ext uri="{BB962C8B-B14F-4D97-AF65-F5344CB8AC3E}">
        <p14:creationId xmlns:p14="http://schemas.microsoft.com/office/powerpoint/2010/main" val="70188636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bg>
      <p:bgPr>
        <a:solidFill>
          <a:srgbClr val="8200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9CBEA1-8BDD-4145-8679-824CD35222AE}"/>
              </a:ext>
            </a:extLst>
          </p:cNvPr>
          <p:cNvSpPr>
            <a:spLocks noGrp="1"/>
          </p:cNvSpPr>
          <p:nvPr>
            <p:ph type="title"/>
          </p:nvPr>
        </p:nvSpPr>
        <p:spPr/>
        <p:txBody>
          <a:bodyPr>
            <a:normAutofit/>
          </a:bodyPr>
          <a:lstStyle/>
          <a:p>
            <a:r>
              <a:rPr lang="en-US" dirty="0">
                <a:effectLst/>
              </a:rPr>
              <a:t>The Night Before Christmas</a:t>
            </a:r>
            <a:endParaRPr lang="en-US" dirty="0"/>
          </a:p>
        </p:txBody>
      </p:sp>
      <p:sp>
        <p:nvSpPr>
          <p:cNvPr id="3" name="Content Placeholder 2">
            <a:extLst>
              <a:ext uri="{FF2B5EF4-FFF2-40B4-BE49-F238E27FC236}">
                <a16:creationId xmlns:a16="http://schemas.microsoft.com/office/drawing/2014/main" id="{59C85F9B-E35A-40AE-8C63-0FE9BBA0AEE8}"/>
              </a:ext>
            </a:extLst>
          </p:cNvPr>
          <p:cNvSpPr>
            <a:spLocks noGrp="1"/>
          </p:cNvSpPr>
          <p:nvPr>
            <p:ph idx="1"/>
          </p:nvPr>
        </p:nvSpPr>
        <p:spPr/>
        <p:txBody>
          <a:bodyPr>
            <a:normAutofit fontScale="92500" lnSpcReduction="10000"/>
          </a:bodyPr>
          <a:lstStyle/>
          <a:p>
            <a:pPr marL="450000" lvl="1" indent="0">
              <a:buNone/>
            </a:pPr>
            <a:r>
              <a:rPr lang="en-US" dirty="0">
                <a:effectLst/>
              </a:rPr>
              <a:t>		This story is about a big family and their dad on a night before Christmas. They all slept with joy. I don’ think Santa clause’s name was Saint Nicholas but they said it was his name. In the middle of the story Joe the father of the family randomly woke up in the middle of the night and just looked out the window. He saw a old man on his sledge and his 8 reindeers flying in the sky. He just went down not telling or waking up anyone. I think it was very unrealistic (in my opinion) because seeing a man and animals flying in the air is very odd and unusual. To make it realistic I think he should have wake up his family and let them express and spectate a very rare experience. And the way Santa give the present is very slow and not rapid enough. He have to climb down a chimney while carrying a bag full of presents, then drop the bag and climb back up the chimney. How is that even possible to do that for over 2.9 billion Christians(Google Source) world-wide. And I also thought you have to put some cookies and a glass of milk but I don’t really know because I am not a Christian. And when Joe went down Santa saw him and literally just winked and just went back up and fly away. I think that this is not a very realistic story but I understand because this is a kids book.</a:t>
            </a:r>
          </a:p>
          <a:p>
            <a:endParaRPr lang="en-US" dirty="0"/>
          </a:p>
        </p:txBody>
      </p:sp>
    </p:spTree>
    <p:extLst>
      <p:ext uri="{BB962C8B-B14F-4D97-AF65-F5344CB8AC3E}">
        <p14:creationId xmlns:p14="http://schemas.microsoft.com/office/powerpoint/2010/main" val="1461205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bg>
      <p:bgPr>
        <a:solidFill>
          <a:srgbClr val="8200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9CBEA1-8BDD-4145-8679-824CD35222A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59C85F9B-E35A-40AE-8C63-0FE9BBA0AEE8}"/>
              </a:ext>
            </a:extLst>
          </p:cNvPr>
          <p:cNvSpPr>
            <a:spLocks noGrp="1"/>
          </p:cNvSpPr>
          <p:nvPr>
            <p:ph idx="1"/>
          </p:nvPr>
        </p:nvSpPr>
        <p:spPr/>
        <p:txBody>
          <a:bodyPr>
            <a:normAutofit fontScale="62500" lnSpcReduction="20000"/>
          </a:bodyPr>
          <a:lstStyle/>
          <a:p>
            <a:pPr marL="36900" indent="0">
              <a:buNone/>
            </a:pPr>
            <a:r>
              <a:rPr lang="en-US" dirty="0">
                <a:effectLst/>
              </a:rPr>
              <a:t>	The Masque of the Red Death is a short story written by Edgar Allen Poe. It’s about the “Red Death” which was a pestilence which broke out. It’s a different type from the pandemic we’ve been facing. Usually the people high up in the society leads the country by informing the people of the precautions and ways to cure in case they were affected. However, it was not the case for Prince Prospero. Rather than helping the people eradicate the pestilence, he and thousands of other nobles and dames retired to their seclusion. They were all in a jovial mode when citizens were dying. All the people agreed to not ingress and egress once they were inside the apartment. It was an apartment where people from outside couldn’t see any movement inside the building. There were seven chambers in which they were all in different </a:t>
            </a:r>
            <a:r>
              <a:rPr lang="en-US" dirty="0" err="1">
                <a:effectLst/>
              </a:rPr>
              <a:t>colours</a:t>
            </a:r>
            <a:r>
              <a:rPr lang="en-US" dirty="0">
                <a:effectLst/>
              </a:rPr>
              <a:t> and had different purposes. Majority of the people didn’t dare to enter the room on the furthest west, a room with black velvet and scarlet vanes.</a:t>
            </a:r>
          </a:p>
          <a:p>
            <a:pPr marL="36900" indent="0">
              <a:buNone/>
            </a:pPr>
            <a:r>
              <a:rPr lang="en-US" dirty="0">
                <a:effectLst/>
              </a:rPr>
              <a:t>		Amidst everyone reveling, if the clock of ebony stroke, every movement had to be stopped. The </a:t>
            </a:r>
            <a:r>
              <a:rPr lang="en-US" dirty="0" err="1">
                <a:effectLst/>
              </a:rPr>
              <a:t>waltzers</a:t>
            </a:r>
            <a:r>
              <a:rPr lang="en-US" dirty="0">
                <a:effectLst/>
              </a:rPr>
              <a:t>, the orchestra, the courtiers, the nobles, everyone had to stop whatever they were doing. When the sound of the clock finally ceased, everything commenced from where it stopped. This process recurred and it was finally midnight. Whilst the clock was striking 12 times, everyone in the buildings sensed a peculiar presence in the hall. Judging on its habiliments and stance, anyone could tell neither wit nor propriety existed. The visage of it resembled the countenance of a corpse. Its’ venture was dabbled with blood. Everyone shivered out of fear. When Prince Prospero spotted the figure from the east, he furiously asked why the man was in their seclusion. The figure convulsed and since no one unimpeded, it walked towards the prince. Seeing the movement, the prince ran over with such impetuosity as he was on the verge of killing it. However, Prince Prospero was the one who ended up death.</a:t>
            </a:r>
          </a:p>
          <a:p>
            <a:pPr marL="36900" indent="0">
              <a:buNone/>
            </a:pPr>
            <a:r>
              <a:rPr lang="en-US" dirty="0">
                <a:effectLst/>
              </a:rPr>
              <a:t>When the courtiers went to it for revenge, every single one of them came out dead. Since the figure wasn’t tangible, he could have been the so called “Red Death”.</a:t>
            </a:r>
          </a:p>
          <a:p>
            <a:pPr marL="36900" indent="0">
              <a:buNone/>
            </a:pPr>
            <a:endParaRPr lang="en-US" dirty="0"/>
          </a:p>
        </p:txBody>
      </p:sp>
    </p:spTree>
    <p:extLst>
      <p:ext uri="{BB962C8B-B14F-4D97-AF65-F5344CB8AC3E}">
        <p14:creationId xmlns:p14="http://schemas.microsoft.com/office/powerpoint/2010/main" val="333816457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8200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4F4F77-04FF-4FAA-8FCF-7B17961051D7}"/>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5AB3B61B-D9BB-4AD1-91AF-A06E59CC93C4}"/>
              </a:ext>
            </a:extLst>
          </p:cNvPr>
          <p:cNvSpPr>
            <a:spLocks noGrp="1"/>
          </p:cNvSpPr>
          <p:nvPr>
            <p:ph idx="1"/>
          </p:nvPr>
        </p:nvSpPr>
        <p:spPr/>
        <p:txBody>
          <a:bodyPr>
            <a:normAutofit fontScale="55000" lnSpcReduction="20000"/>
          </a:bodyPr>
          <a:lstStyle/>
          <a:p>
            <a:pPr marL="36900" indent="0">
              <a:buNone/>
            </a:pPr>
            <a:r>
              <a:rPr lang="en-US" dirty="0">
                <a:effectLst/>
              </a:rPr>
              <a:t>Captain Underpants and the attack of the talking toilets</a:t>
            </a:r>
          </a:p>
          <a:p>
            <a:pPr marL="36900" indent="0">
              <a:buNone/>
            </a:pPr>
            <a:r>
              <a:rPr lang="en-US" dirty="0">
                <a:effectLst/>
              </a:rPr>
              <a:t>There were two kids whose names were George Beard and Harold Hutchins. They were really silly and like to make fun and their teachers hated them at school while their parents think that they are really sweet and nice. So, one day there was an announcement that there will be a second annual invention convention but while George and Harold were talking about how they will try to win the contest to be principles for a day, their principal, Mr. Krupp laughed at them after mentioning that they aren’t participating in the contest after he pointed at the bottom </a:t>
            </a:r>
            <a:r>
              <a:rPr lang="en-US" dirty="0" err="1">
                <a:effectLst/>
              </a:rPr>
              <a:t>letter.It</a:t>
            </a:r>
            <a:r>
              <a:rPr lang="en-US" dirty="0">
                <a:effectLst/>
              </a:rPr>
              <a:t> was because last year, in the contest they stacked glue to everyone’s chairs in the gym. That day, George and Harold went to the gym after school and saw Melvin who was a genius making some changes to his PATSY 2000 and told George and Harold that it can turn pictures into real life things. Melvin promised that he will not tell anyone that they are in the gym. They messed up with other’s inventions and on the day of the contest, everything went wrong and made a big mess and Mr. Krupp found out that George and Harold were into this as Melvin broke his promise. Later that day, George and Harold got detention for two hours and had to write sentences on the blackboard. They used a trick and finished the long lasting work in three and a half minutes. Then, they started writing a comic of Captain Underpants and the attack of the talking toilets. They thought to make copies of it and sneaked out of the room and decided to use the PATSY 2000 but those toilets became evil and alive so they had to run. Moreover, their principal caught them and gave them suspension but their teachers one by one got eaten after the toilets ate them up. So Captain Underpants came to the rescue after Ms. </a:t>
            </a:r>
            <a:r>
              <a:rPr lang="en-US" dirty="0" err="1">
                <a:effectLst/>
              </a:rPr>
              <a:t>Ribble</a:t>
            </a:r>
            <a:r>
              <a:rPr lang="en-US" dirty="0">
                <a:effectLst/>
              </a:rPr>
              <a:t> snapped her fingers. The captain got eaten so George and Harold</a:t>
            </a:r>
          </a:p>
          <a:p>
            <a:pPr marL="36900" indent="0">
              <a:buNone/>
            </a:pPr>
            <a:r>
              <a:rPr lang="en-US" dirty="0">
                <a:effectLst/>
              </a:rPr>
              <a:t>decided to draw a huge robot and turning it alive. Then the Turbo toilet 3000 and the robot fought and everything came back to normal as the robot cleaned and repaired the school and their detention and suspension had been cancelled and a bonus as they have been </a:t>
            </a:r>
            <a:r>
              <a:rPr lang="en-US" dirty="0" err="1">
                <a:effectLst/>
              </a:rPr>
              <a:t>pricipals</a:t>
            </a:r>
            <a:r>
              <a:rPr lang="en-US" dirty="0">
                <a:effectLst/>
              </a:rPr>
              <a:t> for the following day. They just had a pizza party and made their teachers write sentences on the blackboard. Then, Ms. </a:t>
            </a:r>
            <a:r>
              <a:rPr lang="en-US" dirty="0" err="1">
                <a:effectLst/>
              </a:rPr>
              <a:t>Ribble</a:t>
            </a:r>
            <a:r>
              <a:rPr lang="en-US" dirty="0">
                <a:effectLst/>
              </a:rPr>
              <a:t> accidentally snapped her fingers so here we go again! </a:t>
            </a:r>
            <a:r>
              <a:rPr lang="en-US" dirty="0" err="1">
                <a:effectLst/>
              </a:rPr>
              <a:t>Tra</a:t>
            </a:r>
            <a:r>
              <a:rPr lang="en-US" dirty="0">
                <a:effectLst/>
              </a:rPr>
              <a:t>..La...</a:t>
            </a:r>
            <a:r>
              <a:rPr lang="en-US" dirty="0" err="1">
                <a:effectLst/>
              </a:rPr>
              <a:t>Laaa</a:t>
            </a:r>
            <a:r>
              <a:rPr lang="en-US" dirty="0">
                <a:effectLst/>
              </a:rPr>
              <a:t>!</a:t>
            </a:r>
          </a:p>
          <a:p>
            <a:pPr marL="36900" indent="0">
              <a:buNone/>
            </a:pPr>
            <a:endParaRPr lang="en-US" dirty="0"/>
          </a:p>
        </p:txBody>
      </p:sp>
    </p:spTree>
    <p:extLst>
      <p:ext uri="{BB962C8B-B14F-4D97-AF65-F5344CB8AC3E}">
        <p14:creationId xmlns:p14="http://schemas.microsoft.com/office/powerpoint/2010/main" val="363691103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8200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4F4F77-04FF-4FAA-8FCF-7B17961051D7}"/>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5AB3B61B-D9BB-4AD1-91AF-A06E59CC93C4}"/>
              </a:ext>
            </a:extLst>
          </p:cNvPr>
          <p:cNvSpPr>
            <a:spLocks noGrp="1"/>
          </p:cNvSpPr>
          <p:nvPr>
            <p:ph idx="1"/>
          </p:nvPr>
        </p:nvSpPr>
        <p:spPr/>
        <p:txBody>
          <a:bodyPr>
            <a:normAutofit fontScale="47500" lnSpcReduction="20000"/>
          </a:bodyPr>
          <a:lstStyle/>
          <a:p>
            <a:pPr marL="36900" indent="0">
              <a:buNone/>
            </a:pPr>
            <a:r>
              <a:rPr lang="en-US" dirty="0">
                <a:effectLst/>
                <a:latin typeface="Arial" panose="020B0604020202020204" pitchFamily="34" charset="0"/>
                <a:cs typeface="Arial" panose="020B0604020202020204" pitchFamily="34" charset="0"/>
              </a:rPr>
              <a:t>Storm breaker is a young adult action-adventure book written by British author Anthony Horowitz, and is the first novel in the Alex Rider series. The book's plot revolves around Alex Rider being secretly recruited into MI6 to investigate the storm breaker computer factory and stop a terrorist attack that will kill hundreds of thousands of British school children.</a:t>
            </a:r>
          </a:p>
          <a:p>
            <a:pPr marL="36900" indent="0">
              <a:buNone/>
            </a:pPr>
            <a:r>
              <a:rPr lang="en-US" dirty="0">
                <a:effectLst/>
                <a:latin typeface="Arial" panose="020B0604020202020204" pitchFamily="34" charset="0"/>
                <a:cs typeface="Arial" panose="020B0604020202020204" pitchFamily="34" charset="0"/>
              </a:rPr>
              <a:t>The book begins with Alex Rider learning that his uncle and guardian, Ian Rider, has been killed in a car crash. Unbeknownst to Alex and his housekeeper Jack Starbright, Ian's job as a banker was actually a cover for his role as an MI6 agent. Alex becomes suspicious upon being told that Ian had not been wearing his seat belt and discovering that Ian's office has been emptied out. He finds his uncle's car at a wrecking yard and discovers that his uncle had been murdered, being shot several times.</a:t>
            </a:r>
          </a:p>
          <a:p>
            <a:pPr marL="36900" indent="0">
              <a:buNone/>
            </a:pPr>
            <a:r>
              <a:rPr lang="en-US" dirty="0">
                <a:effectLst/>
                <a:latin typeface="Arial" panose="020B0604020202020204" pitchFamily="34" charset="0"/>
                <a:cs typeface="Arial" panose="020B0604020202020204" pitchFamily="34" charset="0"/>
              </a:rPr>
              <a:t>Alex Rider has lived with his uncle Ian since his parents were killed in an accident when he was an infant. Now Ian has died in an accident as well, but as Alex looks deeper, he finds that everything he knew about his uncle was a lie. He wasn't a banker, he was a spy for Britain's MI6, and his death was no accident. Now MI6 wants Alex to spy for them as well, and they won't take no for an answer. Though he is only 14, he discovers that his uncle was training him for spying his whole life.</a:t>
            </a:r>
          </a:p>
          <a:p>
            <a:pPr marL="36900" indent="0">
              <a:buNone/>
            </a:pPr>
            <a:r>
              <a:rPr lang="en-US" dirty="0">
                <a:effectLst/>
                <a:latin typeface="Arial" panose="020B0604020202020204" pitchFamily="34" charset="0"/>
                <a:cs typeface="Arial" panose="020B0604020202020204" pitchFamily="34" charset="0"/>
              </a:rPr>
              <a:t>Billionaire Herod </a:t>
            </a:r>
            <a:r>
              <a:rPr lang="en-US" dirty="0" err="1">
                <a:effectLst/>
                <a:latin typeface="Arial" panose="020B0604020202020204" pitchFamily="34" charset="0"/>
                <a:cs typeface="Arial" panose="020B0604020202020204" pitchFamily="34" charset="0"/>
              </a:rPr>
              <a:t>Sayle</a:t>
            </a:r>
            <a:r>
              <a:rPr lang="en-US" dirty="0">
                <a:effectLst/>
                <a:latin typeface="Arial" panose="020B0604020202020204" pitchFamily="34" charset="0"/>
                <a:cs typeface="Arial" panose="020B0604020202020204" pitchFamily="34" charset="0"/>
              </a:rPr>
              <a:t> is donating his state-of-the-art computers to every school in England. But MI6 is suspicious of his motives, and Ian was killed while investigating him. Now they want to send Alex in to find out what is going on behind the guarded fences of </a:t>
            </a:r>
            <a:r>
              <a:rPr lang="en-US" dirty="0" err="1">
                <a:effectLst/>
                <a:latin typeface="Arial" panose="020B0604020202020204" pitchFamily="34" charset="0"/>
                <a:cs typeface="Arial" panose="020B0604020202020204" pitchFamily="34" charset="0"/>
              </a:rPr>
              <a:t>Sayle</a:t>
            </a:r>
            <a:r>
              <a:rPr lang="en-US" dirty="0">
                <a:effectLst/>
                <a:latin typeface="Arial" panose="020B0604020202020204" pitchFamily="34" charset="0"/>
                <a:cs typeface="Arial" panose="020B0604020202020204" pitchFamily="34" charset="0"/>
              </a:rPr>
              <a:t> Enterprises.</a:t>
            </a:r>
          </a:p>
          <a:p>
            <a:pPr marL="36900" indent="0">
              <a:buNone/>
            </a:pPr>
            <a:r>
              <a:rPr lang="en-US" dirty="0">
                <a:effectLst/>
                <a:latin typeface="Arial" panose="020B0604020202020204" pitchFamily="34" charset="0"/>
                <a:cs typeface="Arial" panose="020B0604020202020204" pitchFamily="34" charset="0"/>
              </a:rPr>
              <a:t>This is like a Bond movie for kids just for fun. Full of action, suspense, thrill-a-minute adventure, gadgets, and a massively competent kid who saves the world through brains, guts, and martial arts, it keeps young readers enthralled. For what it means to be it is very well done, and is especially good for reluctant readers. The story has clever dialogue, character development and logic which is very good</a:t>
            </a:r>
          </a:p>
          <a:p>
            <a:pPr marL="36900" indent="0">
              <a:buNone/>
            </a:pPr>
            <a:r>
              <a:rPr lang="en-US" dirty="0">
                <a:effectLst/>
                <a:latin typeface="Arial" panose="020B0604020202020204" pitchFamily="34" charset="0"/>
                <a:cs typeface="Arial" panose="020B0604020202020204" pitchFamily="34" charset="0"/>
              </a:rPr>
              <a:t>You will have to stick with him in his adventures. He uses his gadgets and his smart brain to get solve problems and save the world</a:t>
            </a:r>
          </a:p>
          <a:p>
            <a:pPr marL="36900" indent="0">
              <a:buNone/>
            </a:pPr>
            <a:br>
              <a:rPr lang="en-US" dirty="0">
                <a:effectLst/>
                <a:latin typeface="Arial" panose="020B0604020202020204" pitchFamily="34" charset="0"/>
                <a:cs typeface="Arial" panose="020B0604020202020204" pitchFamily="34" charset="0"/>
              </a:rPr>
            </a:b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4999557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8200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4F4F77-04FF-4FAA-8FCF-7B17961051D7}"/>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5AB3B61B-D9BB-4AD1-91AF-A06E59CC93C4}"/>
              </a:ext>
            </a:extLst>
          </p:cNvPr>
          <p:cNvSpPr>
            <a:spLocks noGrp="1"/>
          </p:cNvSpPr>
          <p:nvPr>
            <p:ph idx="1"/>
          </p:nvPr>
        </p:nvSpPr>
        <p:spPr/>
        <p:txBody>
          <a:bodyPr>
            <a:normAutofit fontScale="77500" lnSpcReduction="20000"/>
          </a:bodyPr>
          <a:lstStyle/>
          <a:p>
            <a:pPr marL="36900" indent="0">
              <a:buNone/>
            </a:pPr>
            <a:r>
              <a:rPr lang="en-US" dirty="0">
                <a:effectLst/>
              </a:rPr>
              <a:t>I am going to review this manhwa called “Solo Leveling”. The manhwa is written by Chu-Gong and it was later published by D&amp;C Media. The Genre of the story is Action Fantasy. Since its inception 2018 and the appearance on Webtoon, it has ranked as the most popular manhwa o sites like </a:t>
            </a:r>
            <a:r>
              <a:rPr lang="en-US" dirty="0" err="1">
                <a:effectLst/>
              </a:rPr>
              <a:t>MyAnimeList</a:t>
            </a:r>
            <a:r>
              <a:rPr lang="en-US" dirty="0">
                <a:effectLst/>
              </a:rPr>
              <a:t>. The story is about a world where portal known as dungeon and super human people known as hunters started to appear. Hunters around the world have to enter the dungeons ad defeat whatever is I it. Later, hunters were divided by ranks E, D, C, B, A or a S. Our protagonist Sung </a:t>
            </a:r>
            <a:r>
              <a:rPr lang="en-US" dirty="0" err="1">
                <a:effectLst/>
              </a:rPr>
              <a:t>Jin</a:t>
            </a:r>
            <a:r>
              <a:rPr lang="en-US" dirty="0">
                <a:effectLst/>
              </a:rPr>
              <a:t>-Woo started out as the weakest hunter known to the world. One day he and his crew unknowingly entered a Double Dungeon. Many died and a few survived and Sung was the only one left. The second he was about to die, a message popped out of nowhere. He had no choice to accept it. It turns out that he acquired a system that make him level up continuously. A while later he obtained a rank of a S ranked hero. After that, the first season concludes.</a:t>
            </a:r>
          </a:p>
          <a:p>
            <a:pPr marL="36900" indent="0">
              <a:buNone/>
            </a:pPr>
            <a:r>
              <a:rPr lang="en-US" dirty="0">
                <a:effectLst/>
              </a:rPr>
              <a:t>I would recommend people to read solo leveling, it is interesting and fun to read. It is also fun to see Sung </a:t>
            </a:r>
            <a:r>
              <a:rPr lang="en-US" dirty="0" err="1">
                <a:effectLst/>
              </a:rPr>
              <a:t>Jin</a:t>
            </a:r>
            <a:r>
              <a:rPr lang="en-US" dirty="0">
                <a:effectLst/>
              </a:rPr>
              <a:t>-Woo become so strong at the end and it also put interesting things like being a necromancer. Overall, it is a very good web comic and you would most likely enjoy reading it.</a:t>
            </a:r>
          </a:p>
          <a:p>
            <a:pPr marL="36900" indent="0">
              <a:buNone/>
            </a:pPr>
            <a:endParaRPr lang="en-US" dirty="0"/>
          </a:p>
        </p:txBody>
      </p:sp>
    </p:spTree>
    <p:extLst>
      <p:ext uri="{BB962C8B-B14F-4D97-AF65-F5344CB8AC3E}">
        <p14:creationId xmlns:p14="http://schemas.microsoft.com/office/powerpoint/2010/main" val="376932961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8200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4F4F77-04FF-4FAA-8FCF-7B17961051D7}"/>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5AB3B61B-D9BB-4AD1-91AF-A06E59CC93C4}"/>
              </a:ext>
            </a:extLst>
          </p:cNvPr>
          <p:cNvSpPr>
            <a:spLocks noGrp="1"/>
          </p:cNvSpPr>
          <p:nvPr>
            <p:ph idx="1"/>
          </p:nvPr>
        </p:nvSpPr>
        <p:spPr/>
        <p:txBody>
          <a:bodyPr>
            <a:normAutofit fontScale="55000" lnSpcReduction="20000"/>
          </a:bodyPr>
          <a:lstStyle/>
          <a:p>
            <a:pPr marL="36900" indent="0">
              <a:buNone/>
            </a:pPr>
            <a:r>
              <a:rPr lang="en-US" dirty="0">
                <a:effectLst/>
              </a:rPr>
              <a:t>When a child is born, the first thing every parents expect to know if their child is healthy, their gender and if they were born with both hands and legs. The same thing goes with Robert’s mom, Mary. Robert was Mary’s fifth child so she wasn’t very worry about him and the labor. But ironically, something traumatic happened that change their life.</a:t>
            </a:r>
          </a:p>
          <a:p>
            <a:pPr marL="36900" indent="0">
              <a:buNone/>
            </a:pPr>
            <a:r>
              <a:rPr lang="en-US" dirty="0">
                <a:effectLst/>
              </a:rPr>
              <a:t>Robert Hoge was born with a giant tumor on his forehead, severely distorted facial features and legs that are twisted and useless. The doctors were traumatized by this and the child was taken to the ER immediately. Mary didn’t have a chance to see her son because the child face was unbearable to look at. She was also very shocked about all this situation: she refused to look at Robert, let alone bring him home. But after all the fight between her husband and family, Mary finally decided to bring Robert home. But home he went, to a life that against the odds, was filled with joy, optimism and boyhood naughtiness.</a:t>
            </a:r>
          </a:p>
          <a:p>
            <a:pPr marL="36900" indent="0">
              <a:buNone/>
            </a:pPr>
            <a:r>
              <a:rPr lang="en-US" dirty="0">
                <a:effectLst/>
              </a:rPr>
              <a:t>Because Robert was born differently, his parents Mary and Vince knew that his life would be difficult but they were determined to give him a typical childhood like any other kids. Robert spent most of childhood in the hospital to undergo several surgeries. All those surgeries help him look a bit better than his actual look but none of them made him look like a normal child. When he reach elementary school he was able to walk with a fake leg.</a:t>
            </a:r>
          </a:p>
          <a:p>
            <a:pPr marL="36900" indent="0">
              <a:buNone/>
            </a:pPr>
            <a:r>
              <a:rPr lang="en-US" dirty="0">
                <a:effectLst/>
              </a:rPr>
              <a:t>Living with a face which is very ugly was already a struggle but going to school was even harder. Robert was socially active and funny which help him making friends. He overcame his biggest insecurity by being social despite all the struggles at school. Ugly is Robert’s account of his life, from the time of his birth to the arrival of his own daughter. It is a story of how love and support of his family helped him to overcome incredible hardships. It is also a story about an extraordinary person living an ordinary life which was perhaps the greatest achievement of his life.</a:t>
            </a:r>
          </a:p>
          <a:p>
            <a:pPr marL="36900" indent="0">
              <a:buNone/>
            </a:pPr>
            <a:endParaRPr lang="en-US" dirty="0"/>
          </a:p>
        </p:txBody>
      </p:sp>
    </p:spTree>
    <p:extLst>
      <p:ext uri="{BB962C8B-B14F-4D97-AF65-F5344CB8AC3E}">
        <p14:creationId xmlns:p14="http://schemas.microsoft.com/office/powerpoint/2010/main" val="282536220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8200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4F4F77-04FF-4FAA-8FCF-7B17961051D7}"/>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5AB3B61B-D9BB-4AD1-91AF-A06E59CC93C4}"/>
              </a:ext>
            </a:extLst>
          </p:cNvPr>
          <p:cNvSpPr>
            <a:spLocks noGrp="1"/>
          </p:cNvSpPr>
          <p:nvPr>
            <p:ph idx="1"/>
          </p:nvPr>
        </p:nvSpPr>
        <p:spPr/>
        <p:txBody>
          <a:bodyPr>
            <a:normAutofit fontScale="77500" lnSpcReduction="20000"/>
          </a:bodyPr>
          <a:lstStyle/>
          <a:p>
            <a:pPr marL="36900" indent="0">
              <a:buNone/>
            </a:pPr>
            <a:r>
              <a:rPr lang="en-US" dirty="0">
                <a:effectLst/>
              </a:rPr>
              <a:t>This book Shoe Dog is about how Phil created Nike from scratch by going on a crazy entrepreneurial rollercoaster journey. He started by selling shoes from the back of his car, and today sports icons like Michael Jordan and Tiger Woods proudly wear Nike shoes. Not to mention tens of millions of people around the world who have bought his shoes. You likely have a pair sitting in your closet right now.</a:t>
            </a:r>
          </a:p>
          <a:p>
            <a:pPr marL="36900" indent="0">
              <a:buNone/>
            </a:pPr>
            <a:r>
              <a:rPr lang="en-US" dirty="0">
                <a:effectLst/>
              </a:rPr>
              <a:t>The best part is, Shoe Dog is more like a fantastic story than a boring biography. So you’ll probably be motivated and inspired from this, not just educated. And that’s the ultimate reason why he wrote the book. Phil wants to inspire future entrepreneurs, athletes or artists like you to chase your crazy idea too, even if the world doesn’t believe in you yet.</a:t>
            </a:r>
          </a:p>
          <a:p>
            <a:pPr marL="36900" indent="0">
              <a:buNone/>
            </a:pPr>
            <a:br>
              <a:rPr lang="en-US" dirty="0">
                <a:effectLst/>
              </a:rPr>
            </a:br>
            <a:endParaRPr lang="en-US" dirty="0">
              <a:effectLst/>
            </a:endParaRPr>
          </a:p>
          <a:p>
            <a:pPr marL="36900" indent="0">
              <a:buNone/>
            </a:pPr>
            <a:br>
              <a:rPr lang="en-US" dirty="0">
                <a:effectLst/>
              </a:rPr>
            </a:br>
            <a:br>
              <a:rPr lang="en-US" dirty="0">
                <a:effectLst/>
              </a:rPr>
            </a:br>
            <a:endParaRPr lang="en-US" dirty="0"/>
          </a:p>
        </p:txBody>
      </p:sp>
    </p:spTree>
    <p:extLst>
      <p:ext uri="{BB962C8B-B14F-4D97-AF65-F5344CB8AC3E}">
        <p14:creationId xmlns:p14="http://schemas.microsoft.com/office/powerpoint/2010/main" val="140090306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8200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4F4F77-04FF-4FAA-8FCF-7B17961051D7}"/>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5AB3B61B-D9BB-4AD1-91AF-A06E59CC93C4}"/>
              </a:ext>
            </a:extLst>
          </p:cNvPr>
          <p:cNvSpPr>
            <a:spLocks noGrp="1"/>
          </p:cNvSpPr>
          <p:nvPr>
            <p:ph idx="1"/>
          </p:nvPr>
        </p:nvSpPr>
        <p:spPr/>
        <p:txBody>
          <a:bodyPr>
            <a:normAutofit fontScale="47500" lnSpcReduction="20000"/>
          </a:bodyPr>
          <a:lstStyle/>
          <a:p>
            <a:pPr marL="36900" indent="0">
              <a:buNone/>
            </a:pPr>
            <a:endParaRPr lang="en-US" dirty="0">
              <a:effectLst/>
            </a:endParaRPr>
          </a:p>
          <a:p>
            <a:pPr marL="36900" indent="0">
              <a:buNone/>
            </a:pPr>
            <a:r>
              <a:rPr lang="en-US" dirty="0">
                <a:effectLst/>
              </a:rPr>
              <a:t>This is a classic novel and should be read by all, as it is truly touching and inspiring. The novel explores the topics of rape and racism with its setting in the Deep South in America, during the 1930’s</a:t>
            </a:r>
          </a:p>
          <a:p>
            <a:pPr marL="36900" indent="0">
              <a:buNone/>
            </a:pPr>
            <a:r>
              <a:rPr lang="en-US" dirty="0">
                <a:effectLst/>
              </a:rPr>
              <a:t>Despite dealing with the serious and dark topics, Lee is able to inject clever humor and touching moments with real warmth.</a:t>
            </a:r>
          </a:p>
          <a:p>
            <a:pPr marL="36900" indent="0">
              <a:buNone/>
            </a:pPr>
            <a:r>
              <a:rPr lang="en-US" dirty="0">
                <a:effectLst/>
              </a:rPr>
              <a:t>Lee also gave us one of the most iconic heroes in literature, Atticus Finch.</a:t>
            </a:r>
          </a:p>
          <a:p>
            <a:pPr marL="36900" indent="0">
              <a:buNone/>
            </a:pPr>
            <a:r>
              <a:rPr lang="en-US" dirty="0">
                <a:effectLst/>
              </a:rPr>
              <a:t>Told through the eyes of a child, it is in many ways a coming of age novel, dealing with the loss of the innocence, Our narrator, Scout (Louise Finch) takes us through the events from her point of view. Her and her older brother Jeremy and their father Atticus are the main characters throughout.</a:t>
            </a:r>
          </a:p>
          <a:p>
            <a:pPr marL="36900" indent="0">
              <a:buNone/>
            </a:pPr>
            <a:r>
              <a:rPr lang="en-US" dirty="0">
                <a:effectLst/>
              </a:rPr>
              <a:t>Atticus the lawyer and is called on the defend Tom Robinson, a black man who has been accused of raping a white woman. Despite the backlash from the other citizens of the town, Atticus agrees. The descriptions throughout the novel can be hard hitting and difficult to read in the treatment towards Tom, Atticus and even his children. The trial of Tom is tense and this part is particularly difficult to pull yourself away from.</a:t>
            </a:r>
          </a:p>
          <a:p>
            <a:pPr marL="36900" indent="0">
              <a:buNone/>
            </a:pPr>
            <a:r>
              <a:rPr lang="en-US" dirty="0">
                <a:effectLst/>
              </a:rPr>
              <a:t>The novel crosses and discusses many themes and issues. Lee questions good and evil, morality, class, racism and gender roles. The reader will come away with a lot think about and may, like Jeremy, loses his faith in humanity, or be like Scout and retain it despite what transpires.</a:t>
            </a:r>
          </a:p>
          <a:p>
            <a:pPr marL="36900" indent="0">
              <a:buNone/>
            </a:pPr>
            <a:r>
              <a:rPr lang="en-US" dirty="0">
                <a:effectLst/>
              </a:rPr>
              <a:t>The language and a narration are beautiful and seamless, the book has many quotable lines which we can take away from it. One of the most famous being from Atticus, “You will never understand a person until you consider things from his point of view until you climb into the skin and walk around in it.”</a:t>
            </a:r>
          </a:p>
          <a:p>
            <a:pPr marL="36900" indent="0">
              <a:buNone/>
            </a:pPr>
            <a:r>
              <a:rPr lang="en-US" dirty="0">
                <a:effectLst/>
              </a:rPr>
              <a:t>The crux of the book is going with your gut, and doing what’s right, and this message can be understood and inspiring in any time period or place.</a:t>
            </a:r>
          </a:p>
          <a:p>
            <a:pPr marL="36900" indent="0">
              <a:buNone/>
            </a:pPr>
            <a:endParaRPr lang="en-US" dirty="0"/>
          </a:p>
        </p:txBody>
      </p:sp>
    </p:spTree>
    <p:extLst>
      <p:ext uri="{BB962C8B-B14F-4D97-AF65-F5344CB8AC3E}">
        <p14:creationId xmlns:p14="http://schemas.microsoft.com/office/powerpoint/2010/main" val="285491495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8200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4F4F77-04FF-4FAA-8FCF-7B17961051D7}"/>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5AB3B61B-D9BB-4AD1-91AF-A06E59CC93C4}"/>
              </a:ext>
            </a:extLst>
          </p:cNvPr>
          <p:cNvSpPr>
            <a:spLocks noGrp="1"/>
          </p:cNvSpPr>
          <p:nvPr>
            <p:ph idx="1"/>
          </p:nvPr>
        </p:nvSpPr>
        <p:spPr/>
        <p:txBody>
          <a:bodyPr>
            <a:normAutofit fontScale="55000" lnSpcReduction="20000"/>
          </a:bodyPr>
          <a:lstStyle/>
          <a:p>
            <a:pPr marL="36900" indent="0">
              <a:buNone/>
            </a:pPr>
            <a:r>
              <a:rPr lang="en-US" dirty="0">
                <a:effectLst/>
              </a:rPr>
              <a:t>David Copperfield by Charles Dickens the book about, well, David Copperfield is, in my opinion, a written masterpiece. It takes a look into how life can be cruel and full of sorrows, but also where you can find friendship, happiness and love. Not only that, but it shares the story of David Copperfield, a person who grew up in a household filled with misery.</a:t>
            </a:r>
          </a:p>
          <a:p>
            <a:pPr marL="36900" indent="0">
              <a:buNone/>
            </a:pPr>
            <a:r>
              <a:rPr lang="en-US" dirty="0">
                <a:effectLst/>
              </a:rPr>
              <a:t>Basically, David Copperfield, as a young boy, had a stepfather who would relentlessly beat him if he “misbehaved”. He would then be sent away to a school. But after that, without any signs, his mother fell “dangerously ill”. So she died. After his mother’s death, however, David agree to follow his servant to her house. There he met his servant’s two siblings and nephew, who welcomed David to their house, then immediately made plans to leave London, where David lives. So David had to go to his great aunt, where he would’ve lived happily for the rest of his life, but he didn’t, because there were more complications.</a:t>
            </a:r>
          </a:p>
          <a:p>
            <a:pPr marL="36900" indent="0">
              <a:buNone/>
            </a:pPr>
            <a:r>
              <a:rPr lang="en-US" dirty="0">
                <a:effectLst/>
              </a:rPr>
              <a:t>The one paragraph summary I’d just written is only just the beginning. The story goes on from his childhood to his adulthood. Every little detail because David as a character has been written, how he looks, his relations with his relatives, everything. As I said, the book is a written masterpiece. It stretches on so long to the point where it seems ridiculous, but it isn’t because the chapters are so well written that it makes the reader interested to keep reading. This is why Charles Dickens is one of the best writers, who has written so many detail-specific books, and this book is only one of them.</a:t>
            </a:r>
          </a:p>
          <a:p>
            <a:pPr marL="36900" indent="0">
              <a:buNone/>
            </a:pPr>
            <a:r>
              <a:rPr lang="en-US" dirty="0">
                <a:effectLst/>
              </a:rPr>
              <a:t>This book was actually one of the first books that made me actually have fun reading, and not many books do that. Some books I completely ignore, while others I just find it not interesting enough. Good books like these are worth your time and effort, especially if you’re writing a book review, not saying that the only reason I read the book is to write this review, but more people should read more of these types of classic books.</a:t>
            </a:r>
          </a:p>
          <a:p>
            <a:pPr marL="36900" indent="0">
              <a:buNone/>
            </a:pPr>
            <a:endParaRPr lang="en-US" dirty="0"/>
          </a:p>
        </p:txBody>
      </p:sp>
    </p:spTree>
    <p:extLst>
      <p:ext uri="{BB962C8B-B14F-4D97-AF65-F5344CB8AC3E}">
        <p14:creationId xmlns:p14="http://schemas.microsoft.com/office/powerpoint/2010/main" val="341506202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8200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4F4F77-04FF-4FAA-8FCF-7B17961051D7}"/>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5AB3B61B-D9BB-4AD1-91AF-A06E59CC93C4}"/>
              </a:ext>
            </a:extLst>
          </p:cNvPr>
          <p:cNvSpPr>
            <a:spLocks noGrp="1"/>
          </p:cNvSpPr>
          <p:nvPr>
            <p:ph idx="1"/>
          </p:nvPr>
        </p:nvSpPr>
        <p:spPr/>
        <p:txBody>
          <a:bodyPr>
            <a:normAutofit fontScale="40000" lnSpcReduction="20000"/>
          </a:bodyPr>
          <a:lstStyle/>
          <a:p>
            <a:pPr marL="36900" indent="0">
              <a:buNone/>
            </a:pPr>
            <a:r>
              <a:rPr lang="en-US" dirty="0">
                <a:effectLst/>
              </a:rPr>
              <a:t>Book name: To all the Boys I’ve loved before</a:t>
            </a:r>
          </a:p>
          <a:p>
            <a:pPr marL="36900" indent="0">
              <a:buNone/>
            </a:pPr>
            <a:r>
              <a:rPr lang="en-US" dirty="0">
                <a:effectLst/>
              </a:rPr>
              <a:t>Author: Jenny Han</a:t>
            </a:r>
          </a:p>
          <a:p>
            <a:pPr marL="36900" indent="0">
              <a:buNone/>
            </a:pPr>
            <a:r>
              <a:rPr lang="en-US" dirty="0">
                <a:effectLst/>
              </a:rPr>
              <a:t>Genre: Romance (Re-Harem), Teens</a:t>
            </a:r>
          </a:p>
          <a:p>
            <a:pPr marL="36900" indent="0">
              <a:buNone/>
            </a:pPr>
            <a:r>
              <a:rPr lang="en-US" dirty="0">
                <a:effectLst/>
              </a:rPr>
              <a:t>To All the Boys I’ve Loved Before is book one in Jenny Han’s award winning Young Adult series about Lara Jean, a high school girl who discovers along the way who she really is and who she truly loves, all while documenting her feelings for certain boys through letters.</a:t>
            </a:r>
          </a:p>
          <a:p>
            <a:pPr marL="36900" indent="0">
              <a:buNone/>
            </a:pPr>
            <a:r>
              <a:rPr lang="en-US" dirty="0">
                <a:effectLst/>
              </a:rPr>
              <a:t>The novel centers around the main character, Lara Jean Song Covey, and her family and friends. At the start of the book, her oldest sister, Margot, departs for college in Scotland, breaking off her relationship with the family’s neighborhood friend, Josh Sanderson. With Margot gone, Lara Jean begins to reflect on her longstanding infatuation with Josh while realizing that her youngest sister, Kitty, also harbors feelings for him. After her and Kitty have a big argument, Lara Jean discovers that her hatbox given to her by her late mother is missing – and it contained all the love letters she wrote to five boys in her life but never meant to send. Once the boys receive their letters, Lara Jean is forced to confront both Josh, and her first kiss, Peter </a:t>
            </a:r>
            <a:r>
              <a:rPr lang="en-US" dirty="0" err="1">
                <a:effectLst/>
              </a:rPr>
              <a:t>Kavinsky</a:t>
            </a:r>
            <a:r>
              <a:rPr lang="en-US" dirty="0">
                <a:effectLst/>
              </a:rPr>
              <a:t>. This leads to Lara Jean lying to Josh about her no longer having feelings for him and beginning a pseudo relationship with Peter instead.</a:t>
            </a:r>
          </a:p>
          <a:p>
            <a:pPr marL="36900" indent="0">
              <a:buNone/>
            </a:pPr>
            <a:r>
              <a:rPr lang="en-US" dirty="0">
                <a:effectLst/>
              </a:rPr>
              <a:t>While many teenage romance novels deal with the topics of high school and young love, Jenny Han manages to offer a refreshing and genuine take. Lara Jean is written as a very smart and sympathetic character, not simply as a one-note female lead who falls head over heels with the first boy she sees. She has her reasons beyond looks (although looks are a part of it!) as to why she loves certain boys and allows herself to grow and develop with Peter throughout their “relationship," from friendship to something more. This teaches positive and healthy ways to approach forming and building a romantic relationship at a young age.</a:t>
            </a:r>
          </a:p>
          <a:p>
            <a:pPr marL="36900" indent="0">
              <a:buNone/>
            </a:pPr>
            <a:r>
              <a:rPr lang="en-US" dirty="0">
                <a:effectLst/>
              </a:rPr>
              <a:t>Younger readers will also be able to connect with the problems characters face because they’re realistic, like not fitting in with certain groups at school, feuding with an ex-friend, and seeing people you grew up with changing as they get older because of who they hang out with and how they choose to live their life during their schooling. While these are concepts that have definitely been explored in other teen novels, Han’s perspective doesn’t whittle down teenage issues into a simple melodrama or into a parody of high school. There are serious consequences to what characters say and do to each other that translate into real life and express to the reader how important it is to treat each other with love and kindness, to form strong relationships with family, friends, and romantic interests.</a:t>
            </a:r>
          </a:p>
          <a:p>
            <a:pPr marL="36900" indent="0">
              <a:buNone/>
            </a:pPr>
            <a:r>
              <a:rPr lang="en-US" dirty="0">
                <a:effectLst/>
              </a:rPr>
              <a:t>To All the Boys I’ve Loved Before is a fun, addicting, and promising first installment in Jenny Han’s series. I’d recommend it to anyone looking for a smarter romance or to high school students. Be sure to check out the recent film adaptation on Netflix as well!</a:t>
            </a:r>
          </a:p>
          <a:p>
            <a:pPr marL="36900" indent="0">
              <a:buNone/>
            </a:pPr>
            <a:br>
              <a:rPr lang="en-US" dirty="0">
                <a:effectLst/>
              </a:rPr>
            </a:br>
            <a:endParaRPr lang="en-US" dirty="0"/>
          </a:p>
        </p:txBody>
      </p:sp>
    </p:spTree>
    <p:extLst>
      <p:ext uri="{BB962C8B-B14F-4D97-AF65-F5344CB8AC3E}">
        <p14:creationId xmlns:p14="http://schemas.microsoft.com/office/powerpoint/2010/main" val="267108214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8200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4F4F77-04FF-4FAA-8FCF-7B17961051D7}"/>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5AB3B61B-D9BB-4AD1-91AF-A06E59CC93C4}"/>
              </a:ext>
            </a:extLst>
          </p:cNvPr>
          <p:cNvSpPr>
            <a:spLocks noGrp="1"/>
          </p:cNvSpPr>
          <p:nvPr>
            <p:ph idx="1"/>
          </p:nvPr>
        </p:nvSpPr>
        <p:spPr/>
        <p:txBody>
          <a:bodyPr>
            <a:normAutofit fontScale="77500" lnSpcReduction="20000"/>
          </a:bodyPr>
          <a:lstStyle/>
          <a:p>
            <a:pPr marL="36900" indent="0">
              <a:buNone/>
            </a:pPr>
            <a:r>
              <a:rPr lang="en-US" dirty="0">
                <a:effectLst/>
              </a:rPr>
              <a:t>At night, Professor Dumbledore brought an orphanage called Harry to his only relatives Dursleys' family. After 10 years later Harry has been battling a disjointed from Dursley’s family. One day he begins receiving letters from Hogwarts School of Witchcraft and Wizardry, and a guy called Hagrid came and told him that he is a Wizard. Later, He called Harry to Diagon Allery to buy uniform, wand, and owl as a birthday present. He met Rom and Harmonies on the train and they became friends. There are four teams in Hogwarts. But Harry is in Gryffindor and he became a seeker in Quidditch which is not easy to join as a first-year student. Rom, Harmonies and Harry found out that the philosopher’s stone is at school. So, they decided to find it. First, they met Fluffy the three headed dog and fell asleep when there is music. When the music stopped, they awoke and attack them. Second, they met with Devil’s plant to squeeze them but they escaped. Finally, they met Life- Size game of chess to play and they won. After three tasks, Harry met Professor Quirrell who tried to kill him and asked for the stone. But When he touches him the professor become ash. The sprit who killed his parents pass through him and he faded. When he woke up, he saw professor Dumbledore tell him that Rom and Harmonie are fine and the stone has been destroyed. After all this thing, Harry, Rom and harmonies are rewarded as house points for their team</a:t>
            </a:r>
            <a:endParaRPr lang="en-US" dirty="0"/>
          </a:p>
        </p:txBody>
      </p:sp>
    </p:spTree>
    <p:extLst>
      <p:ext uri="{BB962C8B-B14F-4D97-AF65-F5344CB8AC3E}">
        <p14:creationId xmlns:p14="http://schemas.microsoft.com/office/powerpoint/2010/main" val="343338577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8200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2A7697-C7D0-4B67-9E2D-9301BED98CED}"/>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AAACDDD1-9C3E-4C4E-9FAD-F4D61F762FBC}"/>
              </a:ext>
            </a:extLst>
          </p:cNvPr>
          <p:cNvSpPr>
            <a:spLocks noGrp="1"/>
          </p:cNvSpPr>
          <p:nvPr>
            <p:ph idx="1"/>
          </p:nvPr>
        </p:nvSpPr>
        <p:spPr/>
        <p:txBody>
          <a:bodyPr/>
          <a:lstStyle/>
          <a:p>
            <a:r>
              <a:rPr lang="en-US" dirty="0">
                <a:effectLst/>
              </a:rPr>
              <a:t>The last leaf of O. Henry was telling the story of old artist who saves a life of a young neighboring girl, </a:t>
            </a:r>
            <a:r>
              <a:rPr lang="en-US" dirty="0" err="1">
                <a:effectLst/>
              </a:rPr>
              <a:t>Johnsy</a:t>
            </a:r>
            <a:r>
              <a:rPr lang="en-US" dirty="0">
                <a:effectLst/>
              </a:rPr>
              <a:t>, drying of pneumonia, by giving her the wish to live. Mr. Behrman take cares of </a:t>
            </a:r>
            <a:r>
              <a:rPr lang="en-US" dirty="0" err="1">
                <a:effectLst/>
              </a:rPr>
              <a:t>Johnsy‘s</a:t>
            </a:r>
            <a:r>
              <a:rPr lang="en-US" dirty="0">
                <a:effectLst/>
              </a:rPr>
              <a:t> life. When </a:t>
            </a:r>
            <a:r>
              <a:rPr lang="en-US" dirty="0" err="1">
                <a:effectLst/>
              </a:rPr>
              <a:t>Johnsy</a:t>
            </a:r>
            <a:r>
              <a:rPr lang="en-US" dirty="0">
                <a:effectLst/>
              </a:rPr>
              <a:t> suffers pneumonia, she believes that when the last leaf falls, she thinks she will die. Behrman and Sue are so worried about the health of </a:t>
            </a:r>
            <a:r>
              <a:rPr lang="en-US" dirty="0" err="1">
                <a:effectLst/>
              </a:rPr>
              <a:t>Johnsy</a:t>
            </a:r>
            <a:r>
              <a:rPr lang="en-US" dirty="0">
                <a:effectLst/>
              </a:rPr>
              <a:t>, If I were Mr. Behrman, I will take the same choice to save the girl life. O’ Henry and his story” The last Leaf” was simple but a writer gave us a great emotion at the end of the story. The writer can describe the real compassion in his story. I saw may story like this, but this was perfect unselfish sacrifice story. It was a </a:t>
            </a:r>
            <a:r>
              <a:rPr lang="en-US" dirty="0" err="1">
                <a:effectLst/>
              </a:rPr>
              <a:t>tragedic</a:t>
            </a:r>
            <a:r>
              <a:rPr lang="en-US" dirty="0">
                <a:effectLst/>
              </a:rPr>
              <a:t> story that can touch your heart.</a:t>
            </a:r>
            <a:endParaRPr lang="en-US" dirty="0"/>
          </a:p>
        </p:txBody>
      </p:sp>
    </p:spTree>
    <p:extLst>
      <p:ext uri="{BB962C8B-B14F-4D97-AF65-F5344CB8AC3E}">
        <p14:creationId xmlns:p14="http://schemas.microsoft.com/office/powerpoint/2010/main" val="376644739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bg>
      <p:bgPr>
        <a:solidFill>
          <a:srgbClr val="8200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641536-3F10-4062-BC72-82901E3885B9}"/>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68679331-3021-425A-A411-498D429829F2}"/>
              </a:ext>
            </a:extLst>
          </p:cNvPr>
          <p:cNvSpPr>
            <a:spLocks noGrp="1"/>
          </p:cNvSpPr>
          <p:nvPr>
            <p:ph idx="1"/>
          </p:nvPr>
        </p:nvSpPr>
        <p:spPr/>
        <p:txBody>
          <a:bodyPr>
            <a:normAutofit fontScale="92500"/>
          </a:bodyPr>
          <a:lstStyle/>
          <a:p>
            <a:pPr marL="36900" indent="0">
              <a:buNone/>
            </a:pPr>
            <a:r>
              <a:rPr lang="en-US" dirty="0">
                <a:effectLst/>
              </a:rPr>
              <a:t>	Author Michael Ray Laemmle brings to life a quintessential horror town with plenty of bang for its buck in this, the opening to the Atomic City Terror series. With lots of playful homages to classic eighties horror thrown in, the vibes from this dark and creepy little place hark back to the golden age of horror atmosphere. The wordplay is both cinematic and amusing, with colorful injections of dark humor that cut through the tension but also often mask the next big shock that’s coming. The demon dummy concept has been done before, but Laemmle handles this intelligently and pokes fun at the old ways before bringing forth his fresh new twists on the genre and its many tropes. Overall, Curse of Murderous Dummy will suit those adults who never really wanted to grow out of Goosebumps: a dark and intelligent murder comedy with tons of atmosphere and charm</a:t>
            </a:r>
            <a:endParaRPr lang="en-US" dirty="0"/>
          </a:p>
        </p:txBody>
      </p:sp>
    </p:spTree>
    <p:extLst>
      <p:ext uri="{BB962C8B-B14F-4D97-AF65-F5344CB8AC3E}">
        <p14:creationId xmlns:p14="http://schemas.microsoft.com/office/powerpoint/2010/main" val="204966355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bg>
      <p:bgPr>
        <a:solidFill>
          <a:srgbClr val="8200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641536-3F10-4062-BC72-82901E3885B9}"/>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68679331-3021-425A-A411-498D429829F2}"/>
              </a:ext>
            </a:extLst>
          </p:cNvPr>
          <p:cNvSpPr>
            <a:spLocks noGrp="1"/>
          </p:cNvSpPr>
          <p:nvPr>
            <p:ph idx="1"/>
          </p:nvPr>
        </p:nvSpPr>
        <p:spPr/>
        <p:txBody>
          <a:bodyPr>
            <a:normAutofit fontScale="70000" lnSpcReduction="20000"/>
          </a:bodyPr>
          <a:lstStyle/>
          <a:p>
            <a:pPr marL="36900" indent="0">
              <a:buNone/>
            </a:pPr>
            <a:r>
              <a:rPr lang="en-US" dirty="0">
                <a:effectLst/>
              </a:rPr>
              <a:t>A few days ago, I discovered an eBook website and finally got to read the Cursed Child book which I had been waiting for. However, I was very disappointed after I finished reading it for several reasons.</a:t>
            </a:r>
          </a:p>
          <a:p>
            <a:pPr marL="36900" indent="0">
              <a:buNone/>
            </a:pPr>
            <a:r>
              <a:rPr lang="en-US" dirty="0">
                <a:effectLst/>
              </a:rPr>
              <a:t>Firstly, it turned a modest and kind Harry Potter into an arrogant, over- confident, self-righteous, middle-age jerk. In the book, Harry told his son how he sometimes didn’t want to be his father. He threatened Professor McGonagall and Hogwarts. He was also a bad husband to Ginny. These were things the Harry Potter of the prequels would never do.</a:t>
            </a:r>
          </a:p>
          <a:p>
            <a:pPr marL="36900" indent="0">
              <a:buNone/>
            </a:pPr>
            <a:r>
              <a:rPr lang="en-US" dirty="0">
                <a:effectLst/>
              </a:rPr>
              <a:t>Secondly, the book didn’t make sense at all. There was no way Voldemort had a daughter, and worse, with Bellatrix Lestrange! In the Deathly Hallows film, it was obvious that she wasn’t 8 months pregnant when she killed about a dozen people in the room with ease. There are tons more of nonsense but I’m not going to mention them.</a:t>
            </a:r>
          </a:p>
          <a:p>
            <a:pPr marL="36900" indent="0">
              <a:buNone/>
            </a:pPr>
            <a:r>
              <a:rPr lang="en-US" dirty="0">
                <a:effectLst/>
              </a:rPr>
              <a:t>Thirdly, the plot of the book is just bad. While reading the book it felt like a fan-fiction rather than an actual serious sequel to the series. I think J.K Rowling wrote the first draft and was like “Meh, this is good enough” and published it. The plot of the book actually really cringes me.</a:t>
            </a:r>
          </a:p>
          <a:p>
            <a:pPr marL="36900" indent="0">
              <a:buNone/>
            </a:pPr>
            <a:r>
              <a:rPr lang="en-US" dirty="0">
                <a:effectLst/>
              </a:rPr>
              <a:t>In conclusion, the book is bad, I disliked it and think it was a waste of time reading it.</a:t>
            </a:r>
          </a:p>
          <a:p>
            <a:pPr marL="36900" indent="0">
              <a:buNone/>
            </a:pPr>
            <a:endParaRPr lang="en-US" dirty="0"/>
          </a:p>
        </p:txBody>
      </p:sp>
    </p:spTree>
    <p:extLst>
      <p:ext uri="{BB962C8B-B14F-4D97-AF65-F5344CB8AC3E}">
        <p14:creationId xmlns:p14="http://schemas.microsoft.com/office/powerpoint/2010/main" val="267776729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Sp="0">
  <p:cSld>
    <p:bg>
      <p:bgPr>
        <a:solidFill>
          <a:srgbClr val="8200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641536-3F10-4062-BC72-82901E3885B9}"/>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68679331-3021-425A-A411-498D429829F2}"/>
              </a:ext>
            </a:extLst>
          </p:cNvPr>
          <p:cNvSpPr>
            <a:spLocks noGrp="1"/>
          </p:cNvSpPr>
          <p:nvPr>
            <p:ph idx="1"/>
          </p:nvPr>
        </p:nvSpPr>
        <p:spPr/>
        <p:txBody>
          <a:bodyPr>
            <a:normAutofit fontScale="77500" lnSpcReduction="20000"/>
          </a:bodyPr>
          <a:lstStyle/>
          <a:p>
            <a:pPr marL="36900" indent="0">
              <a:buNone/>
            </a:pPr>
            <a:r>
              <a:rPr lang="en-US" dirty="0">
                <a:effectLst/>
              </a:rPr>
              <a:t>I am going to review about a book called An Anasazi Welcome which is written by Kay Matthews. The main characters are Nora, Maud, their parents, Gramps and a friendly Anasazi ghost named </a:t>
            </a:r>
            <a:r>
              <a:rPr lang="en-US" dirty="0" err="1">
                <a:effectLst/>
              </a:rPr>
              <a:t>Eya</a:t>
            </a:r>
            <a:r>
              <a:rPr lang="en-US" dirty="0">
                <a:effectLst/>
              </a:rPr>
              <a:t>. The setting is placed in the desert.</a:t>
            </a:r>
          </a:p>
          <a:p>
            <a:pPr marL="36900" indent="0">
              <a:buNone/>
            </a:pPr>
            <a:r>
              <a:rPr lang="en-US" dirty="0">
                <a:effectLst/>
              </a:rPr>
              <a:t>Nora and Maud were forced to move with their family and their grandpa to the Southwest where they began to build an adobe house in the middle of a desert and they met a ghost called </a:t>
            </a:r>
            <a:r>
              <a:rPr lang="en-US" dirty="0" err="1">
                <a:effectLst/>
              </a:rPr>
              <a:t>Eya</a:t>
            </a:r>
            <a:r>
              <a:rPr lang="en-US" dirty="0">
                <a:effectLst/>
              </a:rPr>
              <a:t>. He said that the place that they are building a house is his ancestral home and he welcomed the family. It is hard for Nora and Maud to understand their new home where plants have thorns instead of leaves and instead of glass there are rocks and sand. With the help of Gramps, Anasazi ghost </a:t>
            </a:r>
            <a:r>
              <a:rPr lang="en-US" dirty="0" err="1">
                <a:effectLst/>
              </a:rPr>
              <a:t>Eya</a:t>
            </a:r>
            <a:r>
              <a:rPr lang="en-US" dirty="0">
                <a:effectLst/>
              </a:rPr>
              <a:t>, and all the creatures; lizards, birds, spiders and snakes have their own homes there so they learn to respect not only the land but the different kinds of people and animals who make it a special place. At the end they all lived happily ever after.</a:t>
            </a:r>
          </a:p>
          <a:p>
            <a:pPr marL="36900" indent="0">
              <a:buNone/>
            </a:pPr>
            <a:r>
              <a:rPr lang="en-US" dirty="0">
                <a:effectLst/>
              </a:rPr>
              <a:t>This books teaches children that reverence for the land, its history, people and animals, will allow us to live in peace and harmony. I also learned many new words from this story that I didn’t know. This is a great book and you should definitely try reading this if you have time and have nothing to do.</a:t>
            </a:r>
          </a:p>
          <a:p>
            <a:pPr marL="36900" indent="0">
              <a:buNone/>
            </a:pPr>
            <a:endParaRPr lang="en-US" dirty="0"/>
          </a:p>
        </p:txBody>
      </p:sp>
    </p:spTree>
    <p:extLst>
      <p:ext uri="{BB962C8B-B14F-4D97-AF65-F5344CB8AC3E}">
        <p14:creationId xmlns:p14="http://schemas.microsoft.com/office/powerpoint/2010/main" val="220336356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Sp="0">
  <p:cSld>
    <p:bg>
      <p:bgPr>
        <a:solidFill>
          <a:srgbClr val="8200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641536-3F10-4062-BC72-82901E3885B9}"/>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68679331-3021-425A-A411-498D429829F2}"/>
              </a:ext>
            </a:extLst>
          </p:cNvPr>
          <p:cNvSpPr>
            <a:spLocks noGrp="1"/>
          </p:cNvSpPr>
          <p:nvPr>
            <p:ph idx="1"/>
          </p:nvPr>
        </p:nvSpPr>
        <p:spPr/>
        <p:txBody>
          <a:bodyPr>
            <a:normAutofit fontScale="62500" lnSpcReduction="20000"/>
          </a:bodyPr>
          <a:lstStyle/>
          <a:p>
            <a:pPr marL="36900" indent="0">
              <a:buNone/>
            </a:pPr>
            <a:r>
              <a:rPr lang="en-US" dirty="0">
                <a:effectLst/>
              </a:rPr>
              <a:t>	The book I'm going to review is “Journey to the west’. A book hailed as one of the four great classical novels of Chinese literature, Journey to the West was originally published by an unknown author in the 1590’s during the Ming Dynasty. On his journey </a:t>
            </a:r>
            <a:r>
              <a:rPr lang="en-US" dirty="0" err="1">
                <a:effectLst/>
              </a:rPr>
              <a:t>Xuanzang</a:t>
            </a:r>
            <a:r>
              <a:rPr lang="en-US" dirty="0">
                <a:effectLst/>
              </a:rPr>
              <a:t> is appointed three unruly disciples by Buddha in the form of the greedy pig beast Piggy, the river monster Sandy and his most valuable disciple Monkey. On his journey </a:t>
            </a:r>
            <a:r>
              <a:rPr lang="en-US" dirty="0" err="1">
                <a:effectLst/>
              </a:rPr>
              <a:t>Xuanzang</a:t>
            </a:r>
            <a:r>
              <a:rPr lang="en-US" dirty="0">
                <a:effectLst/>
              </a:rPr>
              <a:t> is appointed three unruly disciples by Buddha in the form of the greedy pig beast Piggy, the river monster Sandy and his most valuable disciple Monkey. Hatched from a stone egg when the Earth was still young and granted the secrets of heaven and earth, the mischievous and irrepressible Monkey rides on clouds, can turn invisible and transform into any other shape. Monkey’s special skills become invaluable when the traveling group is pitted against dragons, bandits, and evil magicians that threaten to put an end to their quest. Along his journey, </a:t>
            </a:r>
            <a:r>
              <a:rPr lang="en-US" dirty="0" err="1">
                <a:effectLst/>
              </a:rPr>
              <a:t>Xuanzang</a:t>
            </a:r>
            <a:r>
              <a:rPr lang="en-US" dirty="0">
                <a:effectLst/>
              </a:rPr>
              <a:t> rides a white horse that is a Dragon Prince who has promised to keep him going on his journey. Piggy for terrorizing a village, Sandy for eating unfortunate passers-by and Monkey for disrupting the business of the Gods and causing havoc in heaven. Journey to the West has its roots in Chinese folk stories, Chinese mythology and the Buddhist value system. These value systems of Taoist immortals and Buddhist bodhisattvas are still present in Chinese culture today, proving the story’s timeless quality. Journey to the West begins by telling the tale of how Monkey came into existence and the mischief he caused that got him into so much trouble with the gods, which ultimately resulted in him being trapped under Five Element Mountain by Buddha. Wu </a:t>
            </a:r>
            <a:r>
              <a:rPr lang="en-US" dirty="0" err="1">
                <a:effectLst/>
              </a:rPr>
              <a:t>Cheng’en</a:t>
            </a:r>
            <a:r>
              <a:rPr lang="en-US" dirty="0">
                <a:effectLst/>
              </a:rPr>
              <a:t> paints an amazing and vivid image for the reader. His words create a beautiful world the reader cannot help but become submerged in. A combination of nonsense, comedy and spirituality, Journey to the West leaves the reader entertained, longing for more and a little closer to understanding Buddhism and spirituality.</a:t>
            </a:r>
            <a:endParaRPr lang="en-US" b="1" dirty="0"/>
          </a:p>
        </p:txBody>
      </p:sp>
    </p:spTree>
    <p:extLst>
      <p:ext uri="{BB962C8B-B14F-4D97-AF65-F5344CB8AC3E}">
        <p14:creationId xmlns:p14="http://schemas.microsoft.com/office/powerpoint/2010/main" val="98120886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Sp="0">
  <p:cSld>
    <p:bg>
      <p:bgPr>
        <a:solidFill>
          <a:srgbClr val="8200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641536-3F10-4062-BC72-82901E3885B9}"/>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68679331-3021-425A-A411-498D429829F2}"/>
              </a:ext>
            </a:extLst>
          </p:cNvPr>
          <p:cNvSpPr>
            <a:spLocks noGrp="1"/>
          </p:cNvSpPr>
          <p:nvPr>
            <p:ph idx="1"/>
          </p:nvPr>
        </p:nvSpPr>
        <p:spPr/>
        <p:txBody>
          <a:bodyPr>
            <a:normAutofit fontScale="92500"/>
          </a:bodyPr>
          <a:lstStyle/>
          <a:p>
            <a:pPr marL="36900" indent="0">
              <a:buNone/>
            </a:pPr>
            <a:r>
              <a:rPr lang="en-US" sz="1200" dirty="0">
                <a:effectLst/>
              </a:rPr>
              <a:t>	The story that I m still reading is Harry Potter and the Philosopher’s Stone. This story is the first chapter of the Story of Harry Potter. Altogether there are seven magical story and one epic story. This is my first time reading Harry Potter story. I really love this Harry Potter story. The reason I love Harry Potter Story is this story is very interesting story. Not only me but also other people and other students love Harry Potter story.</a:t>
            </a:r>
          </a:p>
          <a:p>
            <a:pPr marL="36900" indent="0">
              <a:buNone/>
            </a:pPr>
            <a:r>
              <a:rPr lang="en-US" sz="1200" dirty="0">
                <a:effectLst/>
              </a:rPr>
              <a:t>	Well now I am going to review the story. Mr. Dursley was the director of a firm called </a:t>
            </a:r>
            <a:r>
              <a:rPr lang="en-US" sz="1200" dirty="0" err="1">
                <a:effectLst/>
              </a:rPr>
              <a:t>Grunnings</a:t>
            </a:r>
            <a:r>
              <a:rPr lang="en-US" sz="1200" dirty="0">
                <a:effectLst/>
              </a:rPr>
              <a:t>, which made drills. He was a big, beefy man with hardly any neck, although he did have a very large moustache. Mrs. Dursley is thin and blonde and had nearly twice the usual amount of neck, which came in especially useful as she spent so much of her time </a:t>
            </a:r>
            <a:r>
              <a:rPr lang="en-US" sz="1200" dirty="0" err="1">
                <a:effectLst/>
              </a:rPr>
              <a:t>carning</a:t>
            </a:r>
            <a:r>
              <a:rPr lang="en-US" sz="1200" dirty="0">
                <a:effectLst/>
              </a:rPr>
              <a:t> over garden fences, spying on the neighbor. They were thing what name should they called to Harry Potter.</a:t>
            </a:r>
          </a:p>
          <a:p>
            <a:pPr marL="36900" indent="0">
              <a:buNone/>
            </a:pPr>
            <a:r>
              <a:rPr lang="en-US" sz="1200" dirty="0">
                <a:effectLst/>
              </a:rPr>
              <a:t>	Albus Dumbledore didn’t seem to realize that he had just arrived in a street where everything from his name to his boots was unwelcome. Dumbledore and Professor McGonagall bent forward over the bundle of blankets. Next day Dumbledore took Harry in his arms and turned towards the Dursleys’ house.</a:t>
            </a:r>
          </a:p>
          <a:p>
            <a:pPr marL="36900" indent="0">
              <a:buNone/>
            </a:pPr>
            <a:r>
              <a:rPr lang="en-US" sz="1200" dirty="0">
                <a:effectLst/>
              </a:rPr>
              <a:t>	Nearly ten years has passed since the Dursleys had woken up to find their nephew on the front step, nut Privet Drive had hardly changed at all. Mr. Dursley had seen that fateful news report about the owls. Harry Potter has thin face, knobby knees, black hair and bright green eyes. He wore round glasses held together with a lot of Sellotape because of all the times Dudley had punched him on the nose. The only thing Harry like about his own appearance was a very thin scar on his forehead which was shaped like a bolt of lightning. He had it as long as he could remember and the first question, he could ever remember asking his Aunty name Aunt Petunia was how he had got it.</a:t>
            </a:r>
          </a:p>
          <a:p>
            <a:pPr marL="36900" indent="0">
              <a:buNone/>
            </a:pPr>
            <a:r>
              <a:rPr lang="en-US" sz="1200" dirty="0">
                <a:effectLst/>
              </a:rPr>
              <a:t>	n the car crash when his parents died, he said. She did not told Harry that how did Harry’s parents died. That was how his quiet life with the Dursleys. Harry lay in his dark cupboard much later, wishing he had a watch. He didn’t know what time it was and he couldn’t be sure the Dursleys were asleep yet. He lived with Dursleys for almost 10 years, as long as he could remember ever since he had </a:t>
            </a:r>
            <a:r>
              <a:rPr lang="en-US" sz="1200" dirty="0" err="1">
                <a:effectLst/>
              </a:rPr>
              <a:t>beeb</a:t>
            </a:r>
            <a:r>
              <a:rPr lang="en-US" sz="1200" dirty="0">
                <a:effectLst/>
              </a:rPr>
              <a:t> a baby and his parents had did in that car crash. He couldn’t remember being in the car when his parents had died.</a:t>
            </a:r>
          </a:p>
          <a:p>
            <a:pPr marL="36900" indent="0">
              <a:buNone/>
            </a:pPr>
            <a:endParaRPr lang="en-US" sz="1200" dirty="0"/>
          </a:p>
        </p:txBody>
      </p:sp>
    </p:spTree>
    <p:extLst>
      <p:ext uri="{BB962C8B-B14F-4D97-AF65-F5344CB8AC3E}">
        <p14:creationId xmlns:p14="http://schemas.microsoft.com/office/powerpoint/2010/main" val="164630701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Sp="0">
  <p:cSld>
    <p:bg>
      <p:bgPr>
        <a:solidFill>
          <a:srgbClr val="8200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641536-3F10-4062-BC72-82901E3885B9}"/>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68679331-3021-425A-A411-498D429829F2}"/>
              </a:ext>
            </a:extLst>
          </p:cNvPr>
          <p:cNvSpPr>
            <a:spLocks noGrp="1"/>
          </p:cNvSpPr>
          <p:nvPr>
            <p:ph idx="1"/>
          </p:nvPr>
        </p:nvSpPr>
        <p:spPr/>
        <p:txBody>
          <a:bodyPr>
            <a:normAutofit fontScale="55000" lnSpcReduction="20000"/>
          </a:bodyPr>
          <a:lstStyle/>
          <a:p>
            <a:pPr marL="36900" indent="0">
              <a:buNone/>
            </a:pPr>
            <a:r>
              <a:rPr lang="en-US" dirty="0">
                <a:effectLst/>
              </a:rPr>
              <a:t>This story took place where people have superpowers called quirks. Sadly, there was a small population where people didn’t have them which included our main character Izuku Midoriya, was one of them. Since he was young he wanted to become a hero like All Might (the number one hero), but he couldn’t because he was quirk-less. It all changed when he met All Might and he saved Midoriya from villains. Even though Midoriya was injured, he asked All Might lots of questions and as time flew, Midoriya found out his secret. It was that although he seems buff and strong, after a matter of time he deflates and turns back into his natural form which is a skinny looking middle-age man. He had to rest before he turns back into a buff dude but there was someone who needed help. It was Midoriya’s class bully </a:t>
            </a:r>
            <a:r>
              <a:rPr lang="en-US" dirty="0" err="1">
                <a:effectLst/>
              </a:rPr>
              <a:t>Bakugo</a:t>
            </a:r>
            <a:r>
              <a:rPr lang="en-US" dirty="0">
                <a:effectLst/>
              </a:rPr>
              <a:t>. Although Midoriya had no quirk, he rushed in to help </a:t>
            </a:r>
            <a:r>
              <a:rPr lang="en-US" dirty="0" err="1">
                <a:effectLst/>
              </a:rPr>
              <a:t>Bakugo</a:t>
            </a:r>
            <a:r>
              <a:rPr lang="en-US" dirty="0">
                <a:effectLst/>
              </a:rPr>
              <a:t>. When he acted this way, All Might realized that even a </a:t>
            </a:r>
            <a:r>
              <a:rPr lang="en-US" dirty="0" err="1">
                <a:effectLst/>
              </a:rPr>
              <a:t>quirkless</a:t>
            </a:r>
            <a:r>
              <a:rPr lang="en-US" dirty="0">
                <a:effectLst/>
              </a:rPr>
              <a:t> boy would go help, why did he hesitated. Midoriya almost died from saving </a:t>
            </a:r>
            <a:r>
              <a:rPr lang="en-US" dirty="0" err="1">
                <a:effectLst/>
              </a:rPr>
              <a:t>Bakugo</a:t>
            </a:r>
            <a:r>
              <a:rPr lang="en-US" dirty="0">
                <a:effectLst/>
              </a:rPr>
              <a:t>. This heroic act made All Might realize that Midoriya was fit for a hero. All Might told Midoriya that he could get a quirk if he ate a piece of All Might’s hair. Yes, it was weird but it worked. He finally has a quirk, he has the ability to access the stockpiled energy, momentarily increasing his strength and speed to mortal levels which is called “One For All” which is the exact same quirk as All Might’s. He was trained for 3 months for his body to contain the power. It was time for him to take the test if he will pass for the entrance exam for the best hero high school which is “UA”. He passed it with flying colors and he noticed that All Might was also one of the teachers. His class teacher is Aizawa Shota (hero name: Eraser-head) who let his students work hard rather than be lazy like him. Aizawa Shota had the power to erase powers to the enemies he was looking at but if he blinked then the enemies would get their powers back. All Might is the PE teacher. In his first class, they were divided into 2 which one have to play the villain and the other have to play the hero. Midoriya was paired with his crush </a:t>
            </a:r>
            <a:r>
              <a:rPr lang="en-US" dirty="0" err="1">
                <a:effectLst/>
              </a:rPr>
              <a:t>Uraraka</a:t>
            </a:r>
            <a:r>
              <a:rPr lang="en-US" dirty="0">
                <a:effectLst/>
              </a:rPr>
              <a:t> (Quirk: zero gravity) and they were heroes and they had to fight with </a:t>
            </a:r>
            <a:r>
              <a:rPr lang="en-US" dirty="0" err="1">
                <a:effectLst/>
              </a:rPr>
              <a:t>Bakugo</a:t>
            </a:r>
            <a:r>
              <a:rPr lang="en-US" dirty="0">
                <a:effectLst/>
              </a:rPr>
              <a:t> (Quirk: explosion) and one of Midoriya’s best friend, </a:t>
            </a:r>
            <a:r>
              <a:rPr lang="en-US" dirty="0" err="1">
                <a:effectLst/>
              </a:rPr>
              <a:t>Tenya</a:t>
            </a:r>
            <a:r>
              <a:rPr lang="en-US" dirty="0">
                <a:effectLst/>
              </a:rPr>
              <a:t> Iida (quirk: his legs are car-like engines). The rules were simple, there is no time limit, if one of the team surrenders they lose and the heroes can win another way which was touching the bomb (not real). Iida stay guard of the bomb while </a:t>
            </a:r>
            <a:r>
              <a:rPr lang="en-US" dirty="0" err="1">
                <a:effectLst/>
              </a:rPr>
              <a:t>Bakugo</a:t>
            </a:r>
            <a:r>
              <a:rPr lang="en-US" dirty="0">
                <a:effectLst/>
              </a:rPr>
              <a:t> guards the floor beneath it. Midoriya had a simple plan where </a:t>
            </a:r>
            <a:r>
              <a:rPr lang="en-US" dirty="0" err="1">
                <a:effectLst/>
              </a:rPr>
              <a:t>Uraraka</a:t>
            </a:r>
            <a:r>
              <a:rPr lang="en-US" dirty="0">
                <a:effectLst/>
              </a:rPr>
              <a:t> go and get the bomb while Midoriya distracts </a:t>
            </a:r>
            <a:r>
              <a:rPr lang="en-US" dirty="0" err="1">
                <a:effectLst/>
              </a:rPr>
              <a:t>Bakugo</a:t>
            </a:r>
            <a:r>
              <a:rPr lang="en-US" dirty="0">
                <a:effectLst/>
              </a:rPr>
              <a:t>. The plan almost failed when </a:t>
            </a:r>
            <a:r>
              <a:rPr lang="en-US" dirty="0" err="1">
                <a:effectLst/>
              </a:rPr>
              <a:t>Bakugo</a:t>
            </a:r>
            <a:r>
              <a:rPr lang="en-US" dirty="0">
                <a:effectLst/>
              </a:rPr>
              <a:t> almost killed Midoriya but he used his quirk to push the force upwards so that the floor would break and the people above them would start floating. </a:t>
            </a:r>
            <a:r>
              <a:rPr lang="en-US" dirty="0" err="1">
                <a:effectLst/>
              </a:rPr>
              <a:t>Uraraka</a:t>
            </a:r>
            <a:r>
              <a:rPr lang="en-US" dirty="0">
                <a:effectLst/>
              </a:rPr>
              <a:t> quickly used her powers and float to the bomb and touched it. The victory was theirs but Midoriya’s left hand got swollen. Midoriya continued to train hard to become the number one hero like All Might.</a:t>
            </a:r>
            <a:endParaRPr lang="en-US" dirty="0"/>
          </a:p>
        </p:txBody>
      </p:sp>
    </p:spTree>
    <p:extLst>
      <p:ext uri="{BB962C8B-B14F-4D97-AF65-F5344CB8AC3E}">
        <p14:creationId xmlns:p14="http://schemas.microsoft.com/office/powerpoint/2010/main" val="67444751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Sp="0">
  <p:cSld>
    <p:bg>
      <p:bgPr>
        <a:solidFill>
          <a:srgbClr val="8200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641536-3F10-4062-BC72-82901E3885B9}"/>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68679331-3021-425A-A411-498D429829F2}"/>
              </a:ext>
            </a:extLst>
          </p:cNvPr>
          <p:cNvSpPr>
            <a:spLocks noGrp="1"/>
          </p:cNvSpPr>
          <p:nvPr>
            <p:ph idx="1"/>
          </p:nvPr>
        </p:nvSpPr>
        <p:spPr/>
        <p:txBody>
          <a:bodyPr>
            <a:normAutofit fontScale="92500" lnSpcReduction="20000"/>
          </a:bodyPr>
          <a:lstStyle/>
          <a:p>
            <a:pPr marL="36900" indent="0">
              <a:buNone/>
            </a:pPr>
            <a:r>
              <a:rPr lang="en-US" dirty="0">
                <a:effectLst/>
              </a:rPr>
              <a:t>I started reading a book on Wednesday and it is a crime fantasy called ‘The King’s Justice’ which is written by Stephen R. Donaldson. It is a novella that consists of 113 pages. I have read several crime fantasies, but this is a distinctive book. It is about a stranger who came to a solitary town called ‘Settle’s Crossways’ to find the murderers of a boy from the town. The stranger’s name is Black and the name describes him. He is a tough, realistic man who always stays neutral and the people from Settle’s Crossways have no idea of who he is, but they collaborate with him to find the murderers. It is very unique for me because the murder is concerned with some religious and philosophical matters. As far as I have read, there are two priests: one wants to let the people to have forgiveness and be peaceful, whereas the other wants revenge. Black has discovered many dead bodies in the woods and has set on his own adventure to find the murderers. He has also found out that the leader of the criminals is one of the townspeople. I will be reading the ending of the story tonight.</a:t>
            </a:r>
            <a:endParaRPr lang="en-US" dirty="0"/>
          </a:p>
        </p:txBody>
      </p:sp>
    </p:spTree>
    <p:extLst>
      <p:ext uri="{BB962C8B-B14F-4D97-AF65-F5344CB8AC3E}">
        <p14:creationId xmlns:p14="http://schemas.microsoft.com/office/powerpoint/2010/main" val="116195336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8200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152383-755B-4D6B-A446-EB1F51AF3139}"/>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1CCE18C6-3972-44B1-9F6F-932358CF7DBC}"/>
              </a:ext>
            </a:extLst>
          </p:cNvPr>
          <p:cNvSpPr>
            <a:spLocks noGrp="1"/>
          </p:cNvSpPr>
          <p:nvPr>
            <p:ph idx="1"/>
          </p:nvPr>
        </p:nvSpPr>
        <p:spPr/>
        <p:txBody>
          <a:bodyPr>
            <a:normAutofit lnSpcReduction="10000"/>
          </a:bodyPr>
          <a:lstStyle/>
          <a:p>
            <a:pPr marL="36900" indent="0">
              <a:buNone/>
            </a:pPr>
            <a:r>
              <a:rPr lang="en-US" dirty="0">
                <a:effectLst/>
              </a:rPr>
              <a:t>My book report is about a book called Diary of a Wimpy kid Old school. The authors Jeff Kinney and the illustrator are also Jeff Kinney. The Genre is Novel, Humor, comedy, and Diary fiction. The book is about a middle schooler named Greg Hefley as he tries to deal with his grandpa moving in. While he had to go to camp Hardscrabble Farm. While going to camp he faced a lot of problems. For example, there is rumors that there was a monster named Silas Scratch, there was also a problem where Greg’s friend fell down from a monkey bar and he fell down on someone and got his tooth stuck in someone forehead. I would rate this book an eight out of ten and I would recommend this book for people who like comedy books and books that are not that long too.  </a:t>
            </a:r>
            <a:endParaRPr lang="en-US" dirty="0"/>
          </a:p>
        </p:txBody>
      </p:sp>
    </p:spTree>
    <p:extLst>
      <p:ext uri="{BB962C8B-B14F-4D97-AF65-F5344CB8AC3E}">
        <p14:creationId xmlns:p14="http://schemas.microsoft.com/office/powerpoint/2010/main" val="156883693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8200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E0C475-0782-4734-9640-B6539E1D61F5}"/>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1C154348-E047-4F75-8129-5F65147A2020}"/>
              </a:ext>
            </a:extLst>
          </p:cNvPr>
          <p:cNvSpPr>
            <a:spLocks noGrp="1"/>
          </p:cNvSpPr>
          <p:nvPr>
            <p:ph idx="1"/>
          </p:nvPr>
        </p:nvSpPr>
        <p:spPr/>
        <p:txBody>
          <a:bodyPr>
            <a:normAutofit fontScale="92500"/>
          </a:bodyPr>
          <a:lstStyle/>
          <a:p>
            <a:pPr marL="36900" indent="0">
              <a:buNone/>
            </a:pPr>
            <a:r>
              <a:rPr lang="en-US" dirty="0">
                <a:effectLst/>
              </a:rPr>
              <a:t>	There is a girl name Katniss. She is a sixteen-year-old who is living with her family in the area called District twelve. Katniss must illegally sneak through the fence when she went to go hunting. She sells her kills to the Peacekeepers. Most of the people in her district does not have enough food. There is a boy name Gale that she meets up in the woods. She taught Gale how to hunt so that he can get food for her family. There is a drawing every year. It is called the Reaping. A child may choose to have their name entered as many time as they like for the </a:t>
            </a:r>
            <a:r>
              <a:rPr lang="en-US" dirty="0" err="1">
                <a:effectLst/>
              </a:rPr>
              <a:t>tessera</a:t>
            </a:r>
            <a:r>
              <a:rPr lang="en-US" dirty="0">
                <a:effectLst/>
              </a:rPr>
              <a:t> of a year supply of oil and grain for one person. Katniss name was in there for 20 times and Gale’s name was in there for 42 times. Katniss meet up with her mother and sister and go to the town square for the event. The winner was Prim Katniss’s sister. Katniss volunteers to take her sister’s place in the game.</a:t>
            </a:r>
            <a:endParaRPr lang="en-US" dirty="0"/>
          </a:p>
        </p:txBody>
      </p:sp>
    </p:spTree>
    <p:extLst>
      <p:ext uri="{BB962C8B-B14F-4D97-AF65-F5344CB8AC3E}">
        <p14:creationId xmlns:p14="http://schemas.microsoft.com/office/powerpoint/2010/main" val="214218661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8200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E0C475-0782-4734-9640-B6539E1D61F5}"/>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1C154348-E047-4F75-8129-5F65147A2020}"/>
              </a:ext>
            </a:extLst>
          </p:cNvPr>
          <p:cNvSpPr>
            <a:spLocks noGrp="1"/>
          </p:cNvSpPr>
          <p:nvPr>
            <p:ph idx="1"/>
          </p:nvPr>
        </p:nvSpPr>
        <p:spPr/>
        <p:txBody>
          <a:bodyPr>
            <a:normAutofit fontScale="62500" lnSpcReduction="20000"/>
          </a:bodyPr>
          <a:lstStyle/>
          <a:p>
            <a:pPr marL="36900" indent="0">
              <a:buNone/>
            </a:pPr>
            <a:r>
              <a:rPr lang="en-US" dirty="0">
                <a:effectLst/>
              </a:rPr>
              <a:t>	A terrible disease called the Red Death has struck the country. It's incredibly fatal, horribly gruesome, and it's already killed off half the kingdom. But the ruler of these parts, Prince Prospero, doesn't seem to care about his poor, dying subjects. Instead, he decides to let the kingdom take care of itself while he and a thousand of his favorite knights and ladies shut themselves up in a fabulous castle to have one never-ending party. Wine, women, music, dancing, fools; Prospero's castle has it all. After the last guest enters, no one else can get in; the Prince has welded the doors shut. That means no one can get out, either.</a:t>
            </a:r>
          </a:p>
          <a:p>
            <a:pPr marL="36900" indent="0">
              <a:buNone/>
            </a:pPr>
            <a:r>
              <a:rPr lang="en-US" dirty="0">
                <a:effectLst/>
              </a:rPr>
              <a:t>	About five or six months into his stay, Prospero decides to have a spectacular masquerade ball (a ball where the guests wear masks and costumes). The setup is weird and wild, just like the Prince who designs it. The ball takes place in a suite of seven rooms, each one dressed up in a different color: blue, purple, green, orange, white, violet, and black. The black room, which looks like death, is awfully creepy—it's got dark black walls, blood red windows, and big black clock which chimes so eerily every hour that everybody at the party stops dancing and laughs nervously. Most of the frolicking masqueraders are too weird, out to go into the black room.</a:t>
            </a:r>
          </a:p>
          <a:p>
            <a:pPr marL="36900" indent="0">
              <a:buNone/>
            </a:pPr>
            <a:r>
              <a:rPr lang="en-US" dirty="0">
                <a:effectLst/>
              </a:rPr>
              <a:t>	The Red Death masquerader passes within a few feet of the Prince and starts to walk through the rooms, heading toward the black room. Prospero loses it and runs after him in a rage, drawing his dagger as he approaches. But just as Prospero reaches the edge of the black room, the corpselike guest suddenly whirls around to face him, and Prospero falls to the ground, dead. The shocked crowd throws itself at the guest, only to discover in horror that there's nothing underneath the mask and costume. The Red Death itself has come to the party. One by one the guests die, spilling their blood all over Prospero's lavish rooms. The candles go out, leaving only "darkness, decay, and the Red Death."</a:t>
            </a:r>
          </a:p>
          <a:p>
            <a:pPr marL="36900" indent="0">
              <a:buNone/>
            </a:pPr>
            <a:endParaRPr lang="en-US" dirty="0"/>
          </a:p>
        </p:txBody>
      </p:sp>
    </p:spTree>
    <p:extLst>
      <p:ext uri="{BB962C8B-B14F-4D97-AF65-F5344CB8AC3E}">
        <p14:creationId xmlns:p14="http://schemas.microsoft.com/office/powerpoint/2010/main" val="408021264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8200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E0C475-0782-4734-9640-B6539E1D61F5}"/>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1C154348-E047-4F75-8129-5F65147A2020}"/>
              </a:ext>
            </a:extLst>
          </p:cNvPr>
          <p:cNvSpPr>
            <a:spLocks noGrp="1"/>
          </p:cNvSpPr>
          <p:nvPr>
            <p:ph idx="1"/>
          </p:nvPr>
        </p:nvSpPr>
        <p:spPr/>
        <p:txBody>
          <a:bodyPr>
            <a:normAutofit fontScale="62500" lnSpcReduction="20000"/>
          </a:bodyPr>
          <a:lstStyle/>
          <a:p>
            <a:pPr marL="36900" indent="0">
              <a:buNone/>
            </a:pPr>
            <a:r>
              <a:rPr lang="en-US" dirty="0">
                <a:effectLst/>
              </a:rPr>
              <a:t>	The story of mice and men takes part mostly of racism and the equality between men and women. The main characters Lennie, a huge man and George, a small man who take responsibility for Lennie. Since Lennie is mentioned as a huge man, he tends to kill the animals inside his pocket, accidentally. Lennie is described as a nice boy and a kind boy. He has never harmed others as well. Both the story can be seen as what they were as performers who always played a big part in the farm economy and died in poverty that was all-encompassing personally, economically, and emotionally. Curley’s wife, who is the only woman on the ranch, gets gender equality from everyone. George and Lennie started off living in a town together when young but his aunt died. George claimed that Lennie is kind and he won’t harm any. The story was based on racism between the characters and about economic depression. One of the characters: Crooks, even though he is the only educated man on the ranch, is not given the respect he deserves. The only reason was he is a colored man. Back then there was no equality between men and women. One thing I could relate to was that they weren’t changed between gender equality or racism. It did change somehow but it didn't totally make the majority of people’s minds different. Some people might think men are better than women. Or colored people shouldn’t belong to this place. This story tells more and more about the character's situation. For example; as I have mentioned, Curley’s wife. She is the only woman in the ranch, didn’t get to do any work for her supplies and daily. She was compared to other men on the ranch. So, she was lonely all day and waiting for her husband to get suppers. The story was so sad that I wanted to cry and I passionately wanted to scream and it made me so forlorn that it wasn’t fair for Lennie to die as George ends Lennie’s life by shooting at the back of him to get away from Curley's wrath. Lennie didn’t try to kill Curley’s wife. I would also recommend to my friends this story as brilliant as the economic and racism world. And we should understand a person’s mind and understanding of love </a:t>
            </a:r>
          </a:p>
          <a:p>
            <a:endParaRPr lang="en-US" dirty="0"/>
          </a:p>
        </p:txBody>
      </p:sp>
    </p:spTree>
    <p:extLst>
      <p:ext uri="{BB962C8B-B14F-4D97-AF65-F5344CB8AC3E}">
        <p14:creationId xmlns:p14="http://schemas.microsoft.com/office/powerpoint/2010/main" val="334009380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8200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E0C475-0782-4734-9640-B6539E1D61F5}"/>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1C154348-E047-4F75-8129-5F65147A2020}"/>
              </a:ext>
            </a:extLst>
          </p:cNvPr>
          <p:cNvSpPr>
            <a:spLocks noGrp="1"/>
          </p:cNvSpPr>
          <p:nvPr>
            <p:ph idx="1"/>
          </p:nvPr>
        </p:nvSpPr>
        <p:spPr>
          <a:xfrm>
            <a:off x="913795" y="2076450"/>
            <a:ext cx="10353762" cy="4171950"/>
          </a:xfrm>
        </p:spPr>
        <p:txBody>
          <a:bodyPr>
            <a:normAutofit fontScale="92500"/>
          </a:bodyPr>
          <a:lstStyle/>
          <a:p>
            <a:pPr marL="36900" indent="0">
              <a:buNone/>
            </a:pPr>
            <a:r>
              <a:rPr lang="en-US" sz="900" dirty="0">
                <a:effectLst/>
              </a:rPr>
              <a:t>Jonas is an ordinary twelve year old boy in his community. At the start of this book, Jonas is worried about this year’s celebration. Every December of the year, children are awarded a new responsibility. Last year, a training pilot had made a mistake and flown the plane into the center and was released. Jonas did not know what it meant, but by experience, knew that it was a word that must not be spoken. The chief said it through the speaker, he was going to be released.</a:t>
            </a:r>
          </a:p>
          <a:p>
            <a:pPr marL="36900" indent="0">
              <a:buNone/>
            </a:pPr>
            <a:r>
              <a:rPr lang="en-US" sz="900" dirty="0">
                <a:effectLst/>
              </a:rPr>
              <a:t>Feeling weird, he finished school and came back to his house, which his family were ready for dinner. They always had time sharing their emotions, and his younger sister, Lily, talked about the Sevens from other community that they did not line up for the slides. Her father told that they could have different rules, so the environment must have been abnormal to them. Lily thought again and felt sorry for saying to the kids stupid. It was Jonas’s turn and he said he felt apprehensive about the coming event. His parents wanted a private talk with him, so Lily went up to her room.</a:t>
            </a:r>
          </a:p>
          <a:p>
            <a:pPr marL="36900" indent="0">
              <a:buNone/>
            </a:pPr>
            <a:r>
              <a:rPr lang="en-US" sz="900" dirty="0">
                <a:effectLst/>
              </a:rPr>
              <a:t>His father said everyone feels new to the assignment that they are given at first. In the age of twelve, the children are given assignments to carry out through their whole life. His father was a nurturer, and he enjoyed it as his mother did as a justice. He said the committee always make the right decision for the children to carry out their assignments. They need to train for their job, and later, they could work on that particular area. Jonas still had no idea what he would be chosen as. For Fiona it was sure she was going to work for the house of old, as she often volunteered there. Benjamin would obviously go to the Department of Medicine.</a:t>
            </a:r>
          </a:p>
          <a:p>
            <a:pPr marL="36900" indent="0">
              <a:buNone/>
            </a:pPr>
            <a:r>
              <a:rPr lang="en-US" sz="900" dirty="0">
                <a:effectLst/>
              </a:rPr>
              <a:t>The day of ceremony of Twelve came. The ceremonies of other ages were finished, and Lily had got the permission to volunteer at different areas like the other Eights. One by one, the Twelves</a:t>
            </a:r>
          </a:p>
          <a:p>
            <a:pPr marL="36900" indent="0">
              <a:buNone/>
            </a:pPr>
            <a:r>
              <a:rPr lang="en-US" sz="900" dirty="0">
                <a:effectLst/>
              </a:rPr>
              <a:t>got their new assignment to train on for their whole life. Jonas was 19, and Fiona was 18. As he futured, Fiona was assigned in the house of old. Next was the turn for the chief to call Jonas. But she skipped and called the other Twelves until the end. Audience and adults were confused. At last the chief said Jonas to come on the stage. The Chief Elder said Jonas was selected, not assigned. Jonas was selected as the Receiver of Memory. It was the highest rank where he could control all the things in the community.</a:t>
            </a:r>
          </a:p>
          <a:p>
            <a:pPr marL="36900" indent="0">
              <a:buNone/>
            </a:pPr>
            <a:r>
              <a:rPr lang="en-US" sz="900" dirty="0">
                <a:effectLst/>
              </a:rPr>
              <a:t>Jonas felt the hesitation of his friends saying congratulations. He felt isolated. His parents were proud of him being selected. After eating dinner, he opened the file he received from the Chief Elder. Others would be happy and glad to open, and instructions of works like Benjamin’s could be in 10 pages. But his was only a single paper. It said many rules, but one thing, it said the receiver could lie.</a:t>
            </a:r>
          </a:p>
          <a:p>
            <a:pPr marL="36900" indent="0">
              <a:buNone/>
            </a:pPr>
            <a:r>
              <a:rPr lang="en-US" sz="900" dirty="0">
                <a:effectLst/>
              </a:rPr>
              <a:t>It was the first day of training. He was asked to go to the house of old and ask for the Receiver in Memory. A woman greeted him with a nice smile, and led him to a door of locked. No doors were locked in the community, but this one was weird. There he met the Receiver of Memory, with wrinkles and dark circles under his eyes. He looked old. They became friends easily and the training was going fine. Jonas was a good student and received the memories of the man well. He first felt the snow and the sledge, the sunshine and the sunburn. Jonas asked the Receiver his name to call him. He answered, I am the Giver, and you are the Receiver in Memory.</a:t>
            </a:r>
          </a:p>
          <a:p>
            <a:pPr marL="36900" indent="0">
              <a:buNone/>
            </a:pPr>
            <a:r>
              <a:rPr lang="en-US" sz="900" dirty="0">
                <a:effectLst/>
              </a:rPr>
              <a:t>Through 1 year, the Giver had taught him many things, and many incidents happened. Jonas’s father said there was a twin born. Jonas told Giver about the twins. The Giver showed him a video. There was these two twin brothers. There was his father and the new nurturer. His father found a difference between the two twins, one weighed about 2 pounds more than another. He asked the nurturer to take the more weighting twin to the nursing room. Then, he inserted a syringe in the baby’s head. The baby seemed painful, but a moment later, it did not cry nor move. Its eyes were half open and the body was stiff. Jonas was shocked by the action of his father. He shouted “Father killed a baby, how could he do that? Why should he do such cruel thing to a new born life?” The Giver answered, it is the rule, son. It is what called the release. Then Jonas thought again and cried “ So are the </a:t>
            </a:r>
            <a:r>
              <a:rPr lang="en-US" sz="900" dirty="0" err="1">
                <a:effectLst/>
              </a:rPr>
              <a:t>olds</a:t>
            </a:r>
            <a:r>
              <a:rPr lang="en-US" sz="900" dirty="0">
                <a:effectLst/>
              </a:rPr>
              <a:t> released like that?” The Giver answered, yes.</a:t>
            </a:r>
          </a:p>
          <a:p>
            <a:pPr marL="36900" indent="0">
              <a:buNone/>
            </a:pPr>
            <a:br>
              <a:rPr lang="en-US" sz="900" dirty="0">
                <a:effectLst/>
              </a:rPr>
            </a:br>
            <a:endParaRPr lang="en-US" sz="900" dirty="0"/>
          </a:p>
        </p:txBody>
      </p:sp>
    </p:spTree>
    <p:extLst>
      <p:ext uri="{BB962C8B-B14F-4D97-AF65-F5344CB8AC3E}">
        <p14:creationId xmlns:p14="http://schemas.microsoft.com/office/powerpoint/2010/main" val="301673819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8200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E0C475-0782-4734-9640-B6539E1D61F5}"/>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1C154348-E047-4F75-8129-5F65147A2020}"/>
              </a:ext>
            </a:extLst>
          </p:cNvPr>
          <p:cNvSpPr>
            <a:spLocks noGrp="1"/>
          </p:cNvSpPr>
          <p:nvPr>
            <p:ph idx="1"/>
          </p:nvPr>
        </p:nvSpPr>
        <p:spPr/>
        <p:txBody>
          <a:bodyPr>
            <a:normAutofit fontScale="55000" lnSpcReduction="20000"/>
          </a:bodyPr>
          <a:lstStyle/>
          <a:p>
            <a:pPr marL="36900" indent="0">
              <a:buNone/>
            </a:pPr>
            <a:r>
              <a:rPr lang="en-US" dirty="0">
                <a:effectLst/>
              </a:rPr>
              <a:t>Billy Weaver, a 17 years old boy travelled alone from London to Bath on a slow afternoon train. By the time he arrives Bath, it’s already evening and it is deadly cold out there. He asks the porter where he might find a cheap hotel nearby. The porter suggests him to try “The Bell and Dragon”. He thanks the porter and walk down the unfamiliar street that the porter tells where The Bell and Dragon is located. He noticed how empty and old the street is. He stopped when he caught the sight of a notice saying BED AND BREAKFAST against the window pane. After a few minutes deliberating, he walks toward the hotel. The bright fire burning in the hearth attracts him. He notices the little dachshund curled up by the hearth, a parrot in its cage and a vase of yellow chrysanthemums.</a:t>
            </a:r>
          </a:p>
          <a:p>
            <a:pPr marL="36900" indent="0">
              <a:buNone/>
            </a:pPr>
            <a:r>
              <a:rPr lang="en-US" dirty="0">
                <a:effectLst/>
              </a:rPr>
              <a:t>The door swung open and an old woman was standing there. He was surprised that the woman popped up as soon as he presses the bell. She seems terribly nice to him. The cheap price made him more willing to stay in. He notices that there are no other hats and coats in the hall. As she leads him upstairs, she explains that she is choosy about the guests she accepts into her home so it is empty there. While showing his room, the landlady let him sigh the guest book. He is not alarmed to her so he followed the landlady downstairs to sign the guest book. He notices two precious guests and find them familiar. The landlady brings a cup of tea placing it on the table in front of the sofa. She invites him to sit and have a tea. Billy asks the landlady about the two names in the guest book for several times as he is curious about it. He becomes certain that he had heard the names somewhere like newspaper. Every time he gets close to work it out, the landlady interrupts him.</a:t>
            </a:r>
          </a:p>
          <a:p>
            <a:pPr marL="36900" indent="0">
              <a:buNone/>
            </a:pPr>
            <a:r>
              <a:rPr lang="en-US" dirty="0">
                <a:effectLst/>
              </a:rPr>
              <a:t>The landlady makes some strange remarks on the two previous guests like how’s their body, age and about them while they are living there. He is positive that he has seen them in the headlines of newspapers. The landlady said some strange things that make him feel uncomfortable. She insists him to drink the tea. In the silence of the landlady, he notices that the parrot in the cage and the dachshund in front of the hearth aren’t alive. They were killed by the landlady herself. At the same time, he notices that his tea tasted faintly of bitter almonds. He asks the landlady if there are any other guests except them. The landlady replies “Only you” in a smile.</a:t>
            </a:r>
          </a:p>
          <a:p>
            <a:pPr marL="36900" indent="0">
              <a:buNone/>
            </a:pPr>
            <a:endParaRPr lang="en-US" dirty="0"/>
          </a:p>
        </p:txBody>
      </p:sp>
    </p:spTree>
    <p:extLst>
      <p:ext uri="{BB962C8B-B14F-4D97-AF65-F5344CB8AC3E}">
        <p14:creationId xmlns:p14="http://schemas.microsoft.com/office/powerpoint/2010/main" val="97432047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8200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E0C475-0782-4734-9640-B6539E1D61F5}"/>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1C154348-E047-4F75-8129-5F65147A2020}"/>
              </a:ext>
            </a:extLst>
          </p:cNvPr>
          <p:cNvSpPr>
            <a:spLocks noGrp="1"/>
          </p:cNvSpPr>
          <p:nvPr>
            <p:ph idx="1"/>
          </p:nvPr>
        </p:nvSpPr>
        <p:spPr/>
        <p:txBody>
          <a:bodyPr>
            <a:normAutofit fontScale="92500" lnSpcReduction="20000"/>
          </a:bodyPr>
          <a:lstStyle/>
          <a:p>
            <a:pPr marL="36900" indent="0">
              <a:buNone/>
            </a:pPr>
            <a:r>
              <a:rPr lang="en-US" sz="1600" dirty="0">
                <a:effectLst/>
              </a:rPr>
              <a:t>I am going to write about “The landlady “ that we read for class and for the assignment. The landlady is about a boy about 18~19 years old visiting Bath for business and he had never been there and was asked to find the place to stay for the night but he doesn’t know any place in the area. Then he found a place for him to stay for the night.</a:t>
            </a:r>
          </a:p>
          <a:p>
            <a:pPr marL="36900" indent="0">
              <a:buNone/>
            </a:pPr>
            <a:r>
              <a:rPr lang="en-US" sz="1600" dirty="0">
                <a:effectLst/>
              </a:rPr>
              <a:t>The place was cheap and there is something scary or terrifying about the place. He stayed in the place and when it was time for supper , he and the landlady talked about things and about themselves. While the landlady was away he saw a book about the people who stayed in the place.</a:t>
            </a:r>
          </a:p>
          <a:p>
            <a:pPr marL="36900" indent="0">
              <a:buNone/>
            </a:pPr>
            <a:r>
              <a:rPr lang="en-US" sz="1600" dirty="0">
                <a:effectLst/>
              </a:rPr>
              <a:t>There was named of the boys who stayed in the place and when the boy asked whether there were people living in the please now , the landlady said yes and but it was that the last entry was two years ago and when the boy entered the place he didn’t saw any coat or shoes in the entrance of the place but the landlady just stated that the boys were together in the third floor together. And something creepy about the landlady is that she stuff the dead animal of her and just put them in display .</a:t>
            </a:r>
          </a:p>
          <a:p>
            <a:pPr marL="36900" indent="0">
              <a:buNone/>
            </a:pPr>
            <a:br>
              <a:rPr lang="en-US" sz="1600" dirty="0">
                <a:effectLst/>
              </a:rPr>
            </a:br>
            <a:endParaRPr lang="en-US" sz="1600" dirty="0">
              <a:effectLst/>
            </a:endParaRPr>
          </a:p>
          <a:p>
            <a:pPr marL="36900" indent="0">
              <a:buNone/>
            </a:pPr>
            <a:br>
              <a:rPr lang="en-US" sz="1600" dirty="0">
                <a:effectLst/>
              </a:rPr>
            </a:br>
            <a:endParaRPr lang="en-US" sz="1600" dirty="0"/>
          </a:p>
        </p:txBody>
      </p:sp>
    </p:spTree>
    <p:extLst>
      <p:ext uri="{BB962C8B-B14F-4D97-AF65-F5344CB8AC3E}">
        <p14:creationId xmlns:p14="http://schemas.microsoft.com/office/powerpoint/2010/main" val="190732218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8200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8E2A05-C1D9-497E-8897-403E1912CEBA}"/>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0C76A44B-D484-4DC4-A179-935CFA76CD31}"/>
              </a:ext>
            </a:extLst>
          </p:cNvPr>
          <p:cNvSpPr>
            <a:spLocks noGrp="1"/>
          </p:cNvSpPr>
          <p:nvPr>
            <p:ph idx="1"/>
          </p:nvPr>
        </p:nvSpPr>
        <p:spPr/>
        <p:txBody>
          <a:bodyPr>
            <a:normAutofit fontScale="77500" lnSpcReduction="20000"/>
          </a:bodyPr>
          <a:lstStyle/>
          <a:p>
            <a:pPr marL="36900" indent="0">
              <a:buNone/>
            </a:pPr>
            <a:r>
              <a:rPr lang="en-US" dirty="0">
                <a:effectLst/>
              </a:rPr>
              <a:t>Book review journal Entry Falling leaves</a:t>
            </a:r>
          </a:p>
          <a:p>
            <a:pPr marL="36900" indent="0">
              <a:buNone/>
            </a:pPr>
            <a:r>
              <a:rPr lang="en-US" dirty="0">
                <a:effectLst/>
              </a:rPr>
              <a:t>Adeline Yeh </a:t>
            </a:r>
            <a:r>
              <a:rPr lang="en-US" dirty="0" err="1">
                <a:effectLst/>
              </a:rPr>
              <a:t>Mah’s</a:t>
            </a:r>
            <a:r>
              <a:rPr lang="en-US" dirty="0">
                <a:effectLst/>
              </a:rPr>
              <a:t> Falling Leaves is really a historical account of the past 100 years in China written through the eyes of a young girl who grows to become an accomplished woman and characters that bring history to life. In a short book, the reader is given a breadth of Chinese culture, economy and family.</a:t>
            </a:r>
          </a:p>
          <a:p>
            <a:pPr marL="36900" indent="0">
              <a:buNone/>
            </a:pPr>
            <a:r>
              <a:rPr lang="en-US" dirty="0">
                <a:effectLst/>
              </a:rPr>
              <a:t>Each one of her characters represents a character from Cinderella’s world. But this princess lives a very different life, becoming her own Prince Charming in the end. Her memoir breaks away from traditional biographies so that her story begins before she was born. The detailed background she displays to the reader about her father, grandfather, and grandaunt creates that illusion of comfort that she will be afford when she born. In this, the picture of life in China is outlined, waiting to be filled in different chapters. Her strength lies in the beautiful convergence of history and life, so as the two become one.</a:t>
            </a:r>
          </a:p>
          <a:p>
            <a:pPr marL="36900" indent="0">
              <a:buNone/>
            </a:pPr>
            <a:endParaRPr lang="en-US" dirty="0"/>
          </a:p>
        </p:txBody>
      </p:sp>
    </p:spTree>
    <p:extLst>
      <p:ext uri="{BB962C8B-B14F-4D97-AF65-F5344CB8AC3E}">
        <p14:creationId xmlns:p14="http://schemas.microsoft.com/office/powerpoint/2010/main" val="282837494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8200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9E83AC-9C13-472B-93A6-C13B4F135B66}"/>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81D4DA4E-8BDB-47D2-9763-A2BA512D1AC2}"/>
              </a:ext>
            </a:extLst>
          </p:cNvPr>
          <p:cNvSpPr>
            <a:spLocks noGrp="1"/>
          </p:cNvSpPr>
          <p:nvPr>
            <p:ph idx="1"/>
          </p:nvPr>
        </p:nvSpPr>
        <p:spPr/>
        <p:txBody>
          <a:bodyPr>
            <a:normAutofit fontScale="62500" lnSpcReduction="20000"/>
          </a:bodyPr>
          <a:lstStyle/>
          <a:p>
            <a:pPr marL="36900" indent="0">
              <a:buNone/>
            </a:pPr>
            <a:r>
              <a:rPr lang="en-US" dirty="0">
                <a:effectLst/>
              </a:rPr>
              <a:t>A terrible disease called the Red Death has struck the country. It's incredibly fatal, horribly gruesome, and it's already killed off half the kingdom. But the ruler of these parts, Prince Prospero, doesn't seem to care about his poor, dying subjects. Instead, he decides to let the kingdom take care of itself while he and a thousand of his favorite knights and ladies shut themselves up in a fabulous castle to have one never-ending party. Wine, women, music, dancing, fools; Prospero's castle has it all. After the last guest enters, no one else can get in; the Prince has welded the doors shut. That means no one can get out, either.</a:t>
            </a:r>
          </a:p>
          <a:p>
            <a:pPr marL="36900" indent="0">
              <a:buNone/>
            </a:pPr>
            <a:r>
              <a:rPr lang="en-US" dirty="0">
                <a:effectLst/>
              </a:rPr>
              <a:t>About five or six months into his stay, Prospero decides to have a spectacular masquerade ball (a ball where the guests wear masks and costumes). The setup is weird and wild, just like the Prince who designs it. The ball takes place in a suite of seven rooms, each one dressed up in a different color: blue, purple, green, orange, white, violet, and black. The black room, which looks like death, is awfully creepy—it's got dark black walls, blood red windows, and big black clock which chimes so eerily every hour that everybody at the party stops dancing and laughs nervously. Most of the frolicking masqueraders are too weird, out to go into the black room.</a:t>
            </a:r>
          </a:p>
          <a:p>
            <a:pPr marL="36900" indent="0">
              <a:buNone/>
            </a:pPr>
            <a:r>
              <a:rPr lang="en-US" dirty="0">
                <a:effectLst/>
              </a:rPr>
              <a:t>The Red Death masquerader passes within a few feet of the Prince and starts to walk through the rooms, heading toward the black room. Prospero loses it and runs after him in a rage, drawing his dagger as he approaches. But just as Prospero reaches the edge of the black room, the corpselike guest suddenly whirls around to face him, and Prospero falls to the ground, dead. The shocked crowd throws itself at the guest, only to discover in horror that there's nothing underneath the mask and costume. The Red Death itself has come to the party. One by one the guests die, spilling their blood all over Prospero's lavish rooms. The candles go out, leaving only "darkness, decay, and the Red Death."</a:t>
            </a:r>
          </a:p>
          <a:p>
            <a:pPr marL="36900" indent="0">
              <a:buNone/>
            </a:pPr>
            <a:endParaRPr lang="en-US" dirty="0"/>
          </a:p>
        </p:txBody>
      </p:sp>
    </p:spTree>
    <p:extLst>
      <p:ext uri="{BB962C8B-B14F-4D97-AF65-F5344CB8AC3E}">
        <p14:creationId xmlns:p14="http://schemas.microsoft.com/office/powerpoint/2010/main" val="179943242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8200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9E83AC-9C13-472B-93A6-C13B4F135B66}"/>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81D4DA4E-8BDB-47D2-9763-A2BA512D1AC2}"/>
              </a:ext>
            </a:extLst>
          </p:cNvPr>
          <p:cNvSpPr>
            <a:spLocks noGrp="1"/>
          </p:cNvSpPr>
          <p:nvPr>
            <p:ph idx="1"/>
          </p:nvPr>
        </p:nvSpPr>
        <p:spPr/>
        <p:txBody>
          <a:bodyPr>
            <a:normAutofit lnSpcReduction="10000"/>
          </a:bodyPr>
          <a:lstStyle/>
          <a:p>
            <a:pPr marL="36900" indent="0">
              <a:buNone/>
            </a:pPr>
            <a:r>
              <a:rPr lang="en-US" dirty="0">
                <a:effectLst/>
              </a:rPr>
              <a:t>	“Given” is the name of the book I recently read for my book journal review. It is about how 4 college and high school students living in Tokyo achieve their dream, one being setting up a band and performing on stage. It also explores about the emotional romance story between the main characters, </a:t>
            </a:r>
            <a:r>
              <a:rPr lang="en-US" dirty="0" err="1">
                <a:effectLst/>
              </a:rPr>
              <a:t>Satou</a:t>
            </a:r>
            <a:r>
              <a:rPr lang="en-US" dirty="0">
                <a:effectLst/>
              </a:rPr>
              <a:t> and </a:t>
            </a:r>
            <a:r>
              <a:rPr lang="en-US" dirty="0" err="1">
                <a:effectLst/>
              </a:rPr>
              <a:t>Uenoyama</a:t>
            </a:r>
            <a:r>
              <a:rPr lang="en-US" dirty="0">
                <a:effectLst/>
              </a:rPr>
              <a:t> </a:t>
            </a:r>
            <a:r>
              <a:rPr lang="en-US" dirty="0" err="1">
                <a:effectLst/>
              </a:rPr>
              <a:t>Uecchi</a:t>
            </a:r>
            <a:r>
              <a:rPr lang="en-US" dirty="0">
                <a:effectLst/>
              </a:rPr>
              <a:t>. The book takes on its exploration of young high-school romance stories, Japan’s culture, the struggles of musicians and bands, the wide variety of instruments and the pain of losing someone precious to an individual and to overcome it. This book has an anime adaptation of its own and it has received some bad comments by “sensitive” critics and readers but I really enjoyed it since I didn’t mind it in the start and I think female readers would enjoy this a lot. </a:t>
            </a:r>
            <a:endParaRPr lang="en-US" dirty="0"/>
          </a:p>
        </p:txBody>
      </p:sp>
    </p:spTree>
    <p:extLst>
      <p:ext uri="{BB962C8B-B14F-4D97-AF65-F5344CB8AC3E}">
        <p14:creationId xmlns:p14="http://schemas.microsoft.com/office/powerpoint/2010/main" val="333007725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8200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9E83AC-9C13-472B-93A6-C13B4F135B66}"/>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81D4DA4E-8BDB-47D2-9763-A2BA512D1AC2}"/>
              </a:ext>
            </a:extLst>
          </p:cNvPr>
          <p:cNvSpPr>
            <a:spLocks noGrp="1"/>
          </p:cNvSpPr>
          <p:nvPr>
            <p:ph idx="1"/>
          </p:nvPr>
        </p:nvSpPr>
        <p:spPr/>
        <p:txBody>
          <a:bodyPr>
            <a:normAutofit fontScale="62500" lnSpcReduction="20000"/>
          </a:bodyPr>
          <a:lstStyle/>
          <a:p>
            <a:pPr marL="36900" indent="0">
              <a:buNone/>
            </a:pPr>
            <a:r>
              <a:rPr lang="en-US" dirty="0">
                <a:effectLst/>
              </a:rPr>
              <a:t>	Matilda is a girl who was born in a family who doesn’t appreciate her. She is a very bright girl who is eager to learn but her family doesn’t support her. Her mom gambles and her father sells illegal cars. She was sent to school late for a girl her age and her parents sent her to a school run by a terrible woman named Miss Trunchbull. She is massive, muscular and an athletic who have been a former Olympic athlete for Britain. She doesn’t like children ad treats them badly. But her teacher, Miss Honey, is a wonderful sweet woman and she recognizes that Matilda is intelligent and she noticed that Matilda could solve complex math problems in her head and she could also read books which were meant for adults. Matilda’s parents don’t buy her books because they prefer to watch television than reading so she went to a public library and borrow books. Miss Honey seeks to move her into the highest form but her parents and Miss Trunchbull doesn’t agree with her. Miss Honey invited her to her cottage and they talk and Matilda found out that Miss Trunchbull is Miss Honey’s aunty. One day Matilda found out that she have powers and she practiced those powers and she take a revenge on her parents for mistreating her and she comes up with a plan to get back at Miss Trunchbull and help Miss Honey. She went to her house and frightened her using her powers and when Miss Trunchbull comes in to her class to teach she scares her writing messages to Miss Trunchbull on the board. She panicked and she disappears moving out of Miss Honey’s house and she also leaves the school. So Miss Honey becomes a head teacher and she treats everyone nicely. One day her parents and brother was packing up to move to Spain because her father has been caught for being involved with criminals who sell stolen cars but she doesn’t want to leave her school and Miss Honey so Matilda let Miss Honey adopt her and her parents also agree to the plan and finally Matilda was grew very talented with Miss Honey and they live happily.</a:t>
            </a:r>
            <a:endParaRPr lang="en-US" dirty="0"/>
          </a:p>
        </p:txBody>
      </p:sp>
    </p:spTree>
    <p:extLst>
      <p:ext uri="{BB962C8B-B14F-4D97-AF65-F5344CB8AC3E}">
        <p14:creationId xmlns:p14="http://schemas.microsoft.com/office/powerpoint/2010/main" val="372279543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8200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9E83AC-9C13-472B-93A6-C13B4F135B66}"/>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81D4DA4E-8BDB-47D2-9763-A2BA512D1AC2}"/>
              </a:ext>
            </a:extLst>
          </p:cNvPr>
          <p:cNvSpPr>
            <a:spLocks noGrp="1"/>
          </p:cNvSpPr>
          <p:nvPr>
            <p:ph idx="1"/>
          </p:nvPr>
        </p:nvSpPr>
        <p:spPr/>
        <p:txBody>
          <a:bodyPr>
            <a:normAutofit lnSpcReduction="10000"/>
          </a:bodyPr>
          <a:lstStyle/>
          <a:p>
            <a:pPr marL="36900" indent="0">
              <a:buNone/>
            </a:pPr>
            <a:r>
              <a:rPr lang="en-US" dirty="0">
                <a:effectLst/>
              </a:rPr>
              <a:t>	The wizard of Oz was a book written by L. Frank Baum. It was a famous story and it was a about a girl name Dorothy Gale. She was carried to another magical place by a tornado. Her dog name Toto was also in an adventure with her. When she got to that beautiful place name Oz, she met the wicked witch of the west. She was also wearing beautiful magical red slippers. Then she met the good witch of the North who come and save her from the evil witch. Then Dorothy ask the witch to show her the way to return home. Then the witch tells her that the wizard can help her and point out the way to the castle. On the way she made some friend and when they get to the castle the flying moneys carried Dorothy and her friends to get her red slippers. She escape from the wicked with and finally get to her home with the help of the good witch.</a:t>
            </a:r>
            <a:endParaRPr lang="en-US" dirty="0"/>
          </a:p>
        </p:txBody>
      </p:sp>
    </p:spTree>
    <p:extLst>
      <p:ext uri="{BB962C8B-B14F-4D97-AF65-F5344CB8AC3E}">
        <p14:creationId xmlns:p14="http://schemas.microsoft.com/office/powerpoint/2010/main" val="32517895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8200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9E83AC-9C13-472B-93A6-C13B4F135B66}"/>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81D4DA4E-8BDB-47D2-9763-A2BA512D1AC2}"/>
              </a:ext>
            </a:extLst>
          </p:cNvPr>
          <p:cNvSpPr>
            <a:spLocks noGrp="1"/>
          </p:cNvSpPr>
          <p:nvPr>
            <p:ph idx="1"/>
          </p:nvPr>
        </p:nvSpPr>
        <p:spPr/>
        <p:txBody>
          <a:bodyPr>
            <a:normAutofit fontScale="92500"/>
          </a:bodyPr>
          <a:lstStyle/>
          <a:p>
            <a:pPr marL="36900" indent="0">
              <a:buNone/>
            </a:pPr>
            <a:r>
              <a:rPr lang="en-US" dirty="0">
                <a:effectLst/>
              </a:rPr>
              <a:t>	The woman in white dress first appears at night on a lonely heath near London. Walter </a:t>
            </a:r>
            <a:r>
              <a:rPr lang="en-US" dirty="0" err="1">
                <a:effectLst/>
              </a:rPr>
              <a:t>Hartright</a:t>
            </a:r>
            <a:r>
              <a:rPr lang="en-US" dirty="0">
                <a:effectLst/>
              </a:rPr>
              <a:t> is first alarmed, but sees that she is frightened and confused and needs his help. He speaks kindly to her and walks with her and soon she disappears into the night again. After this strange meeting, a chain of events that bring Walter, Marian and her half-sister, Laura, Sir Percival and his Italian friend, Count </a:t>
            </a:r>
            <a:r>
              <a:rPr lang="en-US" dirty="0" err="1">
                <a:effectLst/>
              </a:rPr>
              <a:t>Fosco</a:t>
            </a:r>
            <a:r>
              <a:rPr lang="en-US" dirty="0">
                <a:effectLst/>
              </a:rPr>
              <a:t> together in a mystery. The mystery is the sad, lonely figure of the woman in white – her life, her history and the secret that she is desperate to reveal before she dies. It is a story of greed and evil, innocence and betrayal, confused identities and also love, Walter who is Laura’s art teacher falls in love with her. I like this book because I like mysteries. I suggest to people who like mysteries and thriller. It is very interesting and the author has suspense, excitement, romance and a plot that twists and turns on every page.</a:t>
            </a:r>
            <a:endParaRPr lang="en-US" dirty="0"/>
          </a:p>
        </p:txBody>
      </p:sp>
    </p:spTree>
    <p:extLst>
      <p:ext uri="{BB962C8B-B14F-4D97-AF65-F5344CB8AC3E}">
        <p14:creationId xmlns:p14="http://schemas.microsoft.com/office/powerpoint/2010/main" val="237769995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8200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9E83AC-9C13-472B-93A6-C13B4F135B66}"/>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81D4DA4E-8BDB-47D2-9763-A2BA512D1AC2}"/>
              </a:ext>
            </a:extLst>
          </p:cNvPr>
          <p:cNvSpPr>
            <a:spLocks noGrp="1"/>
          </p:cNvSpPr>
          <p:nvPr>
            <p:ph idx="1"/>
          </p:nvPr>
        </p:nvSpPr>
        <p:spPr/>
        <p:txBody>
          <a:bodyPr>
            <a:normAutofit fontScale="92500"/>
          </a:bodyPr>
          <a:lstStyle/>
          <a:p>
            <a:pPr marL="36900" indent="0">
              <a:buNone/>
            </a:pPr>
            <a:r>
              <a:rPr lang="en-US" dirty="0">
                <a:effectLst/>
              </a:rPr>
              <a:t>	The woman in white dress first appears at night on a lonely heath near London. Walter </a:t>
            </a:r>
            <a:r>
              <a:rPr lang="en-US" dirty="0" err="1">
                <a:effectLst/>
              </a:rPr>
              <a:t>Hartright</a:t>
            </a:r>
            <a:r>
              <a:rPr lang="en-US" dirty="0">
                <a:effectLst/>
              </a:rPr>
              <a:t> is first alarmed, but sees that she is frightened and confused and needs his help. He speaks kindly to her and walks with her and soon she disappears into the night again. After this strange meeting, a chain of events that bring Walter, Marian and her half-sister, Laura, Sir Percival and his Italian friend, Count </a:t>
            </a:r>
            <a:r>
              <a:rPr lang="en-US" dirty="0" err="1">
                <a:effectLst/>
              </a:rPr>
              <a:t>Fosco</a:t>
            </a:r>
            <a:r>
              <a:rPr lang="en-US" dirty="0">
                <a:effectLst/>
              </a:rPr>
              <a:t> together in a mystery. The mystery is the sad, lonely figure of the woman in white – her life, her history and the secret that she is desperate to reveal before she dies. It is a story of greed and evil, innocence and betrayal, confused identities and also love, Walter who is Laura’s art teacher falls in love with her. I like this book because I like mysteries. I suggest to people who like mysteries and thriller. It is very interesting and the author has suspense, excitement, romance and a plot that twists and turns on every page.</a:t>
            </a:r>
            <a:endParaRPr lang="en-US" dirty="0"/>
          </a:p>
        </p:txBody>
      </p:sp>
    </p:spTree>
    <p:extLst>
      <p:ext uri="{BB962C8B-B14F-4D97-AF65-F5344CB8AC3E}">
        <p14:creationId xmlns:p14="http://schemas.microsoft.com/office/powerpoint/2010/main" val="6383140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8200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9E83AC-9C13-472B-93A6-C13B4F135B66}"/>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81D4DA4E-8BDB-47D2-9763-A2BA512D1AC2}"/>
              </a:ext>
            </a:extLst>
          </p:cNvPr>
          <p:cNvSpPr>
            <a:spLocks noGrp="1"/>
          </p:cNvSpPr>
          <p:nvPr>
            <p:ph idx="1"/>
          </p:nvPr>
        </p:nvSpPr>
        <p:spPr/>
        <p:txBody>
          <a:bodyPr>
            <a:normAutofit fontScale="70000" lnSpcReduction="20000"/>
          </a:bodyPr>
          <a:lstStyle/>
          <a:p>
            <a:pPr marL="36900" indent="0">
              <a:buNone/>
            </a:pPr>
            <a:r>
              <a:rPr lang="en-US" dirty="0">
                <a:effectLst/>
              </a:rPr>
              <a:t>	This past weekend, I saw the movie harry potter and the goblet of fire. as part of the popular harry potter book and movie series, it was definitely one to remember. this movie is mainly about a large-scale competition between wizards that takes place at Hogwarts over the course of the school year. harry has been entered into the contest, which is known as the Triwizard tournament, and many twists and turns make for quite the adventurous competition. true to harry potter form, the characters encounter problems, tragedies, challenges, and mysterious behavior that they are forced to decode. new characters were introduced in this film, which was an enjoyable aspect and added a new element of intrigue that the previous harry potter films did not possess. furthermore, this installment of the series seemed to follow its literary counterpart the most closely and accurately. also, this film was a good length: not excessively long but long enough to tell the story. another great aspect of the film was the special effects, particularly with regard to all of the scenes featuring the dragons. this movie was also different from the rest because it had more story conceding the characters' love lives. in one particular scene, there was a dance that all of the tournament contestants were to attend. the characters went to the ball, and it was so much fun to watch. first of all, the scenery of the ball was exquisite, and it was so cool lo actually feel like you wore there this was definitely one of the highlights of the movie overall, this was, in my opinion, the best harry potter film yet and portrays the fantastical story of wizards and the world of Hogwarts extremely well. with the addition of new characters, the fast-paced nature of the film, and the added romantic aspects, this movie was truly a great one.</a:t>
            </a:r>
            <a:endParaRPr lang="en-US" dirty="0"/>
          </a:p>
        </p:txBody>
      </p:sp>
    </p:spTree>
    <p:extLst>
      <p:ext uri="{BB962C8B-B14F-4D97-AF65-F5344CB8AC3E}">
        <p14:creationId xmlns:p14="http://schemas.microsoft.com/office/powerpoint/2010/main" val="385645637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8200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35F91B-6FA1-4135-A201-F79AC1D4F217}"/>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C20C6E04-1FA8-461E-908C-3F05B2DFD7F8}"/>
              </a:ext>
            </a:extLst>
          </p:cNvPr>
          <p:cNvSpPr>
            <a:spLocks noGrp="1"/>
          </p:cNvSpPr>
          <p:nvPr>
            <p:ph idx="1"/>
          </p:nvPr>
        </p:nvSpPr>
        <p:spPr/>
        <p:txBody>
          <a:bodyPr>
            <a:normAutofit fontScale="70000" lnSpcReduction="20000"/>
          </a:bodyPr>
          <a:lstStyle/>
          <a:p>
            <a:r>
              <a:rPr lang="en-US" dirty="0">
                <a:effectLst/>
              </a:rPr>
              <a:t>This book is really interesting and this story is called (Sister Love) by John Escott. It is about two sisters, Marcia and Karin. From this story I saw the bitter relationship instead of showing sister love. I also recognized that some sister r good friends but some are not. Sometimes there is more hate in a family than there is love. This story was really scary that even though they are in only one family that have big jealousy each other and even the younger sister hates her own sibling. Moreover it is drawing to figure out the bad situation even though they have the same parents. They have also different characteristics whereas Marcia was 35 and she never wore short skirt or bikini because of her legs. She was also unattractive and has got rounded face with black-</a:t>
            </a:r>
            <a:r>
              <a:rPr lang="en-US" dirty="0" err="1">
                <a:effectLst/>
              </a:rPr>
              <a:t>coloured</a:t>
            </a:r>
            <a:r>
              <a:rPr lang="en-US" dirty="0">
                <a:effectLst/>
              </a:rPr>
              <a:t> hair. And she used to stay at home to look after their sick father. On the other hand, Karin who was ten years younger than her sister and her appearance was tall and beautiful with brown hair. Her special model is ideal to attract most men. One day Marcia let her boyfriend to see her father. From this one bane has came suddenly which happened at their home . It was formed when Marcia saw her boyfriend was chatting with her sister Karin and also she heard the bitter words from him. It let the conflict between two sisters for love . Badly, this conflict kept on to dead of Karin which wasn’t her sister's fault. I really felt sorrowful of their relationships. I also got the lesson that we should build the frank link with each other in the same family.</a:t>
            </a:r>
            <a:endParaRPr lang="en-US" dirty="0"/>
          </a:p>
        </p:txBody>
      </p:sp>
    </p:spTree>
    <p:extLst>
      <p:ext uri="{BB962C8B-B14F-4D97-AF65-F5344CB8AC3E}">
        <p14:creationId xmlns:p14="http://schemas.microsoft.com/office/powerpoint/2010/main" val="299899440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8200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99F967-B4D7-45EC-8E3E-2EB8A592E359}"/>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362E5F05-1E24-49AE-A323-771BBFD09BEB}"/>
              </a:ext>
            </a:extLst>
          </p:cNvPr>
          <p:cNvSpPr>
            <a:spLocks noGrp="1"/>
          </p:cNvSpPr>
          <p:nvPr>
            <p:ph idx="1"/>
          </p:nvPr>
        </p:nvSpPr>
        <p:spPr/>
        <p:txBody>
          <a:bodyPr>
            <a:normAutofit fontScale="70000" lnSpcReduction="20000"/>
          </a:bodyPr>
          <a:lstStyle/>
          <a:p>
            <a:pPr marL="36900" indent="0">
              <a:buNone/>
            </a:pPr>
            <a:r>
              <a:rPr lang="en-US" dirty="0">
                <a:effectLst/>
              </a:rPr>
              <a:t>This past weekend, I saw the movie harry potter and the goblet of fire. as part of the popular harry potter book and movie series, it was definitely one to remember. this movie is mainly about a large-scale competition between wizards that takes place at Hogwarts over the course of the school year. harry has been entered into the contest, which is known as the Triwizard tournament, and many twists and turns make for quite the adventurous competition. true to harry potter form, the characters encounter problems, tragedies, challenges, and mysterious behavior that they are forced to decode. new characters were introduced in this film, which was an enjoyable aspect and added a new element of intrigue that the previous harry potter films did not possess. furthermore, this installment of the series seemed to follow its literary counterpart the most closely and accurately. also, this film was a good length: not excessively long but long enough to tell the story. another great aspect of the film was the special effects, particularly with regard to all of the scenes featuring the dragons. this movie was also different from the rest because it had more story conceding the characters' love lives. in one particular scene, there was a dance that all of the tournament contestants were to attend. the characters went to the ball, and it was so much fun to watch. first of all, the scenery of the ball was exquisite, and it was so cool lo actually feel like you wore there this was definitely one of the highlights of the movie overall, this was, in my opinion, the best harry potter film yet and portrays the fantastical story of wizards and the world of Hogwarts extremely well. with the addition of new characters, the fast-paced nature of the film, and the added romantic aspects, this movie was truly a great one.</a:t>
            </a:r>
            <a:endParaRPr lang="en-US" dirty="0"/>
          </a:p>
        </p:txBody>
      </p:sp>
    </p:spTree>
    <p:extLst>
      <p:ext uri="{BB962C8B-B14F-4D97-AF65-F5344CB8AC3E}">
        <p14:creationId xmlns:p14="http://schemas.microsoft.com/office/powerpoint/2010/main" val="178166800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8200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99F967-B4D7-45EC-8E3E-2EB8A592E359}"/>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362E5F05-1E24-49AE-A323-771BBFD09BEB}"/>
              </a:ext>
            </a:extLst>
          </p:cNvPr>
          <p:cNvSpPr>
            <a:spLocks noGrp="1"/>
          </p:cNvSpPr>
          <p:nvPr>
            <p:ph idx="1"/>
          </p:nvPr>
        </p:nvSpPr>
        <p:spPr>
          <a:solidFill>
            <a:srgbClr val="820000"/>
          </a:solidFill>
        </p:spPr>
        <p:txBody>
          <a:bodyPr>
            <a:normAutofit fontScale="70000" lnSpcReduction="20000"/>
          </a:bodyPr>
          <a:lstStyle/>
          <a:p>
            <a:pPr marL="36900" indent="0">
              <a:buNone/>
            </a:pPr>
            <a:r>
              <a:rPr lang="en-US" dirty="0">
                <a:effectLst/>
              </a:rPr>
              <a:t>There was a boy Jonas he was eleven years old living in a futuristic society. In this society everyone acts the same and do the same things. They have no choice but do what the society is marked to do. In the age of twelve every member of the community have a job based on his talents, abilities and interests. They can be married but they need exactly two children in their family.</a:t>
            </a:r>
          </a:p>
          <a:p>
            <a:pPr marL="36900" indent="0">
              <a:buNone/>
            </a:pPr>
            <a:r>
              <a:rPr lang="en-US" dirty="0">
                <a:effectLst/>
              </a:rPr>
              <a:t>Jonas lives with his father his mother work for the department of Justice. He also have a little sister Lilly. He is turning twelve. At twelve he was given the assignment of receiver of memory. Jonas receives the memories of the past, good and bad from the present receiver, a wise old man tells Jonas to call him Giver. The Giver transmits memories by placing his hands on Jonas’s back. His first memory was of an exhilarating sled ride. The memories make Jonas’s life more meaning to the people and give richness. Jonas’s take care of the Gabriel the new child. He would take care of her when he cries.</a:t>
            </a:r>
          </a:p>
          <a:p>
            <a:pPr marL="36900" indent="0">
              <a:buNone/>
            </a:pPr>
            <a:r>
              <a:rPr lang="en-US" dirty="0">
                <a:effectLst/>
              </a:rPr>
              <a:t>Then he would pass good memories into her. One day the Giver reveals that being released is death and Gabriel is in danger of being released. When someone died the memories is released into the community. Jonas left when his father tell him that Gabriel is being released the other day. Then he pass into a new territory and he pass over a hill and ride on a sled down the hill from his first receiving memory. Jonas is sure that someone is waiting for them there.</a:t>
            </a:r>
          </a:p>
          <a:p>
            <a:pPr marL="36900" indent="0">
              <a:buNone/>
            </a:pPr>
            <a:endParaRPr lang="en-US" dirty="0"/>
          </a:p>
        </p:txBody>
      </p:sp>
    </p:spTree>
    <p:extLst>
      <p:ext uri="{BB962C8B-B14F-4D97-AF65-F5344CB8AC3E}">
        <p14:creationId xmlns:p14="http://schemas.microsoft.com/office/powerpoint/2010/main" val="4432605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8200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99F967-B4D7-45EC-8E3E-2EB8A592E359}"/>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362E5F05-1E24-49AE-A323-771BBFD09BEB}"/>
              </a:ext>
            </a:extLst>
          </p:cNvPr>
          <p:cNvSpPr>
            <a:spLocks noGrp="1"/>
          </p:cNvSpPr>
          <p:nvPr>
            <p:ph idx="1"/>
          </p:nvPr>
        </p:nvSpPr>
        <p:spPr/>
        <p:txBody>
          <a:bodyPr>
            <a:normAutofit fontScale="92500" lnSpcReduction="20000"/>
          </a:bodyPr>
          <a:lstStyle/>
          <a:p>
            <a:pPr marL="36900" indent="0">
              <a:buNone/>
            </a:pPr>
            <a:r>
              <a:rPr lang="en-US" sz="1200" dirty="0">
                <a:effectLst/>
              </a:rPr>
              <a:t>The novel is based on the true story of a black slave woman, Margaret Garner, who in 1856 escaped from a Kentucky plantation with her husband, Robert, and their children. They sought refuge in Ohio, but their owner and law officers soon caught up with the family. Before their recapture, Margaret killed her young daughter to prevent her return to slavery. In the novel, </a:t>
            </a:r>
            <a:r>
              <a:rPr lang="en-US" sz="1200" dirty="0" err="1">
                <a:effectLst/>
              </a:rPr>
              <a:t>Sethe</a:t>
            </a:r>
            <a:r>
              <a:rPr lang="en-US" sz="1200" dirty="0">
                <a:effectLst/>
              </a:rPr>
              <a:t> is also a passionately devoted mother, who flees with her children from an abusive owner known as “schoolteacher.” They are caught, and, in an act of supreme love and sacrifice, she too tries to kill her children to keep them from slavery. Only her two-year-old daughter dies, and the schoolteacher, believing that </a:t>
            </a:r>
            <a:r>
              <a:rPr lang="en-US" sz="1200" dirty="0" err="1">
                <a:effectLst/>
              </a:rPr>
              <a:t>Sethe</a:t>
            </a:r>
            <a:r>
              <a:rPr lang="en-US" sz="1200" dirty="0">
                <a:effectLst/>
              </a:rPr>
              <a:t> is crazy, decides not to take her back. </a:t>
            </a:r>
            <a:r>
              <a:rPr lang="en-US" sz="1200" dirty="0" err="1">
                <a:effectLst/>
              </a:rPr>
              <a:t>Sethe</a:t>
            </a:r>
            <a:r>
              <a:rPr lang="en-US" sz="1200" dirty="0">
                <a:effectLst/>
              </a:rPr>
              <a:t> later has “Beloved” inscribed on her daughter’s tombstone. Although she had intended for it to read “Dearly Beloved,” she did not have the energy to “pay” for two words (each word cost her 10 minutes of sex with the engraver). These events are revealed in flashbacks, as the novel opens in 1873, with </a:t>
            </a:r>
            <a:r>
              <a:rPr lang="en-US" sz="1200" dirty="0" err="1">
                <a:effectLst/>
              </a:rPr>
              <a:t>Sethe</a:t>
            </a:r>
            <a:r>
              <a:rPr lang="en-US" sz="1200" dirty="0">
                <a:effectLst/>
              </a:rPr>
              <a:t> and her teenage daughter, Denver, living in Ohio, where their house at 124 Bluestone Road is haunted by the angry ghost of the child </a:t>
            </a:r>
            <a:r>
              <a:rPr lang="en-US" sz="1200" dirty="0" err="1">
                <a:effectLst/>
              </a:rPr>
              <a:t>Sethe</a:t>
            </a:r>
            <a:r>
              <a:rPr lang="en-US" sz="1200" dirty="0">
                <a:effectLst/>
              </a:rPr>
              <a:t> killed. The hauntings are alleviated by the arrival of Paul D, a man so ravaged by his slave past that he keeps his feelings in the “tobacco bin” of his heart. He worked on the same plantation as </a:t>
            </a:r>
            <a:r>
              <a:rPr lang="en-US" sz="1200" dirty="0" err="1">
                <a:effectLst/>
              </a:rPr>
              <a:t>Sethe</a:t>
            </a:r>
            <a:r>
              <a:rPr lang="en-US" sz="1200" dirty="0">
                <a:effectLst/>
              </a:rPr>
              <a:t>, and the two begin a relationship. A brief period of relative calm ends with the appearance of a young woman who says that her name is Beloved. She knows things that suggest she is the reincarnation of </a:t>
            </a:r>
            <a:r>
              <a:rPr lang="en-US" sz="1200" dirty="0" err="1">
                <a:effectLst/>
              </a:rPr>
              <a:t>Sethe’s</a:t>
            </a:r>
            <a:r>
              <a:rPr lang="en-US" sz="1200" dirty="0">
                <a:effectLst/>
              </a:rPr>
              <a:t> lost daughter. </a:t>
            </a:r>
            <a:r>
              <a:rPr lang="en-US" sz="1200" dirty="0" err="1">
                <a:effectLst/>
              </a:rPr>
              <a:t>Sethe</a:t>
            </a:r>
            <a:r>
              <a:rPr lang="en-US" sz="1200" dirty="0">
                <a:effectLst/>
              </a:rPr>
              <a:t> is obsessed with assuaging her guilt and tries to placate the increasingly demanding and manipulative Beloved. At one point, Beloved seduces Paul D. After learning that </a:t>
            </a:r>
            <a:r>
              <a:rPr lang="en-US" sz="1200" dirty="0" err="1">
                <a:effectLst/>
              </a:rPr>
              <a:t>Sethe</a:t>
            </a:r>
            <a:r>
              <a:rPr lang="en-US" sz="1200" dirty="0">
                <a:effectLst/>
              </a:rPr>
              <a:t> killed her daughter, he leaves.</a:t>
            </a:r>
          </a:p>
          <a:p>
            <a:pPr marL="36900" indent="0">
              <a:buNone/>
            </a:pPr>
            <a:r>
              <a:rPr lang="en-US" sz="1200" dirty="0">
                <a:effectLst/>
              </a:rPr>
              <a:t>The situation at 124 Bluestone worsens, as </a:t>
            </a:r>
            <a:r>
              <a:rPr lang="en-US" sz="1200" dirty="0" err="1">
                <a:effectLst/>
              </a:rPr>
              <a:t>Sethe</a:t>
            </a:r>
            <a:r>
              <a:rPr lang="en-US" sz="1200" dirty="0">
                <a:effectLst/>
              </a:rPr>
              <a:t> loses her job and becomes completely fixated on Beloved, who is soon revealed to be pregnant. While the lonely and largely housebound Denver initially befriends Beloved, she begins to grow concerned. She finally dares to venture outside in order to ask the community for help, and she is given food and a job. As the local women attempt to stage an exorcism, Denver’s employer arrives to take her to work, and </a:t>
            </a:r>
            <a:r>
              <a:rPr lang="en-US" sz="1200" dirty="0" err="1">
                <a:effectLst/>
              </a:rPr>
              <a:t>Sethe</a:t>
            </a:r>
            <a:r>
              <a:rPr lang="en-US" sz="1200" dirty="0">
                <a:effectLst/>
              </a:rPr>
              <a:t> mistakes him for “schoolteacher” and tries to attack him with an ice pick. The other women restrain her, and during the commotion Beloved disappears. Paul D later returns to the grieving </a:t>
            </a:r>
            <a:r>
              <a:rPr lang="en-US" sz="1200" dirty="0" err="1">
                <a:effectLst/>
              </a:rPr>
              <a:t>Sethe</a:t>
            </a:r>
            <a:r>
              <a:rPr lang="en-US" sz="1200" dirty="0">
                <a:effectLst/>
              </a:rPr>
              <a:t>, promising to care for her, and Denver continues to thrive in the outside world.</a:t>
            </a:r>
          </a:p>
          <a:p>
            <a:pPr marL="36900" indent="0">
              <a:buNone/>
            </a:pPr>
            <a:br>
              <a:rPr lang="en-US" sz="1200" dirty="0">
                <a:effectLst/>
              </a:rPr>
            </a:br>
            <a:endParaRPr lang="en-US" sz="1200" dirty="0">
              <a:effectLst/>
            </a:endParaRPr>
          </a:p>
          <a:p>
            <a:pPr marL="36900" indent="0">
              <a:buNone/>
            </a:pPr>
            <a:br>
              <a:rPr lang="en-US" sz="1200" dirty="0">
                <a:effectLst/>
              </a:rPr>
            </a:br>
            <a:endParaRPr lang="en-US" sz="1200" dirty="0"/>
          </a:p>
        </p:txBody>
      </p:sp>
    </p:spTree>
    <p:extLst>
      <p:ext uri="{BB962C8B-B14F-4D97-AF65-F5344CB8AC3E}">
        <p14:creationId xmlns:p14="http://schemas.microsoft.com/office/powerpoint/2010/main" val="163038363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lateVTI">
  <a:themeElements>
    <a:clrScheme name="Coffee">
      <a:dk1>
        <a:sysClr val="windowText" lastClr="000000"/>
      </a:dk1>
      <a:lt1>
        <a:sysClr val="window" lastClr="FFFFFF"/>
      </a:lt1>
      <a:dk2>
        <a:srgbClr val="4E3B30"/>
      </a:dk2>
      <a:lt2>
        <a:srgbClr val="F4EEDC"/>
      </a:lt2>
      <a:accent1>
        <a:srgbClr val="CC830E"/>
      </a:accent1>
      <a:accent2>
        <a:srgbClr val="B54C2D"/>
      </a:accent2>
      <a:accent3>
        <a:srgbClr val="99570C"/>
      </a:accent3>
      <a:accent4>
        <a:srgbClr val="C17529"/>
      </a:accent4>
      <a:accent5>
        <a:srgbClr val="A19574"/>
      </a:accent5>
      <a:accent6>
        <a:srgbClr val="A49518"/>
      </a:accent6>
      <a:hlink>
        <a:srgbClr val="AD1F1F"/>
      </a:hlink>
      <a:folHlink>
        <a:srgbClr val="FFC42F"/>
      </a:folHlink>
    </a:clrScheme>
    <a:fontScheme name="Custom 4">
      <a:majorFont>
        <a:latin typeface="Goudy Old Style"/>
        <a:ea typeface=""/>
        <a:cs typeface=""/>
      </a:majorFont>
      <a:minorFont>
        <a:latin typeface="Goudy Old Style"/>
        <a:ea typeface=""/>
        <a:cs typeface=""/>
      </a:minorFont>
    </a:fontScheme>
    <a:fmtScheme name="Slate">
      <a:fillStyleLst>
        <a:solidFill>
          <a:schemeClr val="phClr"/>
        </a:solidFill>
        <a:gradFill rotWithShape="1">
          <a:gsLst>
            <a:gs pos="0">
              <a:schemeClr val="phClr">
                <a:tint val="60000"/>
                <a:lumMod val="110000"/>
              </a:schemeClr>
            </a:gs>
            <a:gs pos="100000">
              <a:schemeClr val="phClr">
                <a:tint val="88000"/>
              </a:schemeClr>
            </a:gs>
          </a:gsLst>
          <a:lin ang="5400000" scaled="0"/>
        </a:gradFill>
        <a:gradFill rotWithShape="1">
          <a:gsLst>
            <a:gs pos="0">
              <a:schemeClr val="phClr">
                <a:tint val="96000"/>
                <a:lumMod val="104000"/>
              </a:schemeClr>
            </a:gs>
            <a:gs pos="100000">
              <a:schemeClr val="phClr">
                <a:shade val="90000"/>
                <a:lumMod val="90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63500" dist="25400" dir="5400000" rotWithShape="0">
              <a:srgbClr val="000000">
                <a:alpha val="60000"/>
              </a:srgbClr>
            </a:outerShdw>
          </a:effectLst>
        </a:effectStyle>
        <a:effectStyle>
          <a:effectLst>
            <a:outerShdw blurRad="76200" dist="38100" dir="5400000" rotWithShape="0">
              <a:srgbClr val="000000">
                <a:alpha val="75000"/>
              </a:srgbClr>
            </a:outerShdw>
          </a:effectLst>
          <a:scene3d>
            <a:camera prst="orthographicFront">
              <a:rot lat="0" lon="0" rev="0"/>
            </a:camera>
            <a:lightRig rig="threePt" dir="t">
              <a:rot lat="0" lon="0" rev="1200000"/>
            </a:lightRig>
          </a:scene3d>
          <a:sp3d>
            <a:bevelT w="63500" h="25400" prst="hardEdge"/>
          </a:sp3d>
        </a:effectStyle>
      </a:effectStyleLst>
      <a:bgFillStyleLst>
        <a:solidFill>
          <a:schemeClr val="phClr"/>
        </a:solidFill>
        <a:solidFill>
          <a:schemeClr val="phClr"/>
        </a:solidFill>
        <a:blipFill rotWithShape="1">
          <a:blip xmlns:r="http://schemas.openxmlformats.org/officeDocument/2006/relationships" r:embed="rId1">
            <a:duotone>
              <a:schemeClr val="phClr">
                <a:shade val="80000"/>
                <a:lumMod val="80000"/>
              </a:schemeClr>
              <a:schemeClr val="phClr">
                <a:tint val="98000"/>
              </a:schemeClr>
            </a:duotone>
          </a:blip>
          <a:stretch/>
        </a:blipFill>
      </a:bgFillStyleLst>
    </a:fmtScheme>
  </a:themeElements>
  <a:objectDefaults/>
  <a:extraClrSchemeLst/>
  <a:extLst>
    <a:ext uri="{05A4C25C-085E-4340-85A3-A5531E510DB2}">
      <thm15:themeFamily xmlns:thm15="http://schemas.microsoft.com/office/thememl/2012/main" name="THREE.pptx" id="{E781C72B-3D65-4B8D-9071-33B66AF0EF30}" vid="{3A5A58F2-9BE1-435C-B12D-88FD9BF70179}"/>
    </a:ext>
  </a:extLst>
</a:theme>
</file>

<file path=docProps/app.xml><?xml version="1.0" encoding="utf-8"?>
<Properties xmlns="http://schemas.openxmlformats.org/officeDocument/2006/extended-properties" xmlns:vt="http://schemas.openxmlformats.org/officeDocument/2006/docPropsVTypes">
  <Template>{AB12FA5C-F77C-45D7-9C4C-A9D378FDF44B}tf12214701</Template>
  <TotalTime>29</TotalTime>
  <Words>19436</Words>
  <Application>Microsoft Office PowerPoint</Application>
  <PresentationFormat>Widescreen</PresentationFormat>
  <Paragraphs>182</Paragraphs>
  <Slides>58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58</vt:i4>
      </vt:variant>
    </vt:vector>
  </HeadingPairs>
  <TitlesOfParts>
    <vt:vector size="62" baseType="lpstr">
      <vt:lpstr>Arial</vt:lpstr>
      <vt:lpstr>Goudy Old Style</vt:lpstr>
      <vt:lpstr>Wingdings 2</vt:lpstr>
      <vt:lpstr>SlateVTI</vt:lpstr>
      <vt:lpstr>Book Review  Journal Entry 2</vt:lpstr>
      <vt:lpstr>The Perks Of Being A Wallflower:  First Impressions </vt:lpstr>
      <vt:lpstr>PowerPoint Presentation</vt:lpstr>
      <vt:lpstr>PowerPoint Presentation</vt:lpstr>
      <vt:lpstr>PowerPoint Presentation</vt:lpstr>
      <vt:lpstr>Matilda</vt:lpstr>
      <vt:lpstr>PowerPoint Presentation</vt:lpstr>
      <vt:lpstr>The Lady Susan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Shadowhunters Series: City of Bones by Cassandra Clare </vt:lpstr>
      <vt:lpstr>Tarzan of the apes</vt:lpstr>
      <vt:lpstr>The haunting of Hiram</vt:lpstr>
      <vt:lpstr>The Night Before Christmas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Book Review  Journal Entry</dc:title>
  <dc:creator>Ye Won</dc:creator>
  <cp:lastModifiedBy>Ye Won</cp:lastModifiedBy>
  <cp:revision>5</cp:revision>
  <dcterms:created xsi:type="dcterms:W3CDTF">2020-07-27T16:47:41Z</dcterms:created>
  <dcterms:modified xsi:type="dcterms:W3CDTF">2020-07-27T17:16:45Z</dcterms:modified>
</cp:coreProperties>
</file>