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solidFill>
          <a:srgbClr val="003462"/>
        </a:solidFill>
      </p:bgPr>
    </p:bg>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47162"/>
            <a:ext cx="21971003" cy="636979"/>
          </a:xfrm>
          <a:prstGeom prst="rect">
            <a:avLst/>
          </a:prstGeom>
        </p:spPr>
        <p:txBody>
          <a:bodyPr lIns="45719" tIns="45719" rIns="45719" bIns="45719"/>
          <a:lstStyle>
            <a:lvl1pPr marL="0" indent="0" defTabSz="825500">
              <a:lnSpc>
                <a:spcPct val="100000"/>
              </a:lnSpc>
              <a:spcBef>
                <a:spcPts val="0"/>
              </a:spcBef>
              <a:buSzTx/>
              <a:buNone/>
              <a:defRPr b="1" sz="3600">
                <a:solidFill>
                  <a:srgbClr val="FFFFFF"/>
                </a:solidFill>
              </a:defRPr>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solidFill>
                  <a:srgbClr val="FFFFFF"/>
                </a:solidFill>
              </a:defRPr>
            </a:lvl1pPr>
          </a:lstStyle>
          <a:p>
            <a:pPr/>
            <a:r>
              <a:t>Presentation Title</a:t>
            </a:r>
          </a:p>
        </p:txBody>
      </p:sp>
      <p:sp>
        <p:nvSpPr>
          <p:cNvPr id="13" name="Body Level One…"/>
          <p:cNvSpPr txBox="1"/>
          <p:nvPr>
            <p:ph type="body" sz="quarter" idx="1" hasCustomPrompt="1"/>
          </p:nvPr>
        </p:nvSpPr>
        <p:spPr>
          <a:xfrm>
            <a:off x="1201342" y="7210490"/>
            <a:ext cx="21971001" cy="1905001"/>
          </a:xfrm>
          <a:prstGeom prst="rect">
            <a:avLst/>
          </a:prstGeom>
        </p:spPr>
        <p:txBody>
          <a:bodyPr/>
          <a:lstStyle>
            <a:lvl1pPr marL="0" indent="0" defTabSz="825500">
              <a:lnSpc>
                <a:spcPct val="100000"/>
              </a:lnSpc>
              <a:spcBef>
                <a:spcPts val="0"/>
              </a:spcBef>
              <a:buSzTx/>
              <a:buNone/>
              <a:defRPr b="1" sz="5500">
                <a:solidFill>
                  <a:schemeClr val="accent1"/>
                </a:solidFill>
              </a:defRPr>
            </a:lvl1pPr>
            <a:lvl2pPr marL="0" indent="457200" defTabSz="825500">
              <a:lnSpc>
                <a:spcPct val="100000"/>
              </a:lnSpc>
              <a:spcBef>
                <a:spcPts val="0"/>
              </a:spcBef>
              <a:buSzTx/>
              <a:buNone/>
              <a:defRPr b="1" sz="5500">
                <a:solidFill>
                  <a:schemeClr val="accent1"/>
                </a:solidFill>
              </a:defRPr>
            </a:lvl2pPr>
            <a:lvl3pPr marL="0" indent="914400" defTabSz="825500">
              <a:lnSpc>
                <a:spcPct val="100000"/>
              </a:lnSpc>
              <a:spcBef>
                <a:spcPts val="0"/>
              </a:spcBef>
              <a:buSzTx/>
              <a:buNone/>
              <a:defRPr b="1" sz="5500">
                <a:solidFill>
                  <a:schemeClr val="accent1"/>
                </a:solidFill>
              </a:defRPr>
            </a:lvl3pPr>
            <a:lvl4pPr marL="0" indent="1371600" defTabSz="825500">
              <a:lnSpc>
                <a:spcPct val="100000"/>
              </a:lnSpc>
              <a:spcBef>
                <a:spcPts val="0"/>
              </a:spcBef>
              <a:buSzTx/>
              <a:buNone/>
              <a:defRPr b="1" sz="5500">
                <a:solidFill>
                  <a:schemeClr val="accent1"/>
                </a:solidFill>
              </a:defRPr>
            </a:lvl4pPr>
            <a:lvl5pPr marL="0" indent="1828800" defTabSz="825500">
              <a:lnSpc>
                <a:spcPct val="100000"/>
              </a:lnSpc>
              <a:spcBef>
                <a:spcPts val="0"/>
              </a:spcBef>
              <a:buSzTx/>
              <a:buNone/>
              <a:defRPr b="1" sz="5500">
                <a:solidFill>
                  <a:schemeClr val="accent1"/>
                </a:solidFill>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740627569_2880x1920.jpg"/>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solidFill>
                  <a:srgbClr val="FFFFFF"/>
                </a:solidFill>
              </a:defRPr>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solidFill>
                  <a:srgbClr val="FFFFFF"/>
                </a:solidFill>
              </a:defRPr>
            </a:lvl1pPr>
            <a:lvl2pPr marL="0" indent="457200" defTabSz="825500">
              <a:lnSpc>
                <a:spcPct val="100000"/>
              </a:lnSpc>
              <a:spcBef>
                <a:spcPts val="0"/>
              </a:spcBef>
              <a:buSzTx/>
              <a:buNone/>
              <a:defRPr b="1" sz="5500">
                <a:solidFill>
                  <a:srgbClr val="FFFFFF"/>
                </a:solidFill>
              </a:defRPr>
            </a:lvl2pPr>
            <a:lvl3pPr marL="0" indent="914400" defTabSz="825500">
              <a:lnSpc>
                <a:spcPct val="100000"/>
              </a:lnSpc>
              <a:spcBef>
                <a:spcPts val="0"/>
              </a:spcBef>
              <a:buSzTx/>
              <a:buNone/>
              <a:defRPr b="1" sz="5500">
                <a:solidFill>
                  <a:srgbClr val="FFFFFF"/>
                </a:solidFill>
              </a:defRPr>
            </a:lvl3pPr>
            <a:lvl4pPr marL="0" indent="1371600" defTabSz="825500">
              <a:lnSpc>
                <a:spcPct val="100000"/>
              </a:lnSpc>
              <a:spcBef>
                <a:spcPts val="0"/>
              </a:spcBef>
              <a:buSzTx/>
              <a:buNone/>
              <a:defRPr b="1" sz="5500">
                <a:solidFill>
                  <a:srgbClr val="FFFFFF"/>
                </a:solidFill>
              </a:defRPr>
            </a:lvl4pPr>
            <a:lvl5pPr marL="0" indent="1828800" defTabSz="825500">
              <a:lnSpc>
                <a:spcPct val="100000"/>
              </a:lnSpc>
              <a:spcBef>
                <a:spcPts val="0"/>
              </a:spcBef>
              <a:buSzTx/>
              <a:buNone/>
              <a:defRPr b="1" sz="5500">
                <a:solidFill>
                  <a:srgbClr val="FFFFFF"/>
                </a:solidFill>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136959463_1989x1321.jpg"/>
          <p:cNvSpPr/>
          <p:nvPr>
            <p:ph type="pic" idx="21"/>
          </p:nvPr>
        </p:nvSpPr>
        <p:spPr>
          <a:xfrm>
            <a:off x="9226574" y="1270000"/>
            <a:ext cx="16840152" cy="11184435"/>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617931575_1991x1322.jpg"/>
          <p:cNvSpPr/>
          <p:nvPr>
            <p:ph type="pic" idx="22"/>
          </p:nvPr>
        </p:nvSpPr>
        <p:spPr>
          <a:xfrm>
            <a:off x="8432800" y="1263848"/>
            <a:ext cx="16850011" cy="11188205"/>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952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bg>
      <p:bgPr>
        <a:solidFill>
          <a:srgbClr val="003462"/>
        </a:solidFill>
      </p:bgPr>
    </p:bg>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solidFill>
                  <a:srgbClr val="FFFFFF"/>
                </a:solidFill>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952500"/>
            <a:ext cx="21971000" cy="1434949"/>
          </a:xfrm>
          <a:prstGeom prst="rect">
            <a:avLst/>
          </a:prstGeom>
        </p:spPr>
        <p:txBody>
          <a:bodyPr/>
          <a:lstStyle/>
          <a:p>
            <a:pPr/>
            <a:r>
              <a:t>Slide Title</a:t>
            </a:r>
          </a:p>
        </p:txBody>
      </p:sp>
      <p:sp>
        <p:nvSpPr>
          <p:cNvPr id="80" name="Slide Subtitle"/>
          <p:cNvSpPr txBox="1"/>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952500"/>
            <a:ext cx="21971000" cy="1435100"/>
          </a:xfrm>
          <a:prstGeom prst="rect">
            <a:avLst/>
          </a:prstGeom>
        </p:spPr>
        <p:txBody>
          <a:bodyPr/>
          <a:lstStyle/>
          <a:p>
            <a:pPr/>
            <a:r>
              <a:t>Agenda Title</a:t>
            </a:r>
          </a:p>
        </p:txBody>
      </p:sp>
      <p:sp>
        <p:nvSpPr>
          <p:cNvPr id="89" name="Agenda Subtitle"/>
          <p:cNvSpPr txBox="1"/>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solidFill>
                  <a:schemeClr val="accent1">
                    <a:hueOff val="114395"/>
                    <a:lumOff val="-24975"/>
                  </a:schemeClr>
                </a:solidFill>
              </a:defRPr>
            </a:lvl1pPr>
            <a:lvl2pPr marL="0" indent="457200" algn="ctr">
              <a:lnSpc>
                <a:spcPct val="80000"/>
              </a:lnSpc>
              <a:spcBef>
                <a:spcPts val="0"/>
              </a:spcBef>
              <a:buSzTx/>
              <a:buNone/>
              <a:defRPr b="1" spc="-250" sz="25000">
                <a:solidFill>
                  <a:schemeClr val="accent1">
                    <a:hueOff val="114395"/>
                    <a:lumOff val="-24975"/>
                  </a:schemeClr>
                </a:solidFill>
              </a:defRPr>
            </a:lvl2pPr>
            <a:lvl3pPr marL="0" indent="914400" algn="ctr">
              <a:lnSpc>
                <a:spcPct val="80000"/>
              </a:lnSpc>
              <a:spcBef>
                <a:spcPts val="0"/>
              </a:spcBef>
              <a:buSzTx/>
              <a:buNone/>
              <a:defRPr b="1" spc="-250" sz="25000">
                <a:solidFill>
                  <a:schemeClr val="accent1">
                    <a:hueOff val="114395"/>
                    <a:lumOff val="-24975"/>
                  </a:schemeClr>
                </a:solidFill>
              </a:defRPr>
            </a:lvl3pPr>
            <a:lvl4pPr marL="0" indent="1371600" algn="ctr">
              <a:lnSpc>
                <a:spcPct val="80000"/>
              </a:lnSpc>
              <a:spcBef>
                <a:spcPts val="0"/>
              </a:spcBef>
              <a:buSzTx/>
              <a:buNone/>
              <a:defRPr b="1" spc="-250" sz="25000">
                <a:solidFill>
                  <a:schemeClr val="accent1">
                    <a:hueOff val="114395"/>
                    <a:lumOff val="-24975"/>
                  </a:schemeClr>
                </a:solidFill>
              </a:defRPr>
            </a:lvl4pPr>
            <a:lvl5pPr marL="0" indent="1828800" algn="ctr">
              <a:lnSpc>
                <a:spcPct val="80000"/>
              </a:lnSpc>
              <a:spcBef>
                <a:spcPts val="0"/>
              </a:spcBef>
              <a:buSzTx/>
              <a:buNone/>
              <a:defRPr b="1" spc="-250" sz="25000">
                <a:solidFill>
                  <a:schemeClr val="accent1">
                    <a:hueOff val="114395"/>
                    <a:lumOff val="-24975"/>
                  </a:schemeClr>
                </a:solidFill>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1pPr>
            <a:lvl2pPr marL="638923" indent="-127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2pPr>
            <a:lvl3pPr marL="638923" indent="4445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3pPr>
            <a:lvl4pPr marL="638923" indent="9017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4pPr>
            <a:lvl5pPr marL="638923" indent="13589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617931575_1991x1322.jpg"/>
          <p:cNvSpPr/>
          <p:nvPr>
            <p:ph type="pic" sz="quarter" idx="21"/>
          </p:nvPr>
        </p:nvSpPr>
        <p:spPr>
          <a:xfrm>
            <a:off x="15436504" y="1270000"/>
            <a:ext cx="8167167" cy="5422900"/>
          </a:xfrm>
          <a:prstGeom prst="rect">
            <a:avLst/>
          </a:prstGeom>
        </p:spPr>
        <p:txBody>
          <a:bodyPr lIns="91439" tIns="45719" rIns="91439" bIns="45719">
            <a:noAutofit/>
          </a:bodyPr>
          <a:lstStyle/>
          <a:p>
            <a:pPr/>
          </a:p>
        </p:txBody>
      </p:sp>
      <p:sp>
        <p:nvSpPr>
          <p:cNvPr id="125" name="740627569_2880x1920.jpg"/>
          <p:cNvSpPr/>
          <p:nvPr>
            <p:ph type="pic" sz="quarter" idx="22"/>
          </p:nvPr>
        </p:nvSpPr>
        <p:spPr>
          <a:xfrm>
            <a:off x="15461772" y="7085972"/>
            <a:ext cx="8148414" cy="5432276"/>
          </a:xfrm>
          <a:prstGeom prst="rect">
            <a:avLst/>
          </a:prstGeom>
        </p:spPr>
        <p:txBody>
          <a:bodyPr lIns="91439" tIns="45719" rIns="91439" bIns="45719">
            <a:noAutofit/>
          </a:bodyPr>
          <a:lstStyle/>
          <a:p>
            <a:pPr/>
          </a:p>
        </p:txBody>
      </p:sp>
      <p:sp>
        <p:nvSpPr>
          <p:cNvPr id="126" name="996267730_2880x1920.jpg"/>
          <p:cNvSpPr/>
          <p:nvPr>
            <p:ph type="pic" idx="23"/>
          </p:nvPr>
        </p:nvSpPr>
        <p:spPr>
          <a:xfrm>
            <a:off x="-124635" y="1270000"/>
            <a:ext cx="16859219" cy="11239479"/>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996267730_2880x1920.jpg"/>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pz.harvard.edu/projects/agency-by-design" TargetMode="External"/><Relationship Id="rId3" Type="http://schemas.openxmlformats.org/officeDocument/2006/relationships/hyperlink" Target="https://pz.harvard.edu/projects/out-of-eden-learn" TargetMode="External"/><Relationship Id="rId4" Type="http://schemas.openxmlformats.org/officeDocument/2006/relationships/hyperlink" Target="https://pz.harvard.edu/projects/pedagogy-of-play"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en.wikipedia.org/wiki/Latin" TargetMode="External"/><Relationship Id="rId3" Type="http://schemas.openxmlformats.org/officeDocument/2006/relationships/hyperlink" Target="https://en.wikipedia.org/wiki/Scientific_method" TargetMode="External"/><Relationship Id="rId4" Type="http://schemas.openxmlformats.org/officeDocument/2006/relationships/hyperlink" Target="https://en.wikipedia.org/wiki/Taxonomy_(general)" TargetMode="External"/><Relationship Id="rId5" Type="http://schemas.openxmlformats.org/officeDocument/2006/relationships/hyperlink" Target="https://en.wikipedia.org/wiki/Knowledge" TargetMode="External"/><Relationship Id="rId6" Type="http://schemas.openxmlformats.org/officeDocument/2006/relationships/hyperlink" Target="https://en.wikipedia.org/wiki/Testability" TargetMode="External"/><Relationship Id="rId7" Type="http://schemas.openxmlformats.org/officeDocument/2006/relationships/hyperlink" Target="https://en.wikipedia.org/wiki/Explanation" TargetMode="External"/><Relationship Id="rId8" Type="http://schemas.openxmlformats.org/officeDocument/2006/relationships/hyperlink" Target="https://en.wikipedia.org/wiki/Predictions" TargetMode="External"/><Relationship Id="rId9" Type="http://schemas.openxmlformats.org/officeDocument/2006/relationships/hyperlink" Target="https://en.wikipedia.org/wiki/Universe" TargetMode="External"/><Relationship Id="rId10" Type="http://schemas.openxmlformats.org/officeDocument/2006/relationships/hyperlink" Target="https://en.wikipedia.org/wiki/Ancient_Egypt" TargetMode="External"/><Relationship Id="rId11" Type="http://schemas.openxmlformats.org/officeDocument/2006/relationships/hyperlink" Target="https://en.wikipedia.org/wiki/Mesopotamia" TargetMode="External"/><Relationship Id="rId12" Type="http://schemas.openxmlformats.org/officeDocument/2006/relationships/hyperlink" Target="https://en.wikipedia.org/wiki/Mathematics" TargetMode="External"/><Relationship Id="rId13" Type="http://schemas.openxmlformats.org/officeDocument/2006/relationships/hyperlink" Target="https://en.wikipedia.org/wiki/Astronomy" TargetMode="External"/><Relationship Id="rId14" Type="http://schemas.openxmlformats.org/officeDocument/2006/relationships/hyperlink" Target="https://en.wikipedia.org/wiki/Medicine" TargetMode="External"/><Relationship Id="rId15" Type="http://schemas.openxmlformats.org/officeDocument/2006/relationships/hyperlink" Target="https://en.wikipedia.org/wiki/Natural_philosophy" TargetMode="External"/><Relationship Id="rId16" Type="http://schemas.openxmlformats.org/officeDocument/2006/relationships/hyperlink" Target="https://en.wikipedia.org/wiki/Classical_antiquity" TargetMode="External"/><Relationship Id="rId17" Type="http://schemas.openxmlformats.org/officeDocument/2006/relationships/hyperlink" Target="https://en.wikipedia.org/wiki/Fall_of_the_Western_Roman_Empire" TargetMode="External"/><Relationship Id="rId18" Type="http://schemas.openxmlformats.org/officeDocument/2006/relationships/hyperlink" Target="https://en.wikipedia.org/wiki/History_of_science_in_classical_antiquity" TargetMode="External"/><Relationship Id="rId19" Type="http://schemas.openxmlformats.org/officeDocument/2006/relationships/hyperlink" Target="https://en.wikipedia.org/wiki/Western_Europe" TargetMode="External"/><Relationship Id="rId20" Type="http://schemas.openxmlformats.org/officeDocument/2006/relationships/hyperlink" Target="https://en.wikipedia.org/wiki/Middle_Ages" TargetMode="External"/><Relationship Id="rId21" Type="http://schemas.openxmlformats.org/officeDocument/2006/relationships/hyperlink" Target="https://en.wikipedia.org/wiki/Muslim_world" TargetMode="External"/><Relationship Id="rId22" Type="http://schemas.openxmlformats.org/officeDocument/2006/relationships/hyperlink" Target="https://en.wikipedia.org/wiki/Islamic_Golden_Age" TargetMode="External"/><Relationship Id="rId23" Type="http://schemas.openxmlformats.org/officeDocument/2006/relationships/hyperlink" Target="https://en.wikipedia.org/wiki/Ancient_Greek_literature" TargetMode="External"/><Relationship Id="rId24" Type="http://schemas.openxmlformats.org/officeDocument/2006/relationships/hyperlink" Target="https://en.wikipedia.org/wiki/Science_in_the_medieval_Islamic_world" TargetMode="External"/><Relationship Id="rId25" Type="http://schemas.openxmlformats.org/officeDocument/2006/relationships/hyperlink" Target="https://en.wikipedia.org/wiki/Science#cite_note-Lindberg9-7" TargetMode="External"/><Relationship Id="rId26" Type="http://schemas.openxmlformats.org/officeDocument/2006/relationships/hyperlink" Target="https://en.wikipedia.org/wiki/Science#cite_note-Lindberg10-9" TargetMode="External"/><Relationship Id="rId27" Type="http://schemas.openxmlformats.org/officeDocument/2006/relationships/hyperlink" Target="https://en.wikipedia.org/wiki/Scientific_Revolution" TargetMode="External"/><Relationship Id="rId28" Type="http://schemas.openxmlformats.org/officeDocument/2006/relationships/hyperlink" Target="https://en.wikipedia.org/wiki/Science#cite_note-Principe2011-10" TargetMode="External"/><Relationship Id="rId29" Type="http://schemas.openxmlformats.org/officeDocument/2006/relationships/hyperlink" Target="https://en.wikipedia.org/wiki/Scientific_Revolution#New_ideas" TargetMode="External"/><Relationship Id="rId30" Type="http://schemas.openxmlformats.org/officeDocument/2006/relationships/hyperlink" Target="https://en.wikipedia.org/wiki/Scientific_Revolution#Ancient_and_medieval_background" TargetMode="External"/><Relationship Id="rId31" Type="http://schemas.openxmlformats.org/officeDocument/2006/relationships/hyperlink" Target="https://en.wikipedia.org/wiki/19th_century_in_science" TargetMode="External"/><Relationship Id="rId32" Type="http://schemas.openxmlformats.org/officeDocument/2006/relationships/hyperlink" Target="https://en.wikipedia.org/wiki/Scientist" TargetMode="External"/><Relationship Id="rId33" Type="http://schemas.openxmlformats.org/officeDocument/2006/relationships/hyperlink" Target="https://en.wikipedia.org/wiki/Modern_science" TargetMode="External"/><Relationship Id="rId34" Type="http://schemas.openxmlformats.org/officeDocument/2006/relationships/hyperlink" Target="https://en.wikipedia.org/wiki/Branches_of_science" TargetMode="External"/><Relationship Id="rId35" Type="http://schemas.openxmlformats.org/officeDocument/2006/relationships/hyperlink" Target="https://en.wikipedia.org/wiki/Natural_science" TargetMode="External"/><Relationship Id="rId36" Type="http://schemas.openxmlformats.org/officeDocument/2006/relationships/hyperlink" Target="https://en.wikipedia.org/wiki/Biology" TargetMode="External"/><Relationship Id="rId37" Type="http://schemas.openxmlformats.org/officeDocument/2006/relationships/hyperlink" Target="https://en.wikipedia.org/wiki/Chemistry" TargetMode="External"/><Relationship Id="rId38" Type="http://schemas.openxmlformats.org/officeDocument/2006/relationships/hyperlink" Target="https://en.wikipedia.org/wiki/Physics" TargetMode="External"/><Relationship Id="rId39" Type="http://schemas.openxmlformats.org/officeDocument/2006/relationships/hyperlink" Target="https://en.wikipedia.org/wiki/Social_science" TargetMode="External"/><Relationship Id="rId40" Type="http://schemas.openxmlformats.org/officeDocument/2006/relationships/hyperlink" Target="https://en.wikipedia.org/wiki/Economics" TargetMode="External"/><Relationship Id="rId41" Type="http://schemas.openxmlformats.org/officeDocument/2006/relationships/hyperlink" Target="https://en.wikipedia.org/wiki/Psychology" TargetMode="External"/><Relationship Id="rId42" Type="http://schemas.openxmlformats.org/officeDocument/2006/relationships/hyperlink" Target="https://en.wikipedia.org/wiki/Sociology" TargetMode="External"/><Relationship Id="rId43" Type="http://schemas.openxmlformats.org/officeDocument/2006/relationships/hyperlink" Target="https://en.wikipedia.org/wiki/Formal_science" TargetMode="External"/><Relationship Id="rId44" Type="http://schemas.openxmlformats.org/officeDocument/2006/relationships/hyperlink" Target="https://en.wikipedia.org/wiki/Logic" TargetMode="External"/><Relationship Id="rId45" Type="http://schemas.openxmlformats.org/officeDocument/2006/relationships/hyperlink" Target="https://en.wikipedia.org/wiki/Theoretical_computer_science" TargetMode="External"/><Relationship Id="rId46" Type="http://schemas.openxmlformats.org/officeDocument/2006/relationships/hyperlink" Target="https://en.wikipedia.org/wiki/Empirical_evidence" TargetMode="External"/><Relationship Id="rId47" Type="http://schemas.openxmlformats.org/officeDocument/2006/relationships/hyperlink" Target="https://en.wikipedia.org/wiki/Engineering" TargetMode="External"/><Relationship Id="rId48" Type="http://schemas.openxmlformats.org/officeDocument/2006/relationships/hyperlink" Target="https://en.wikipedia.org/wiki/Applied_science" TargetMode="External"/><Relationship Id="rId49" Type="http://schemas.openxmlformats.org/officeDocument/2006/relationships/hyperlink" Target="https://en.wikipedia.org/wiki/Research" TargetMode="External"/><Relationship Id="rId50" Type="http://schemas.openxmlformats.org/officeDocument/2006/relationships/hyperlink" Target="https://en.wikipedia.org/wiki/Academic_institution" TargetMode="External"/><Relationship Id="rId51" Type="http://schemas.openxmlformats.org/officeDocument/2006/relationships/hyperlink" Target="https://en.wikipedia.org/wiki/Research_institute" TargetMode="External"/><Relationship Id="rId52" Type="http://schemas.openxmlformats.org/officeDocument/2006/relationships/hyperlink" Target="https://en.wikipedia.org/wiki/Government_agency" TargetMode="External"/><Relationship Id="rId53" Type="http://schemas.openxmlformats.org/officeDocument/2006/relationships/hyperlink" Target="https://en.wikipedia.org/wiki/Company" TargetMode="External"/><Relationship Id="rId54" Type="http://schemas.openxmlformats.org/officeDocument/2006/relationships/hyperlink" Target="https://en.wikipedia.org/wiki/Science_policy" TargetMode="External"/><Relationship Id="rId55" Type="http://schemas.openxmlformats.org/officeDocument/2006/relationships/hyperlink" Target="https://en.wikipedia.org/wiki/Product_(business)" TargetMode="External"/><Relationship Id="rId56" Type="http://schemas.openxmlformats.org/officeDocument/2006/relationships/hyperlink" Target="https://en.wikipedia.org/wiki/Weapon" TargetMode="External"/><Relationship Id="rId57" Type="http://schemas.openxmlformats.org/officeDocument/2006/relationships/hyperlink" Target="https://en.wikipedia.org/wiki/Health_care" TargetMode="External"/><Relationship Id="rId58" Type="http://schemas.openxmlformats.org/officeDocument/2006/relationships/hyperlink" Target="https://en.wikipedia.org/wiki/Environmental_protection"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cnn.com/2020/08/08/world/brazil-covid-19-deaths-intl/index.html"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pz.harvard.edu/" TargetMode="Externa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Maing"/>
          <p:cNvSpPr txBox="1"/>
          <p:nvPr>
            <p:ph type="body" idx="21"/>
          </p:nvPr>
        </p:nvSpPr>
        <p:spPr>
          <a:xfrm>
            <a:off x="1206499" y="11839048"/>
            <a:ext cx="21971002" cy="636979"/>
          </a:xfrm>
          <a:prstGeom prst="rect">
            <a:avLst/>
          </a:prstGeom>
          <a:extLst>
            <a:ext uri="{C572A759-6A51-4108-AA02-DFA0A04FC94B}">
              <ma14:wrappingTextBoxFlag xmlns:ma14="http://schemas.microsoft.com/office/mac/drawingml/2011/main" val="1"/>
            </a:ext>
          </a:extLst>
        </p:spPr>
        <p:txBody>
          <a:bodyPr/>
          <a:lstStyle/>
          <a:p>
            <a:pPr/>
            <a:r>
              <a:t>Maing</a:t>
            </a:r>
          </a:p>
        </p:txBody>
      </p:sp>
      <p:sp>
        <p:nvSpPr>
          <p:cNvPr id="152" name="Current Events Letter Writing Assignment"/>
          <p:cNvSpPr txBox="1"/>
          <p:nvPr>
            <p:ph type="ctrTitle"/>
          </p:nvPr>
        </p:nvSpPr>
        <p:spPr>
          <a:prstGeom prst="rect">
            <a:avLst/>
          </a:prstGeom>
        </p:spPr>
        <p:txBody>
          <a:bodyPr/>
          <a:lstStyle/>
          <a:p>
            <a:pPr/>
            <a:r>
              <a:t>Current Events Letter Writing Assignment </a:t>
            </a:r>
          </a:p>
        </p:txBody>
      </p:sp>
      <p:sp>
        <p:nvSpPr>
          <p:cNvPr id="153" name="Secondary English ILBC"/>
          <p:cNvSpPr txBox="1"/>
          <p:nvPr>
            <p:ph type="subTitle" sz="quarter" idx="1"/>
          </p:nvPr>
        </p:nvSpPr>
        <p:spPr>
          <a:prstGeom prst="rect">
            <a:avLst/>
          </a:prstGeom>
        </p:spPr>
        <p:txBody>
          <a:bodyPr/>
          <a:lstStyle/>
          <a:p>
            <a:pPr/>
            <a:r>
              <a:t>Secondary English ILBC</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lide Title"/>
          <p:cNvSpPr txBox="1"/>
          <p:nvPr>
            <p:ph type="title"/>
          </p:nvPr>
        </p:nvSpPr>
        <p:spPr>
          <a:prstGeom prst="rect">
            <a:avLst/>
          </a:prstGeom>
        </p:spPr>
        <p:txBody>
          <a:bodyPr/>
          <a:lstStyle/>
          <a:p>
            <a:pPr/>
          </a:p>
        </p:txBody>
      </p:sp>
      <p:sp>
        <p:nvSpPr>
          <p:cNvPr id="156" name="Slide Subtitle"/>
          <p:cNvSpPr txBox="1"/>
          <p:nvPr>
            <p:ph type="body" idx="21"/>
          </p:nvPr>
        </p:nvSpPr>
        <p:spPr>
          <a:prstGeom prst="rect">
            <a:avLst/>
          </a:prstGeom>
        </p:spPr>
        <p:txBody>
          <a:bodyPr/>
          <a:lstStyle/>
          <a:p>
            <a:pPr/>
          </a:p>
        </p:txBody>
      </p:sp>
      <p:sp>
        <p:nvSpPr>
          <p:cNvPr id="157" name="Dear Oak Paing Soe,…"/>
          <p:cNvSpPr txBox="1"/>
          <p:nvPr>
            <p:ph type="body" idx="1"/>
          </p:nvPr>
        </p:nvSpPr>
        <p:spPr>
          <a:prstGeom prst="rect">
            <a:avLst/>
          </a:prstGeom>
        </p:spPr>
        <p:txBody>
          <a:bodyPr/>
          <a:lstStyle/>
          <a:p>
            <a:pPr marL="0" indent="0" defTabSz="457200">
              <a:lnSpc>
                <a:spcPts val="5900"/>
              </a:lnSpc>
              <a:spcBef>
                <a:spcPts val="0"/>
              </a:spcBef>
              <a:buSzTx/>
              <a:buNone/>
              <a:defRPr sz="2400">
                <a:solidFill>
                  <a:srgbClr val="7B7B7B"/>
                </a:solidFill>
                <a:latin typeface="Helvetica"/>
                <a:ea typeface="Helvetica"/>
                <a:cs typeface="Helvetica"/>
                <a:sym typeface="Helvetica"/>
              </a:defRPr>
            </a:pPr>
            <a:r>
              <a:t>Dear Oak Paing Soe, </a:t>
            </a:r>
            <a:endParaRPr>
              <a:solidFill>
                <a:srgbClr val="000000">
                  <a:alpha val="84705"/>
                </a:srgbClr>
              </a:solidFill>
              <a:latin typeface="Arial"/>
              <a:ea typeface="Arial"/>
              <a:cs typeface="Arial"/>
              <a:sym typeface="Arial"/>
            </a:endParaRPr>
          </a:p>
          <a:p>
            <a:pPr marL="0" indent="609600" algn="just" defTabSz="457200">
              <a:lnSpc>
                <a:spcPts val="5900"/>
              </a:lnSpc>
              <a:spcBef>
                <a:spcPts val="0"/>
              </a:spcBef>
              <a:buSzTx/>
              <a:buNone/>
              <a:defRPr sz="2400">
                <a:solidFill>
                  <a:srgbClr val="538135"/>
                </a:solidFill>
                <a:latin typeface="Comic Sans MS"/>
                <a:ea typeface="Comic Sans MS"/>
                <a:cs typeface="Comic Sans MS"/>
                <a:sym typeface="Comic Sans MS"/>
              </a:defRPr>
            </a:pPr>
            <a:r>
              <a:t>Hello! How are you doing these days? I hope you are doing fine and well. I am doing great these days. I just wanted to inform you about something which I thought you would definitely love. </a:t>
            </a:r>
            <a:endParaRPr>
              <a:solidFill>
                <a:srgbClr val="000000">
                  <a:alpha val="84705"/>
                </a:srgbClr>
              </a:solidFill>
              <a:latin typeface="Arial"/>
              <a:ea typeface="Arial"/>
              <a:cs typeface="Arial"/>
              <a:sym typeface="Arial"/>
            </a:endParaRPr>
          </a:p>
          <a:p>
            <a:pPr marL="0" indent="609600" algn="just" defTabSz="457200">
              <a:lnSpc>
                <a:spcPts val="5900"/>
              </a:lnSpc>
              <a:spcBef>
                <a:spcPts val="0"/>
              </a:spcBef>
              <a:buSzTx/>
              <a:buNone/>
              <a:defRPr sz="2400">
                <a:solidFill>
                  <a:srgbClr val="538135"/>
                </a:solidFill>
                <a:latin typeface="Comic Sans MS"/>
                <a:ea typeface="Comic Sans MS"/>
                <a:cs typeface="Comic Sans MS"/>
                <a:sym typeface="Comic Sans MS"/>
              </a:defRPr>
            </a:pPr>
            <a:r>
              <a:t>I was scrolling through my media and I came across something which caught my eye. It was a portable drinks filter which was design and made in Taiwan International Design Competition. This bottle name is “bottomup” and the filter in the bottle can purify water and make new drinks as well as beverages. Isn’t it so cool? </a:t>
            </a:r>
            <a:endParaRPr>
              <a:solidFill>
                <a:srgbClr val="000000">
                  <a:alpha val="84705"/>
                </a:srgbClr>
              </a:solidFill>
              <a:latin typeface="Arial"/>
              <a:ea typeface="Arial"/>
              <a:cs typeface="Arial"/>
              <a:sym typeface="Arial"/>
            </a:endParaRPr>
          </a:p>
          <a:p>
            <a:pPr marL="0" indent="609600" algn="just" defTabSz="457200">
              <a:lnSpc>
                <a:spcPts val="5900"/>
              </a:lnSpc>
              <a:spcBef>
                <a:spcPts val="0"/>
              </a:spcBef>
              <a:buSzTx/>
              <a:buNone/>
              <a:defRPr sz="2400">
                <a:solidFill>
                  <a:srgbClr val="538135"/>
                </a:solidFill>
                <a:latin typeface="Comic Sans MS"/>
                <a:ea typeface="Comic Sans MS"/>
                <a:cs typeface="Comic Sans MS"/>
                <a:sym typeface="Comic Sans MS"/>
              </a:defRPr>
            </a:pPr>
            <a:r>
              <a:t>These days, there are lots of pollution in the water as people throw rubbish carelessly. This pollution kills many aquatic animals and plants which is bad for our environment and ecosystem. So, having one of these bottles is a great way to get clean water in emergency cases, especially if your hobbies are hiking and camping. </a:t>
            </a:r>
            <a:endParaRPr>
              <a:solidFill>
                <a:srgbClr val="000000">
                  <a:alpha val="84705"/>
                </a:srgbClr>
              </a:solidFill>
              <a:latin typeface="Arial"/>
              <a:ea typeface="Arial"/>
              <a:cs typeface="Arial"/>
              <a:sym typeface="Arial"/>
            </a:endParaRPr>
          </a:p>
          <a:p>
            <a:pPr marL="0" indent="609600" algn="just" defTabSz="457200">
              <a:lnSpc>
                <a:spcPts val="5900"/>
              </a:lnSpc>
              <a:spcBef>
                <a:spcPts val="0"/>
              </a:spcBef>
              <a:buSzTx/>
              <a:buNone/>
              <a:defRPr sz="2400">
                <a:solidFill>
                  <a:srgbClr val="538135"/>
                </a:solidFill>
                <a:latin typeface="Comic Sans MS"/>
                <a:ea typeface="Comic Sans MS"/>
                <a:cs typeface="Comic Sans MS"/>
                <a:sym typeface="Comic Sans MS"/>
              </a:defRPr>
            </a:pPr>
            <a:r>
              <a:t>I thought this item was literally made for you because you like camping and exploring outdoors. So, if you became thirsty on the way to your destination, this bottle could filter the water from nearby rivers and streams and you would get clean drinkable water to drink. This way, you could drink clean water anytime you want. </a:t>
            </a:r>
            <a:endParaRPr>
              <a:solidFill>
                <a:srgbClr val="000000">
                  <a:alpha val="84705"/>
                </a:srgbClr>
              </a:solidFill>
              <a:latin typeface="Arial"/>
              <a:ea typeface="Arial"/>
              <a:cs typeface="Arial"/>
              <a:sym typeface="Arial"/>
            </a:endParaRPr>
          </a:p>
          <a:p>
            <a:pPr marL="0" indent="609600" algn="just" defTabSz="457200">
              <a:lnSpc>
                <a:spcPts val="5900"/>
              </a:lnSpc>
              <a:spcBef>
                <a:spcPts val="0"/>
              </a:spcBef>
              <a:buSzTx/>
              <a:buNone/>
              <a:defRPr sz="2400">
                <a:solidFill>
                  <a:srgbClr val="538135"/>
                </a:solidFill>
                <a:latin typeface="Comic Sans MS"/>
                <a:ea typeface="Comic Sans MS"/>
                <a:cs typeface="Comic Sans MS"/>
                <a:sym typeface="Comic Sans MS"/>
              </a:defRPr>
            </a:pPr>
            <a:r>
              <a:t>If you want to know more about how this bottle and the filter work, I could send you the link to its website. You could check out more things there! I am sure you would want to purchase it. Anyway, that is all I wanted to say to you. If I come across more things that you like then I will surely let you know. Write back to me soon and let me know if you want the link. Stay safe! I am really looking forward to hearing from you. </a:t>
            </a:r>
            <a:endParaRPr>
              <a:solidFill>
                <a:srgbClr val="000000">
                  <a:alpha val="84705"/>
                </a:srgbClr>
              </a:solidFill>
              <a:latin typeface="Arial"/>
              <a:ea typeface="Arial"/>
              <a:cs typeface="Arial"/>
              <a:sym typeface="Arial"/>
            </a:endParaRPr>
          </a:p>
          <a:p>
            <a:pPr marL="0" indent="609600" algn="just" defTabSz="457200">
              <a:lnSpc>
                <a:spcPts val="5600"/>
              </a:lnSpc>
              <a:spcBef>
                <a:spcPts val="0"/>
              </a:spcBef>
              <a:buSzTx/>
              <a:buNone/>
              <a:defRPr sz="2400">
                <a:solidFill>
                  <a:srgbClr val="538135"/>
                </a:solidFill>
                <a:latin typeface="Comic Sans MS"/>
                <a:ea typeface="Comic Sans MS"/>
                <a:cs typeface="Comic Sans MS"/>
                <a:sym typeface="Comic Sans MS"/>
              </a:defRPr>
            </a:pPr>
            <a:r>
              <a:t> </a:t>
            </a:r>
            <a:endParaRPr>
              <a:solidFill>
                <a:srgbClr val="000000">
                  <a:alpha val="84705"/>
                </a:srgbClr>
              </a:solidFill>
              <a:latin typeface="Arial"/>
              <a:ea typeface="Arial"/>
              <a:cs typeface="Arial"/>
              <a:sym typeface="Arial"/>
            </a:endParaRPr>
          </a:p>
          <a:p>
            <a:pPr marL="0" indent="0" defTabSz="457200">
              <a:lnSpc>
                <a:spcPts val="5900"/>
              </a:lnSpc>
              <a:spcBef>
                <a:spcPts val="0"/>
              </a:spcBef>
              <a:buSzTx/>
              <a:buNone/>
              <a:defRPr sz="2400">
                <a:solidFill>
                  <a:srgbClr val="7B7B7B"/>
                </a:solidFill>
                <a:latin typeface="Helvetica"/>
                <a:ea typeface="Helvetica"/>
                <a:cs typeface="Helvetica"/>
                <a:sym typeface="Helvetica"/>
              </a:defRPr>
            </a:pPr>
            <a:r>
              <a:t>Sincerely, </a:t>
            </a:r>
            <a:endParaRPr>
              <a:solidFill>
                <a:srgbClr val="000000">
                  <a:alpha val="84705"/>
                </a:srgbClr>
              </a:solidFill>
              <a:latin typeface="Arial"/>
              <a:ea typeface="Arial"/>
              <a:cs typeface="Arial"/>
              <a:sym typeface="Arial"/>
            </a:endParaRPr>
          </a:p>
          <a:p>
            <a:pPr marL="0" indent="0" defTabSz="457200">
              <a:lnSpc>
                <a:spcPts val="5900"/>
              </a:lnSpc>
              <a:spcBef>
                <a:spcPts val="0"/>
              </a:spcBef>
              <a:buSzTx/>
              <a:buNone/>
              <a:defRPr sz="2400">
                <a:solidFill>
                  <a:srgbClr val="7B7B7B"/>
                </a:solidFill>
                <a:latin typeface="Helvetica"/>
                <a:ea typeface="Helvetica"/>
                <a:cs typeface="Helvetica"/>
                <a:sym typeface="Helvetica"/>
              </a:defRPr>
            </a:pPr>
            <a:r>
              <a:t>May Thet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Slide Title"/>
          <p:cNvSpPr txBox="1"/>
          <p:nvPr>
            <p:ph type="title"/>
          </p:nvPr>
        </p:nvSpPr>
        <p:spPr>
          <a:prstGeom prst="rect">
            <a:avLst/>
          </a:prstGeom>
        </p:spPr>
        <p:txBody>
          <a:bodyPr/>
          <a:lstStyle/>
          <a:p>
            <a:pPr/>
          </a:p>
        </p:txBody>
      </p:sp>
      <p:sp>
        <p:nvSpPr>
          <p:cNvPr id="160" name="Slide Subtitle"/>
          <p:cNvSpPr txBox="1"/>
          <p:nvPr>
            <p:ph type="body" idx="21"/>
          </p:nvPr>
        </p:nvSpPr>
        <p:spPr>
          <a:prstGeom prst="rect">
            <a:avLst/>
          </a:prstGeom>
        </p:spPr>
        <p:txBody>
          <a:bodyPr/>
          <a:lstStyle/>
          <a:p>
            <a:pPr/>
          </a:p>
        </p:txBody>
      </p:sp>
      <p:sp>
        <p:nvSpPr>
          <p:cNvPr id="161" name="Zero Project (Harvard University)…"/>
          <p:cNvSpPr txBox="1"/>
          <p:nvPr>
            <p:ph type="body" idx="1"/>
          </p:nvPr>
        </p:nvSpPr>
        <p:spPr>
          <a:prstGeom prst="rect">
            <a:avLst/>
          </a:prstGeom>
        </p:spPr>
        <p:txBody>
          <a:bodyPr/>
          <a:lstStyle/>
          <a:p>
            <a:pPr marL="0" indent="0" algn="just" defTabSz="457200">
              <a:lnSpc>
                <a:spcPts val="7100"/>
              </a:lnSpc>
              <a:spcBef>
                <a:spcPts val="0"/>
              </a:spcBef>
              <a:buSzTx/>
              <a:buNone/>
              <a:defRPr sz="3400">
                <a:solidFill>
                  <a:srgbClr val="202124"/>
                </a:solidFill>
                <a:latin typeface="Helvetica"/>
                <a:ea typeface="Helvetica"/>
                <a:cs typeface="Helvetica"/>
                <a:sym typeface="Helvetica"/>
              </a:defRPr>
            </a:pPr>
            <a:r>
              <a:t>Zero Project (Harvard University) </a:t>
            </a:r>
            <a:endParaRPr>
              <a:solidFill>
                <a:srgbClr val="000000">
                  <a:alpha val="84705"/>
                </a:srgbClr>
              </a:solidFill>
              <a:latin typeface="Arial"/>
              <a:ea typeface="Arial"/>
              <a:cs typeface="Arial"/>
              <a:sym typeface="Arial"/>
            </a:endParaRPr>
          </a:p>
          <a:p>
            <a:pPr marL="0" indent="0" algn="just" defTabSz="457200">
              <a:lnSpc>
                <a:spcPts val="6400"/>
              </a:lnSpc>
              <a:spcBef>
                <a:spcPts val="0"/>
              </a:spcBef>
              <a:buSzTx/>
              <a:buNone/>
              <a:defRPr sz="3400">
                <a:solidFill>
                  <a:srgbClr val="202124"/>
                </a:solidFill>
                <a:latin typeface="Helvetica"/>
                <a:ea typeface="Helvetica"/>
                <a:cs typeface="Helvetica"/>
                <a:sym typeface="Helvetica"/>
              </a:defRPr>
            </a:pPr>
            <a:r>
              <a:t>Project Zero was founded by philosopher Nelson Goodman at the Harvard Graduate School of Education in 1967 to study and improve education in the arts. Goodman believed that arts learning should be studied as a serious cognitive activity, but found that the general communicable knowledge about arts education was zero.</a:t>
            </a:r>
            <a:r>
              <a:rPr>
                <a:solidFill>
                  <a:srgbClr val="222222"/>
                </a:solidFill>
              </a:rPr>
              <a:t> Over the years, we have continued our inquiry into the arts and arts education, while drawing together diverse disciplinary perspectives to examine fundamental questions of human expression and development. Our research endeavors are marked by a passion for the big questions, a passion for the conceptual, a passion for the interdisciplinary, a passion for the full range of human development, and a passion for the arts. </a:t>
            </a:r>
            <a:r>
              <a:t>Research at Project Zero has continued to look into traditional subject areas like the arts, creativity, and intelligence, but new projects reflect the emerging technologies that have reshaped both the education field and the world. Projects like </a:t>
            </a:r>
            <a:r>
              <a:rPr u="sng">
                <a:hlinkClick r:id="rId2" invalidUrl="" action="" tgtFrame="" tooltip="" history="1" highlightClick="0" endSnd="0"/>
              </a:rPr>
              <a:t>Agency by Design</a:t>
            </a:r>
            <a:r>
              <a:t>, which explores the resurgence of the maker movement; </a:t>
            </a:r>
            <a:r>
              <a:rPr u="sng">
                <a:hlinkClick r:id="rId3" invalidUrl="" action="" tgtFrame="" tooltip="" history="1" highlightClick="0" endSnd="0"/>
              </a:rPr>
              <a:t>Out of Eden Learn</a:t>
            </a:r>
            <a:r>
              <a:t>, which is discovering new models for cross-cultural inquiry and exchange; and the </a:t>
            </a:r>
            <a:r>
              <a:rPr u="sng">
                <a:hlinkClick r:id="rId4" invalidUrl="" action="" tgtFrame="" tooltip="" history="1" highlightClick="0" endSnd="0"/>
              </a:rPr>
              <a:t>Pedagogy of Play</a:t>
            </a:r>
            <a:r>
              <a:t>, a collaborative project with the LEGO Foundation exploring the role of play in school with partner schools in Denmark and South Africa, are all carrying Project Zero into a new decade of groundbreaking research.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Slide Title"/>
          <p:cNvSpPr txBox="1"/>
          <p:nvPr>
            <p:ph type="title"/>
          </p:nvPr>
        </p:nvSpPr>
        <p:spPr>
          <a:prstGeom prst="rect">
            <a:avLst/>
          </a:prstGeom>
        </p:spPr>
        <p:txBody>
          <a:bodyPr/>
          <a:lstStyle/>
          <a:p>
            <a:pPr/>
          </a:p>
        </p:txBody>
      </p:sp>
      <p:sp>
        <p:nvSpPr>
          <p:cNvPr id="164" name="Slide Subtitle"/>
          <p:cNvSpPr txBox="1"/>
          <p:nvPr>
            <p:ph type="body" idx="21"/>
          </p:nvPr>
        </p:nvSpPr>
        <p:spPr>
          <a:prstGeom prst="rect">
            <a:avLst/>
          </a:prstGeom>
        </p:spPr>
        <p:txBody>
          <a:bodyPr/>
          <a:lstStyle/>
          <a:p>
            <a:pPr/>
          </a:p>
        </p:txBody>
      </p:sp>
      <p:sp>
        <p:nvSpPr>
          <p:cNvPr id="165" name="Dear Peer,…"/>
          <p:cNvSpPr txBox="1"/>
          <p:nvPr>
            <p:ph type="body" idx="1"/>
          </p:nvPr>
        </p:nvSpPr>
        <p:spPr>
          <a:prstGeom prst="rect">
            <a:avLst/>
          </a:prstGeom>
        </p:spPr>
        <p:txBody>
          <a:bodyPr/>
          <a:lstStyle/>
          <a:p>
            <a:pPr marL="0" indent="0" defTabSz="457200">
              <a:lnSpc>
                <a:spcPts val="6300"/>
              </a:lnSpc>
              <a:spcBef>
                <a:spcPts val="0"/>
              </a:spcBef>
              <a:buSzTx/>
              <a:buNone/>
              <a:defRPr sz="3300">
                <a:solidFill>
                  <a:srgbClr val="000000">
                    <a:alpha val="84705"/>
                  </a:srgbClr>
                </a:solidFill>
                <a:latin typeface="Arial"/>
                <a:ea typeface="Arial"/>
                <a:cs typeface="Arial"/>
                <a:sym typeface="Arial"/>
              </a:defRPr>
            </a:pPr>
            <a:r>
              <a:t>Dear Peer, </a:t>
            </a:r>
          </a:p>
          <a:p>
            <a:pPr marL="0" indent="609600" defTabSz="457200">
              <a:lnSpc>
                <a:spcPts val="6300"/>
              </a:lnSpc>
              <a:spcBef>
                <a:spcPts val="0"/>
              </a:spcBef>
              <a:buSzTx/>
              <a:buNone/>
              <a:defRPr sz="3300">
                <a:solidFill>
                  <a:srgbClr val="222222"/>
                </a:solidFill>
                <a:latin typeface="Arial"/>
                <a:ea typeface="Arial"/>
                <a:cs typeface="Arial"/>
                <a:sym typeface="Arial"/>
              </a:defRPr>
            </a:pPr>
            <a:r>
              <a:rPr>
                <a:solidFill>
                  <a:srgbClr val="000000">
                    <a:alpha val="84705"/>
                  </a:srgbClr>
                </a:solidFill>
              </a:rPr>
              <a:t>Hey there. How’s your day? Today I wrote this letter to tell you about a project named “Zero Project” by Harvard. Technically they are making students able to learn from home during this COVID 19 pandemic. In their web page they have a lot of topics, such as:  Digital Life and Learning, Making and design, Humanities and Liberal Arts, Science Learning, Leadership and Organizational Learning and so on. In </a:t>
            </a:r>
            <a:r>
              <a:t>Digital technologies they offer exciting opportunities for learning, civic engagement, and intercultural exchange, among other vital areas of life. In </a:t>
            </a:r>
            <a:r>
              <a:rPr>
                <a:solidFill>
                  <a:srgbClr val="000000">
                    <a:alpha val="84705"/>
                  </a:srgbClr>
                </a:solidFill>
              </a:rPr>
              <a:t>Humanities and Liberal Arts, </a:t>
            </a:r>
            <a:r>
              <a:t>numerous factors, education in the liberal arts and sciences, particularly at the university level. In Making and Design category, they have thinking and learning in environments that combine a variety of tools and technologies in interdisciplinary settings that emphasize sharing ideas and collaborating with others. In the Science Learning, they have learnings that applies across a range of ages and that has resulted in tangible products to help teachers teach the scientific ideas. Isn’t that cool? You should go check out their webpage to know and go explore more. I have something else to do so I'll write to you later! </a:t>
            </a:r>
            <a:endParaRPr>
              <a:solidFill>
                <a:srgbClr val="000000">
                  <a:alpha val="84705"/>
                </a:srgbClr>
              </a:solidFill>
            </a:endParaRPr>
          </a:p>
          <a:p>
            <a:pPr marL="0" indent="609600" defTabSz="457200">
              <a:lnSpc>
                <a:spcPts val="6300"/>
              </a:lnSpc>
              <a:spcBef>
                <a:spcPts val="0"/>
              </a:spcBef>
              <a:buSzTx/>
              <a:buNone/>
              <a:defRPr sz="3300">
                <a:solidFill>
                  <a:srgbClr val="222222"/>
                </a:solidFill>
                <a:latin typeface="Arial"/>
                <a:ea typeface="Arial"/>
                <a:cs typeface="Arial"/>
                <a:sym typeface="Arial"/>
              </a:defRPr>
            </a:pPr>
            <a:r>
              <a:t> </a:t>
            </a:r>
            <a:endParaRPr>
              <a:solidFill>
                <a:srgbClr val="000000">
                  <a:alpha val="84705"/>
                </a:srgbClr>
              </a:solidFill>
            </a:endParaRPr>
          </a:p>
          <a:p>
            <a:pPr marL="0" indent="0" defTabSz="457200">
              <a:lnSpc>
                <a:spcPts val="6300"/>
              </a:lnSpc>
              <a:spcBef>
                <a:spcPts val="0"/>
              </a:spcBef>
              <a:buSzTx/>
              <a:buNone/>
              <a:defRPr sz="3300">
                <a:solidFill>
                  <a:srgbClr val="222222"/>
                </a:solidFill>
                <a:latin typeface="Arial"/>
                <a:ea typeface="Arial"/>
                <a:cs typeface="Arial"/>
                <a:sym typeface="Arial"/>
              </a:defRPr>
            </a:pPr>
            <a:r>
              <a:t>From  </a:t>
            </a:r>
            <a:endParaRPr>
              <a:solidFill>
                <a:srgbClr val="000000">
                  <a:alpha val="84705"/>
                </a:srgbClr>
              </a:solidFill>
            </a:endParaRPr>
          </a:p>
          <a:p>
            <a:pPr marL="0" indent="0" defTabSz="457200">
              <a:lnSpc>
                <a:spcPts val="6300"/>
              </a:lnSpc>
              <a:spcBef>
                <a:spcPts val="0"/>
              </a:spcBef>
              <a:buSzTx/>
              <a:buNone/>
              <a:defRPr sz="3300">
                <a:solidFill>
                  <a:srgbClr val="222222"/>
                </a:solidFill>
                <a:latin typeface="Arial"/>
                <a:ea typeface="Arial"/>
                <a:cs typeface="Arial"/>
                <a:sym typeface="Arial"/>
              </a:defRPr>
            </a:pPr>
            <a:r>
              <a:t>Your Dearest friend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lide Title"/>
          <p:cNvSpPr txBox="1"/>
          <p:nvPr>
            <p:ph type="title"/>
          </p:nvPr>
        </p:nvSpPr>
        <p:spPr>
          <a:prstGeom prst="rect">
            <a:avLst/>
          </a:prstGeom>
        </p:spPr>
        <p:txBody>
          <a:bodyPr/>
          <a:lstStyle/>
          <a:p>
            <a:pPr/>
          </a:p>
        </p:txBody>
      </p:sp>
      <p:sp>
        <p:nvSpPr>
          <p:cNvPr id="168" name="Slide Subtitle"/>
          <p:cNvSpPr txBox="1"/>
          <p:nvPr>
            <p:ph type="body" idx="21"/>
          </p:nvPr>
        </p:nvSpPr>
        <p:spPr>
          <a:prstGeom prst="rect">
            <a:avLst/>
          </a:prstGeom>
        </p:spPr>
        <p:txBody>
          <a:bodyPr/>
          <a:lstStyle/>
          <a:p>
            <a:pPr/>
          </a:p>
        </p:txBody>
      </p:sp>
      <p:sp>
        <p:nvSpPr>
          <p:cNvPr id="169" name="Dear Aung Myat Hein…"/>
          <p:cNvSpPr txBox="1"/>
          <p:nvPr>
            <p:ph type="body" idx="1"/>
          </p:nvPr>
        </p:nvSpPr>
        <p:spPr>
          <a:prstGeom prst="rect">
            <a:avLst/>
          </a:prstGeom>
        </p:spPr>
        <p:txBody>
          <a:bodyPr/>
          <a:lstStyle/>
          <a:p>
            <a:pPr marL="0" indent="0" defTabSz="457200">
              <a:lnSpc>
                <a:spcPts val="4700"/>
              </a:lnSpc>
              <a:spcBef>
                <a:spcPts val="0"/>
              </a:spcBef>
              <a:buSzTx/>
              <a:buNone/>
              <a:defRPr i="1" sz="2400">
                <a:solidFill>
                  <a:srgbClr val="000000">
                    <a:alpha val="84705"/>
                  </a:srgbClr>
                </a:solidFill>
                <a:latin typeface="Times New Roman"/>
                <a:ea typeface="Times New Roman"/>
                <a:cs typeface="Times New Roman"/>
                <a:sym typeface="Times New Roman"/>
              </a:defRPr>
            </a:pPr>
            <a:r>
              <a:rPr i="0"/>
              <a:t>De</a:t>
            </a:r>
            <a:r>
              <a:t>ar Aung Myat Hein</a:t>
            </a:r>
            <a:r>
              <a:rPr i="0"/>
              <a:t> </a:t>
            </a:r>
            <a:endParaRPr i="0">
              <a:latin typeface="Arial"/>
              <a:ea typeface="Arial"/>
              <a:cs typeface="Arial"/>
              <a:sym typeface="Arial"/>
            </a:endParaRPr>
          </a:p>
          <a:p>
            <a:pPr marL="0" indent="0" algn="just" defTabSz="457200">
              <a:lnSpc>
                <a:spcPts val="4800"/>
              </a:lnSpc>
              <a:spcBef>
                <a:spcPts val="0"/>
              </a:spcBef>
              <a:buSzTx/>
              <a:buNone/>
              <a:defRPr i="1" sz="2400">
                <a:solidFill>
                  <a:srgbClr val="000000">
                    <a:alpha val="84705"/>
                  </a:srgbClr>
                </a:solidFill>
                <a:latin typeface="Times New Roman"/>
                <a:ea typeface="Times New Roman"/>
                <a:cs typeface="Times New Roman"/>
                <a:sym typeface="Times New Roman"/>
              </a:defRPr>
            </a:pPr>
            <a:r>
              <a:t>Today I want to tell you about science and the history of science.</a:t>
            </a:r>
            <a:r>
              <a:rPr b="1"/>
              <a:t> science</a:t>
            </a:r>
            <a:r>
              <a:t> (from the </a:t>
            </a:r>
            <a:r>
              <a:rPr u="sng">
                <a:hlinkClick r:id="rId2" invalidUrl="" action="" tgtFrame="" tooltip="" history="1" highlightClick="0" endSnd="0"/>
              </a:rPr>
              <a:t>Latin</a:t>
            </a:r>
            <a:r>
              <a:t> word Scientia, meaning "knowledge")</a:t>
            </a:r>
            <a:r>
              <a:rPr baseline="31999"/>
              <a:t>[</a:t>
            </a:r>
            <a:r>
              <a:t> is systematic enterprise that </a:t>
            </a:r>
            <a:r>
              <a:rPr u="sng">
                <a:hlinkClick r:id="rId3" invalidUrl="" action="" tgtFrame="" tooltip="" history="1" highlightClick="0" endSnd="0"/>
              </a:rPr>
              <a:t>builds</a:t>
            </a:r>
            <a:r>
              <a:t> and </a:t>
            </a:r>
            <a:r>
              <a:rPr u="sng">
                <a:hlinkClick r:id="rId4" invalidUrl="" action="" tgtFrame="" tooltip="" history="1" highlightClick="0" endSnd="0"/>
              </a:rPr>
              <a:t>organizes</a:t>
            </a:r>
            <a:r>
              <a:t> </a:t>
            </a:r>
            <a:r>
              <a:rPr u="sng">
                <a:hlinkClick r:id="rId5" invalidUrl="" action="" tgtFrame="" tooltip="" history="1" highlightClick="0" endSnd="0"/>
              </a:rPr>
              <a:t>knowledge</a:t>
            </a:r>
            <a:r>
              <a:t> in the form of </a:t>
            </a:r>
            <a:r>
              <a:rPr u="sng">
                <a:hlinkClick r:id="rId6" invalidUrl="" action="" tgtFrame="" tooltip="" history="1" highlightClick="0" endSnd="0"/>
              </a:rPr>
              <a:t>testable</a:t>
            </a:r>
            <a:r>
              <a:t> </a:t>
            </a:r>
            <a:r>
              <a:rPr u="sng">
                <a:hlinkClick r:id="rId7" invalidUrl="" action="" tgtFrame="" tooltip="" history="1" highlightClick="0" endSnd="0"/>
              </a:rPr>
              <a:t>explanations</a:t>
            </a:r>
            <a:r>
              <a:t> and </a:t>
            </a:r>
            <a:r>
              <a:rPr u="sng">
                <a:hlinkClick r:id="rId8" invalidUrl="" action="" tgtFrame="" tooltip="" history="1" highlightClick="0" endSnd="0"/>
              </a:rPr>
              <a:t>predictions</a:t>
            </a:r>
            <a:r>
              <a:t> about the </a:t>
            </a:r>
            <a:r>
              <a:rPr u="sng">
                <a:hlinkClick r:id="rId9" invalidUrl="" action="" tgtFrame="" tooltip="" history="1" highlightClick="0" endSnd="0"/>
              </a:rPr>
              <a:t>universe</a:t>
            </a:r>
            <a:r>
              <a:t>.</a:t>
            </a:r>
            <a:r>
              <a:rPr i="0"/>
              <a:t> </a:t>
            </a:r>
            <a:endParaRPr i="0">
              <a:latin typeface="Arial"/>
              <a:ea typeface="Arial"/>
              <a:cs typeface="Arial"/>
              <a:sym typeface="Arial"/>
            </a:endParaRPr>
          </a:p>
          <a:p>
            <a:pPr marL="0" indent="0" algn="just" defTabSz="457200">
              <a:lnSpc>
                <a:spcPts val="4800"/>
              </a:lnSpc>
              <a:spcBef>
                <a:spcPts val="0"/>
              </a:spcBef>
              <a:buSzTx/>
              <a:buNone/>
              <a:defRPr i="1" sz="2400">
                <a:solidFill>
                  <a:srgbClr val="000000">
                    <a:alpha val="84705"/>
                  </a:srgbClr>
                </a:solidFill>
                <a:latin typeface="Times New Roman"/>
                <a:ea typeface="Times New Roman"/>
                <a:cs typeface="Times New Roman"/>
                <a:sym typeface="Times New Roman"/>
              </a:defRPr>
            </a:pPr>
            <a:r>
              <a:t>The earliest roots of science can be traced to </a:t>
            </a:r>
            <a:r>
              <a:rPr u="sng">
                <a:hlinkClick r:id="rId10" invalidUrl="" action="" tgtFrame="" tooltip="" history="1" highlightClick="0" endSnd="0"/>
              </a:rPr>
              <a:t>Ancient Egypt</a:t>
            </a:r>
            <a:r>
              <a:t> and </a:t>
            </a:r>
            <a:r>
              <a:rPr u="sng">
                <a:hlinkClick r:id="rId11" invalidUrl="" action="" tgtFrame="" tooltip="" history="1" highlightClick="0" endSnd="0"/>
              </a:rPr>
              <a:t>Mesopotamia</a:t>
            </a:r>
            <a:r>
              <a:t> in around 3500 to 3000 BCE. Their contributions to </a:t>
            </a:r>
            <a:r>
              <a:rPr u="sng">
                <a:hlinkClick r:id="rId12" invalidUrl="" action="" tgtFrame="" tooltip="" history="1" highlightClick="0" endSnd="0"/>
              </a:rPr>
              <a:t>mathematics</a:t>
            </a:r>
            <a:r>
              <a:t>, </a:t>
            </a:r>
            <a:r>
              <a:rPr u="sng">
                <a:hlinkClick r:id="rId13" invalidUrl="" action="" tgtFrame="" tooltip="" history="1" highlightClick="0" endSnd="0"/>
              </a:rPr>
              <a:t>astronomy</a:t>
            </a:r>
            <a:r>
              <a:t>, and </a:t>
            </a:r>
            <a:r>
              <a:rPr u="sng">
                <a:hlinkClick r:id="rId14" invalidUrl="" action="" tgtFrame="" tooltip="" history="1" highlightClick="0" endSnd="0"/>
              </a:rPr>
              <a:t>medicine</a:t>
            </a:r>
            <a:r>
              <a:t> entered and shaped Greek </a:t>
            </a:r>
            <a:r>
              <a:rPr u="sng">
                <a:hlinkClick r:id="rId15" invalidUrl="" action="" tgtFrame="" tooltip="" history="1" highlightClick="0" endSnd="0"/>
              </a:rPr>
              <a:t>natural philosophy</a:t>
            </a:r>
            <a:r>
              <a:t> of </a:t>
            </a:r>
            <a:r>
              <a:rPr u="sng">
                <a:hlinkClick r:id="rId16" invalidUrl="" action="" tgtFrame="" tooltip="" history="1" highlightClick="0" endSnd="0"/>
              </a:rPr>
              <a:t>classical antiquity</a:t>
            </a:r>
            <a:r>
              <a:t>, whereby formal attempts were made to provide explanations of events in the </a:t>
            </a:r>
            <a:r>
              <a:rPr u="sng">
                <a:hlinkClick r:id="rId9" invalidUrl="" action="" tgtFrame="" tooltip="" history="1" highlightClick="0" endSnd="0"/>
              </a:rPr>
              <a:t>physical world</a:t>
            </a:r>
            <a:r>
              <a:t> based on natural causes. After the </a:t>
            </a:r>
            <a:r>
              <a:rPr u="sng">
                <a:hlinkClick r:id="rId17" invalidUrl="" action="" tgtFrame="" tooltip="" history="1" highlightClick="0" endSnd="0"/>
              </a:rPr>
              <a:t>fall of the Western Roman Empire</a:t>
            </a:r>
            <a:r>
              <a:t>, knowledge of </a:t>
            </a:r>
            <a:r>
              <a:rPr u="sng">
                <a:hlinkClick r:id="rId18" invalidUrl="" action="" tgtFrame="" tooltip="" history="1" highlightClick="0" endSnd="0"/>
              </a:rPr>
              <a:t>Greek conceptions of the world</a:t>
            </a:r>
            <a:r>
              <a:t> deteriorated in </a:t>
            </a:r>
            <a:r>
              <a:rPr u="sng">
                <a:hlinkClick r:id="rId19" invalidUrl="" action="" tgtFrame="" tooltip="" history="1" highlightClick="0" endSnd="0"/>
              </a:rPr>
              <a:t>Western Europe</a:t>
            </a:r>
            <a:r>
              <a:t> during the early centuries (400 to 1000 CE) of the </a:t>
            </a:r>
            <a:r>
              <a:rPr u="sng">
                <a:hlinkClick r:id="rId20" invalidUrl="" action="" tgtFrame="" tooltip="" history="1" highlightClick="0" endSnd="0"/>
              </a:rPr>
              <a:t>Middle Ages</a:t>
            </a:r>
            <a:r>
              <a:t> but was preserved in the </a:t>
            </a:r>
            <a:r>
              <a:rPr u="sng">
                <a:hlinkClick r:id="rId21" invalidUrl="" action="" tgtFrame="" tooltip="" history="1" highlightClick="0" endSnd="0"/>
              </a:rPr>
              <a:t>Muslim world</a:t>
            </a:r>
            <a:r>
              <a:t> during the </a:t>
            </a:r>
            <a:r>
              <a:rPr u="sng">
                <a:hlinkClick r:id="rId22" invalidUrl="" action="" tgtFrame="" tooltip="" history="1" highlightClick="0" endSnd="0"/>
              </a:rPr>
              <a:t>Islamic Golden Age</a:t>
            </a:r>
            <a:r>
              <a:t>. The recovery and assimilation of </a:t>
            </a:r>
            <a:r>
              <a:rPr u="sng">
                <a:hlinkClick r:id="rId23" invalidUrl="" action="" tgtFrame="" tooltip="" history="1" highlightClick="0" endSnd="0"/>
              </a:rPr>
              <a:t>Greek works</a:t>
            </a:r>
            <a:r>
              <a:t> and </a:t>
            </a:r>
            <a:r>
              <a:rPr u="sng">
                <a:hlinkClick r:id="rId24" invalidUrl="" action="" tgtFrame="" tooltip="" history="1" highlightClick="0" endSnd="0"/>
              </a:rPr>
              <a:t>Islamic inquiries</a:t>
            </a:r>
            <a:r>
              <a:t> into Western Europe from the 10th to 13th century revived "</a:t>
            </a:r>
            <a:r>
              <a:rPr u="sng">
                <a:hlinkClick r:id="rId15" invalidUrl="" action="" tgtFrame="" tooltip="" history="1" highlightClick="0" endSnd="0"/>
              </a:rPr>
              <a:t>natural philosophy</a:t>
            </a:r>
            <a:r>
              <a:t>",</a:t>
            </a:r>
            <a:r>
              <a:rPr baseline="31999">
                <a:hlinkClick r:id="rId25" invalidUrl="" action="" tgtFrame="" tooltip="" history="1" highlightClick="0" endSnd="0"/>
              </a:rPr>
              <a:t>[7]</a:t>
            </a:r>
            <a:r>
              <a:rPr baseline="31999">
                <a:hlinkClick r:id="rId26" invalidUrl="" action="" tgtFrame="" tooltip="" history="1" highlightClick="0" endSnd="0"/>
              </a:rPr>
              <a:t>[9]</a:t>
            </a:r>
            <a:r>
              <a:t> which was later transformed by the </a:t>
            </a:r>
            <a:r>
              <a:rPr u="sng">
                <a:hlinkClick r:id="rId27" invalidUrl="" action="" tgtFrame="" tooltip="" history="1" highlightClick="0" endSnd="0"/>
              </a:rPr>
              <a:t>Scientific Revolution</a:t>
            </a:r>
            <a:r>
              <a:t> that began in the 16th century</a:t>
            </a:r>
            <a:r>
              <a:rPr baseline="31999">
                <a:hlinkClick r:id="rId28" invalidUrl="" action="" tgtFrame="" tooltip="" history="1" highlightClick="0" endSnd="0"/>
              </a:rPr>
              <a:t>[10]</a:t>
            </a:r>
            <a:r>
              <a:t> as </a:t>
            </a:r>
            <a:r>
              <a:rPr u="sng">
                <a:hlinkClick r:id="rId29" invalidUrl="" action="" tgtFrame="" tooltip="" history="1" highlightClick="0" endSnd="0"/>
              </a:rPr>
              <a:t>new ideas and discoveries</a:t>
            </a:r>
            <a:r>
              <a:t> departed from </a:t>
            </a:r>
            <a:r>
              <a:rPr u="sng">
                <a:hlinkClick r:id="rId30" invalidUrl="" action="" tgtFrame="" tooltip="" history="1" highlightClick="0" endSnd="0"/>
              </a:rPr>
              <a:t>previous Greek conceptions</a:t>
            </a:r>
            <a:r>
              <a:t> and traditions. The </a:t>
            </a:r>
            <a:r>
              <a:rPr u="sng">
                <a:hlinkClick r:id="rId3" invalidUrl="" action="" tgtFrame="" tooltip="" history="1" highlightClick="0" endSnd="0"/>
              </a:rPr>
              <a:t>scientific method</a:t>
            </a:r>
            <a:r>
              <a:t> soon played a greater role in knowledge creation and it was not until the </a:t>
            </a:r>
            <a:r>
              <a:rPr u="sng">
                <a:hlinkClick r:id="rId31" invalidUrl="" action="" tgtFrame="" tooltip="" history="1" highlightClick="0" endSnd="0"/>
              </a:rPr>
              <a:t>19th century</a:t>
            </a:r>
            <a:r>
              <a:t> that many of the institutional and </a:t>
            </a:r>
            <a:r>
              <a:rPr u="sng">
                <a:hlinkClick r:id="rId32" invalidUrl="" action="" tgtFrame="" tooltip="" history="1" highlightClick="0" endSnd="0"/>
              </a:rPr>
              <a:t>professional</a:t>
            </a:r>
            <a:r>
              <a:t> features of science began to take shape along with the changing of "natural philosophy" to "natural science."</a:t>
            </a:r>
            <a:r>
              <a:rPr i="0"/>
              <a:t> </a:t>
            </a:r>
            <a:endParaRPr i="0">
              <a:latin typeface="Arial"/>
              <a:ea typeface="Arial"/>
              <a:cs typeface="Arial"/>
              <a:sym typeface="Arial"/>
            </a:endParaRPr>
          </a:p>
          <a:p>
            <a:pPr marL="0" indent="0" algn="just" defTabSz="457200">
              <a:lnSpc>
                <a:spcPts val="4800"/>
              </a:lnSpc>
              <a:spcBef>
                <a:spcPts val="0"/>
              </a:spcBef>
              <a:buSzTx/>
              <a:buNone/>
              <a:defRPr i="1" sz="2400">
                <a:solidFill>
                  <a:srgbClr val="000000">
                    <a:alpha val="84705"/>
                  </a:srgbClr>
                </a:solidFill>
                <a:latin typeface="Times New Roman"/>
                <a:ea typeface="Times New Roman"/>
                <a:cs typeface="Times New Roman"/>
                <a:sym typeface="Times New Roman"/>
              </a:defRPr>
            </a:pPr>
            <a:r>
              <a:rPr u="sng">
                <a:hlinkClick r:id="rId33" invalidUrl="" action="" tgtFrame="" tooltip="" history="1" highlightClick="0" endSnd="0"/>
              </a:rPr>
              <a:t>Modern science</a:t>
            </a:r>
            <a:r>
              <a:t> is typically divided into three majors </a:t>
            </a:r>
            <a:r>
              <a:rPr u="sng">
                <a:hlinkClick r:id="rId34" invalidUrl="" action="" tgtFrame="" tooltip="" history="1" highlightClick="0" endSnd="0"/>
              </a:rPr>
              <a:t>branches</a:t>
            </a:r>
            <a:r>
              <a:t> that consist of the </a:t>
            </a:r>
            <a:r>
              <a:rPr u="sng">
                <a:hlinkClick r:id="rId35" invalidUrl="" action="" tgtFrame="" tooltip="" history="1" highlightClick="0" endSnd="0"/>
              </a:rPr>
              <a:t>natural sciences</a:t>
            </a:r>
            <a:r>
              <a:t> (e.g., </a:t>
            </a:r>
            <a:r>
              <a:rPr u="sng">
                <a:hlinkClick r:id="rId36" invalidUrl="" action="" tgtFrame="" tooltip="" history="1" highlightClick="0" endSnd="0"/>
              </a:rPr>
              <a:t>biology</a:t>
            </a:r>
            <a:r>
              <a:t>, </a:t>
            </a:r>
            <a:r>
              <a:rPr u="sng">
                <a:hlinkClick r:id="rId37" invalidUrl="" action="" tgtFrame="" tooltip="" history="1" highlightClick="0" endSnd="0"/>
              </a:rPr>
              <a:t>chemistry</a:t>
            </a:r>
            <a:r>
              <a:t>, and </a:t>
            </a:r>
            <a:r>
              <a:rPr u="sng">
                <a:hlinkClick r:id="rId38" invalidUrl="" action="" tgtFrame="" tooltip="" history="1" highlightClick="0" endSnd="0"/>
              </a:rPr>
              <a:t>physics</a:t>
            </a:r>
            <a:r>
              <a:t>), which study nature in the broadest sense; the </a:t>
            </a:r>
            <a:r>
              <a:rPr u="sng">
                <a:hlinkClick r:id="rId39" invalidUrl="" action="" tgtFrame="" tooltip="" history="1" highlightClick="0" endSnd="0"/>
              </a:rPr>
              <a:t>social sciences</a:t>
            </a:r>
            <a:r>
              <a:t> (e.g., </a:t>
            </a:r>
            <a:r>
              <a:rPr u="sng">
                <a:hlinkClick r:id="rId40" invalidUrl="" action="" tgtFrame="" tooltip="" history="1" highlightClick="0" endSnd="0"/>
              </a:rPr>
              <a:t>economics</a:t>
            </a:r>
            <a:r>
              <a:t>, </a:t>
            </a:r>
            <a:r>
              <a:rPr u="sng">
                <a:hlinkClick r:id="rId41" invalidUrl="" action="" tgtFrame="" tooltip="" history="1" highlightClick="0" endSnd="0"/>
              </a:rPr>
              <a:t>psychology</a:t>
            </a:r>
            <a:r>
              <a:t>, and </a:t>
            </a:r>
            <a:r>
              <a:rPr u="sng">
                <a:hlinkClick r:id="rId42" invalidUrl="" action="" tgtFrame="" tooltip="" history="1" highlightClick="0" endSnd="0"/>
              </a:rPr>
              <a:t>sociology</a:t>
            </a:r>
            <a:r>
              <a:t>), which study individuals and societies; and the </a:t>
            </a:r>
            <a:r>
              <a:rPr u="sng">
                <a:hlinkClick r:id="rId43" invalidUrl="" action="" tgtFrame="" tooltip="" history="1" highlightClick="0" endSnd="0"/>
              </a:rPr>
              <a:t>formal sciences</a:t>
            </a:r>
            <a:r>
              <a:t> (e.g., </a:t>
            </a:r>
            <a:r>
              <a:rPr u="sng">
                <a:hlinkClick r:id="rId44" invalidUrl="" action="" tgtFrame="" tooltip="" history="1" highlightClick="0" endSnd="0"/>
              </a:rPr>
              <a:t>logic</a:t>
            </a:r>
            <a:r>
              <a:t>, </a:t>
            </a:r>
            <a:r>
              <a:rPr u="sng">
                <a:hlinkClick r:id="rId12" invalidUrl="" action="" tgtFrame="" tooltip="" history="1" highlightClick="0" endSnd="0"/>
              </a:rPr>
              <a:t>mathematics</a:t>
            </a:r>
            <a:r>
              <a:t>, and </a:t>
            </a:r>
            <a:r>
              <a:rPr u="sng">
                <a:hlinkClick r:id="rId45" invalidUrl="" action="" tgtFrame="" tooltip="" history="1" highlightClick="0" endSnd="0"/>
              </a:rPr>
              <a:t>theoretical computer science</a:t>
            </a:r>
            <a:r>
              <a:t>), which study abstract concepts. There is disagreement, however, on whether the formal sciences actually constitute a science as they do not rely on </a:t>
            </a:r>
            <a:r>
              <a:rPr u="sng">
                <a:hlinkClick r:id="rId46" invalidUrl="" action="" tgtFrame="" tooltip="" history="1" highlightClick="0" endSnd="0"/>
              </a:rPr>
              <a:t>empirical evidence</a:t>
            </a:r>
            <a:r>
              <a:t>. Disciplines that use existing scientific knowledge for practical purposes, such as </a:t>
            </a:r>
            <a:r>
              <a:rPr u="sng">
                <a:hlinkClick r:id="rId47" invalidUrl="" action="" tgtFrame="" tooltip="" history="1" highlightClick="0" endSnd="0"/>
              </a:rPr>
              <a:t>engineering</a:t>
            </a:r>
            <a:r>
              <a:t> and medicine, are described as </a:t>
            </a:r>
            <a:r>
              <a:rPr u="sng">
                <a:hlinkClick r:id="rId48" invalidUrl="" action="" tgtFrame="" tooltip="" history="1" highlightClick="0" endSnd="0"/>
              </a:rPr>
              <a:t>applied sciences</a:t>
            </a:r>
            <a:r>
              <a:rPr i="0"/>
              <a:t> </a:t>
            </a:r>
            <a:endParaRPr i="0">
              <a:latin typeface="Arial"/>
              <a:ea typeface="Arial"/>
              <a:cs typeface="Arial"/>
              <a:sym typeface="Arial"/>
            </a:endParaRPr>
          </a:p>
          <a:p>
            <a:pPr marL="0" indent="0" algn="just" defTabSz="457200">
              <a:lnSpc>
                <a:spcPts val="4800"/>
              </a:lnSpc>
              <a:spcBef>
                <a:spcPts val="0"/>
              </a:spcBef>
              <a:buSzTx/>
              <a:buNone/>
              <a:defRPr i="1" sz="2400">
                <a:solidFill>
                  <a:srgbClr val="000000">
                    <a:alpha val="84705"/>
                  </a:srgbClr>
                </a:solidFill>
                <a:latin typeface="Times New Roman"/>
                <a:ea typeface="Times New Roman"/>
                <a:cs typeface="Times New Roman"/>
                <a:sym typeface="Times New Roman"/>
              </a:defRPr>
            </a:pPr>
            <a:r>
              <a:t>Science is based on </a:t>
            </a:r>
            <a:r>
              <a:rPr u="sng">
                <a:hlinkClick r:id="rId49" invalidUrl="" action="" tgtFrame="" tooltip="" history="1" highlightClick="0" endSnd="0"/>
              </a:rPr>
              <a:t>research</a:t>
            </a:r>
            <a:r>
              <a:t>, which is commonly conducted in </a:t>
            </a:r>
            <a:r>
              <a:rPr u="sng">
                <a:hlinkClick r:id="rId50" invalidUrl="" action="" tgtFrame="" tooltip="" history="1" highlightClick="0" endSnd="0"/>
              </a:rPr>
              <a:t>academic</a:t>
            </a:r>
            <a:r>
              <a:t> and </a:t>
            </a:r>
            <a:r>
              <a:rPr u="sng">
                <a:hlinkClick r:id="rId51" invalidUrl="" action="" tgtFrame="" tooltip="" history="1" highlightClick="0" endSnd="0"/>
              </a:rPr>
              <a:t>research institutions</a:t>
            </a:r>
            <a:r>
              <a:t> as well as in </a:t>
            </a:r>
            <a:r>
              <a:rPr u="sng">
                <a:hlinkClick r:id="rId52" invalidUrl="" action="" tgtFrame="" tooltip="" history="1" highlightClick="0" endSnd="0"/>
              </a:rPr>
              <a:t>government agencies</a:t>
            </a:r>
            <a:r>
              <a:t> and </a:t>
            </a:r>
            <a:r>
              <a:rPr u="sng">
                <a:hlinkClick r:id="rId53" invalidUrl="" action="" tgtFrame="" tooltip="" history="1" highlightClick="0" endSnd="0"/>
              </a:rPr>
              <a:t>companies</a:t>
            </a:r>
            <a:r>
              <a:t>. The practical impact of scientific research has led to the emergence of </a:t>
            </a:r>
            <a:r>
              <a:rPr u="sng">
                <a:hlinkClick r:id="rId54" invalidUrl="" action="" tgtFrame="" tooltip="" history="1" highlightClick="0" endSnd="0"/>
              </a:rPr>
              <a:t>science policies</a:t>
            </a:r>
            <a:r>
              <a:t> that seek to influence the scientific enterprise by prioritizing the developm</a:t>
            </a:r>
            <a:r>
              <a:rPr>
                <a:latin typeface="Helvetica"/>
                <a:ea typeface="Helvetica"/>
                <a:cs typeface="Helvetica"/>
                <a:sym typeface="Helvetica"/>
              </a:rPr>
              <a:t>ent of </a:t>
            </a:r>
            <a:r>
              <a:rPr>
                <a:latin typeface="Helvetica"/>
                <a:ea typeface="Helvetica"/>
                <a:cs typeface="Helvetica"/>
                <a:sym typeface="Helvetica"/>
                <a:hlinkClick r:id="rId55" invalidUrl="" action="" tgtFrame="" tooltip="" history="1" highlightClick="0" endSnd="0"/>
              </a:rPr>
              <a:t>commercial products</a:t>
            </a:r>
            <a:r>
              <a:rPr>
                <a:latin typeface="Helvetica"/>
                <a:ea typeface="Helvetica"/>
                <a:cs typeface="Helvetica"/>
                <a:sym typeface="Helvetica"/>
              </a:rPr>
              <a:t>, </a:t>
            </a:r>
            <a:r>
              <a:rPr>
                <a:latin typeface="Helvetica"/>
                <a:ea typeface="Helvetica"/>
                <a:cs typeface="Helvetica"/>
                <a:sym typeface="Helvetica"/>
                <a:hlinkClick r:id="rId56" invalidUrl="" action="" tgtFrame="" tooltip="" history="1" highlightClick="0" endSnd="0"/>
              </a:rPr>
              <a:t>armaments</a:t>
            </a:r>
            <a:r>
              <a:rPr>
                <a:latin typeface="Helvetica"/>
                <a:ea typeface="Helvetica"/>
                <a:cs typeface="Helvetica"/>
                <a:sym typeface="Helvetica"/>
              </a:rPr>
              <a:t>, </a:t>
            </a:r>
            <a:r>
              <a:rPr>
                <a:latin typeface="Helvetica"/>
                <a:ea typeface="Helvetica"/>
                <a:cs typeface="Helvetica"/>
                <a:sym typeface="Helvetica"/>
                <a:hlinkClick r:id="rId57" invalidUrl="" action="" tgtFrame="" tooltip="" history="1" highlightClick="0" endSnd="0"/>
              </a:rPr>
              <a:t>health care</a:t>
            </a:r>
            <a:r>
              <a:rPr>
                <a:latin typeface="Helvetica"/>
                <a:ea typeface="Helvetica"/>
                <a:cs typeface="Helvetica"/>
                <a:sym typeface="Helvetica"/>
              </a:rPr>
              <a:t>, and </a:t>
            </a:r>
            <a:r>
              <a:rPr>
                <a:latin typeface="Helvetica"/>
                <a:ea typeface="Helvetica"/>
                <a:cs typeface="Helvetica"/>
                <a:sym typeface="Helvetica"/>
                <a:hlinkClick r:id="rId58" invalidUrl="" action="" tgtFrame="" tooltip="" history="1" highlightClick="0" endSnd="0"/>
              </a:rPr>
              <a:t>environmental protection</a:t>
            </a:r>
            <a:r>
              <a:rPr>
                <a:latin typeface="Helvetica"/>
                <a:ea typeface="Helvetica"/>
                <a:cs typeface="Helvetica"/>
                <a:sym typeface="Helvetica"/>
              </a:rPr>
              <a:t>.</a:t>
            </a:r>
            <a:r>
              <a:rPr i="0">
                <a:latin typeface="Helvetica"/>
                <a:ea typeface="Helvetica"/>
                <a:cs typeface="Helvetica"/>
                <a:sym typeface="Helvetica"/>
              </a:rPr>
              <a:t> </a:t>
            </a:r>
            <a:endParaRPr i="0">
              <a:latin typeface="Arial"/>
              <a:ea typeface="Arial"/>
              <a:cs typeface="Arial"/>
              <a:sym typeface="Arial"/>
            </a:endParaRPr>
          </a:p>
          <a:p>
            <a:pPr marL="0" indent="0" algn="just" defTabSz="457200">
              <a:lnSpc>
                <a:spcPts val="4900"/>
              </a:lnSpc>
              <a:spcBef>
                <a:spcPts val="0"/>
              </a:spcBef>
              <a:buSzTx/>
              <a:buNone/>
              <a:defRPr sz="2400">
                <a:solidFill>
                  <a:srgbClr val="000000">
                    <a:alpha val="84705"/>
                  </a:srgbClr>
                </a:solidFill>
                <a:latin typeface="Helvetica"/>
                <a:ea typeface="Helvetica"/>
                <a:cs typeface="Helvetica"/>
                <a:sym typeface="Helvetica"/>
              </a:defRPr>
            </a:pPr>
            <a:r>
              <a:t>Amara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Slide Title"/>
          <p:cNvSpPr txBox="1"/>
          <p:nvPr>
            <p:ph type="title"/>
          </p:nvPr>
        </p:nvSpPr>
        <p:spPr>
          <a:prstGeom prst="rect">
            <a:avLst/>
          </a:prstGeom>
        </p:spPr>
        <p:txBody>
          <a:bodyPr/>
          <a:lstStyle/>
          <a:p>
            <a:pPr/>
          </a:p>
        </p:txBody>
      </p:sp>
      <p:sp>
        <p:nvSpPr>
          <p:cNvPr id="172" name="Slide Subtitle"/>
          <p:cNvSpPr txBox="1"/>
          <p:nvPr>
            <p:ph type="body" idx="21"/>
          </p:nvPr>
        </p:nvSpPr>
        <p:spPr>
          <a:prstGeom prst="rect">
            <a:avLst/>
          </a:prstGeom>
        </p:spPr>
        <p:txBody>
          <a:bodyPr/>
          <a:lstStyle/>
          <a:p>
            <a:pPr/>
          </a:p>
        </p:txBody>
      </p:sp>
      <p:sp>
        <p:nvSpPr>
          <p:cNvPr id="173" name="Dear Peer partner,…"/>
          <p:cNvSpPr txBox="1"/>
          <p:nvPr>
            <p:ph type="body" idx="1"/>
          </p:nvPr>
        </p:nvSpPr>
        <p:spPr>
          <a:prstGeom prst="rect">
            <a:avLst/>
          </a:prstGeom>
        </p:spPr>
        <p:txBody>
          <a:bodyPr/>
          <a:lstStyle/>
          <a:p>
            <a:pPr marL="0" indent="0" defTabSz="457200">
              <a:lnSpc>
                <a:spcPts val="5600"/>
              </a:lnSpc>
              <a:spcBef>
                <a:spcPts val="0"/>
              </a:spcBef>
              <a:buSzTx/>
              <a:buNone/>
              <a:defRPr sz="3200">
                <a:solidFill>
                  <a:srgbClr val="222222"/>
                </a:solidFill>
                <a:latin typeface="Arial"/>
                <a:ea typeface="Arial"/>
                <a:cs typeface="Arial"/>
                <a:sym typeface="Arial"/>
              </a:defRPr>
            </a:pPr>
            <a:r>
              <a:t>Dear Peer partner, </a:t>
            </a:r>
            <a:endParaRPr>
              <a:solidFill>
                <a:srgbClr val="000000">
                  <a:alpha val="84705"/>
                </a:srgbClr>
              </a:solidFill>
            </a:endParaRPr>
          </a:p>
          <a:p>
            <a:pPr marL="0" indent="0" defTabSz="457200">
              <a:lnSpc>
                <a:spcPts val="5600"/>
              </a:lnSpc>
              <a:spcBef>
                <a:spcPts val="0"/>
              </a:spcBef>
              <a:buSzTx/>
              <a:buNone/>
              <a:defRPr sz="3200">
                <a:solidFill>
                  <a:srgbClr val="222222"/>
                </a:solidFill>
                <a:latin typeface="Arial"/>
                <a:ea typeface="Arial"/>
                <a:cs typeface="Arial"/>
                <a:sym typeface="Arial"/>
              </a:defRPr>
            </a:pPr>
            <a:r>
              <a:t> </a:t>
            </a:r>
            <a:endParaRPr>
              <a:solidFill>
                <a:srgbClr val="000000">
                  <a:alpha val="84705"/>
                </a:srgbClr>
              </a:solidFill>
            </a:endParaRPr>
          </a:p>
          <a:p>
            <a:pPr marL="0" indent="0" defTabSz="457200">
              <a:lnSpc>
                <a:spcPts val="5700"/>
              </a:lnSpc>
              <a:spcBef>
                <a:spcPts val="0"/>
              </a:spcBef>
              <a:buSzTx/>
              <a:buNone/>
              <a:defRPr sz="3200">
                <a:solidFill>
                  <a:srgbClr val="222222"/>
                </a:solidFill>
                <a:latin typeface="Arial"/>
                <a:ea typeface="Arial"/>
                <a:cs typeface="Arial"/>
                <a:sym typeface="Arial"/>
              </a:defRPr>
            </a:pPr>
            <a:r>
              <a:t>I would like to tell u the overview of the book named Children are Citizen.As the world becomes increasingly connected, knowledge of ourselves as individual learners and as members of a community becomes more important. When children begin their schooling with support for thinking, feeling, and acting in groups, they are more likely to participate in and practice democracy as informed and caring citizens.</a:t>
            </a:r>
            <a:r>
              <a:rPr>
                <a:solidFill>
                  <a:srgbClr val="000000">
                    <a:alpha val="84705"/>
                  </a:srgbClr>
                </a:solidFill>
                <a:latin typeface="Calibri"/>
                <a:ea typeface="Calibri"/>
                <a:cs typeface="Calibri"/>
                <a:sym typeface="Calibri"/>
              </a:rPr>
              <a:t> </a:t>
            </a:r>
            <a:r>
              <a:t>The Children Are Citizens project is grounded in the belief that children are not just future citizens but are citizens of the city in the here and now, with the right to express their opinions and participate in the civic and cultural life of Washington, DC. The project began in October 2014 when educators from across the city gathered for a professional development seminar to learn from and with one another about creating a compelling curriculum that connects children with their city. Throughout the fall and winter, teachers helped the children discover and research places that interested them, including the Metro, monuments, museums, Union Station, natural spaces, public sculptures, and playgrounds. The children talked, wrote, drew, played, improvised, and created three-dimensional models about their ideas, and they shared their work across neighborhoods and schools. </a:t>
            </a:r>
            <a:endParaRPr>
              <a:solidFill>
                <a:srgbClr val="000000">
                  <a:alpha val="84705"/>
                </a:srgbClr>
              </a:solidFill>
            </a:endParaRPr>
          </a:p>
          <a:p>
            <a:pPr marL="0" indent="0" defTabSz="457200">
              <a:lnSpc>
                <a:spcPts val="5600"/>
              </a:lnSpc>
              <a:spcBef>
                <a:spcPts val="0"/>
              </a:spcBef>
              <a:buSzTx/>
              <a:buNone/>
              <a:defRPr sz="32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5600"/>
              </a:lnSpc>
              <a:spcBef>
                <a:spcPts val="0"/>
              </a:spcBef>
              <a:buSzTx/>
              <a:buNone/>
              <a:defRPr sz="32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Slide Title"/>
          <p:cNvSpPr txBox="1"/>
          <p:nvPr>
            <p:ph type="title"/>
          </p:nvPr>
        </p:nvSpPr>
        <p:spPr>
          <a:prstGeom prst="rect">
            <a:avLst/>
          </a:prstGeom>
        </p:spPr>
        <p:txBody>
          <a:bodyPr/>
          <a:lstStyle/>
          <a:p>
            <a:pPr/>
          </a:p>
        </p:txBody>
      </p:sp>
      <p:sp>
        <p:nvSpPr>
          <p:cNvPr id="176" name="Slide Subtitle"/>
          <p:cNvSpPr txBox="1"/>
          <p:nvPr>
            <p:ph type="body" idx="21"/>
          </p:nvPr>
        </p:nvSpPr>
        <p:spPr>
          <a:prstGeom prst="rect">
            <a:avLst/>
          </a:prstGeom>
        </p:spPr>
        <p:txBody>
          <a:bodyPr/>
          <a:lstStyle/>
          <a:p>
            <a:pPr/>
          </a:p>
        </p:txBody>
      </p:sp>
      <p:sp>
        <p:nvSpPr>
          <p:cNvPr id="177" name="Dear Hein Htut Lwin,…"/>
          <p:cNvSpPr txBox="1"/>
          <p:nvPr>
            <p:ph type="body" idx="1"/>
          </p:nvPr>
        </p:nvSpPr>
        <p:spPr>
          <a:prstGeom prst="rect">
            <a:avLst/>
          </a:prstGeom>
        </p:spPr>
        <p:txBody>
          <a:bodyPr/>
          <a:lstStyle/>
          <a:p>
            <a:pPr marL="0" indent="0" defTabSz="457200">
              <a:lnSpc>
                <a:spcPts val="5500"/>
              </a:lnSpc>
              <a:spcBef>
                <a:spcPts val="0"/>
              </a:spcBef>
              <a:buSzTx/>
              <a:buNone/>
              <a:defRPr sz="2900">
                <a:latin typeface="Calibri"/>
                <a:ea typeface="Calibri"/>
                <a:cs typeface="Calibri"/>
                <a:sym typeface="Calibri"/>
              </a:defRPr>
            </a:pPr>
            <a:r>
              <a:t>Dear Hein Htut Lwin, </a:t>
            </a:r>
            <a:endParaRPr>
              <a:solidFill>
                <a:srgbClr val="000000">
                  <a:alpha val="84705"/>
                </a:srgbClr>
              </a:solidFill>
              <a:latin typeface="Arial"/>
              <a:ea typeface="Arial"/>
              <a:cs typeface="Arial"/>
              <a:sym typeface="Arial"/>
            </a:endParaRPr>
          </a:p>
          <a:p>
            <a:pPr marL="0" indent="609600" defTabSz="457200">
              <a:lnSpc>
                <a:spcPts val="5500"/>
              </a:lnSpc>
              <a:spcBef>
                <a:spcPts val="0"/>
              </a:spcBef>
              <a:buSzTx/>
              <a:buNone/>
              <a:defRPr sz="2900">
                <a:latin typeface="Calibri"/>
                <a:ea typeface="Calibri"/>
                <a:cs typeface="Calibri"/>
                <a:sym typeface="Calibri"/>
              </a:defRPr>
            </a:pPr>
            <a:r>
              <a:t>How are you doing? I hope you are pretty fine in your health. As you know this year a wild pandemic is wrecking the world, I would like to share you what is happening in our world and I hope this letter find you in the best of your spirits. </a:t>
            </a:r>
            <a:endParaRPr>
              <a:solidFill>
                <a:srgbClr val="000000">
                  <a:alpha val="84705"/>
                </a:srgbClr>
              </a:solidFill>
              <a:latin typeface="Arial"/>
              <a:ea typeface="Arial"/>
              <a:cs typeface="Arial"/>
              <a:sym typeface="Arial"/>
            </a:endParaRPr>
          </a:p>
          <a:p>
            <a:pPr marL="0" indent="609600" defTabSz="457200">
              <a:lnSpc>
                <a:spcPts val="5500"/>
              </a:lnSpc>
              <a:spcBef>
                <a:spcPts val="0"/>
              </a:spcBef>
              <a:buSzTx/>
              <a:buNone/>
              <a:defRPr sz="2900">
                <a:latin typeface="Calibri"/>
                <a:ea typeface="Calibri"/>
                <a:cs typeface="Calibri"/>
                <a:sym typeface="Calibri"/>
              </a:defRPr>
            </a:pPr>
            <a:r>
              <a:t>This is a great news for the whole world and I think you will appreciate it. As the disease is killing tons of people reaching the endless points, countries from different parts of the world are finding a vaccine to cure this disease. Countries like USA and Uk are competing to invent a vaccine like a world cup football game. Out of those countries I found that the headline says “Brazil announces Covid-19 vaccination rollout plan.” Brazil's Ministry of Health on Wednesday announced its national vaccination rollout</a:t>
            </a:r>
            <a:r>
              <a:rPr u="sng">
                <a:hlinkClick r:id="rId2" invalidUrl="" action="" tgtFrame="" tooltip="" history="1" highlightClick="0" endSnd="0"/>
              </a:rPr>
              <a:t> plan to counter Covid-19</a:t>
            </a:r>
            <a:r>
              <a:t>, set to start early next year. The plan consists of four phases based on priority groups. The first three phases will constitute the vaccination of 49,650,255 people and should start in February, according to health authorities.</a:t>
            </a:r>
            <a:r>
              <a:rPr b="1">
                <a:latin typeface="Helvetica"/>
                <a:ea typeface="Helvetica"/>
                <a:cs typeface="Helvetica"/>
                <a:sym typeface="Helvetica"/>
              </a:rPr>
              <a:t> </a:t>
            </a:r>
            <a:r>
              <a:t>According to a statement published Wednesday by the health ministry, Brazil has already negotiated deals for more than 300 million doses of the vaccine for 2021. I hope this disaster will be over and the economy of the world can be back to its normal stage.</a:t>
            </a:r>
            <a:r>
              <a:rPr b="1"/>
              <a:t> </a:t>
            </a:r>
            <a:endParaRPr b="1">
              <a:solidFill>
                <a:srgbClr val="000000">
                  <a:alpha val="84705"/>
                </a:srgbClr>
              </a:solidFill>
              <a:latin typeface="Arial"/>
              <a:ea typeface="Arial"/>
              <a:cs typeface="Arial"/>
              <a:sym typeface="Arial"/>
            </a:endParaRPr>
          </a:p>
          <a:p>
            <a:pPr marL="0" indent="609600" defTabSz="457200">
              <a:lnSpc>
                <a:spcPts val="5500"/>
              </a:lnSpc>
              <a:spcBef>
                <a:spcPts val="0"/>
              </a:spcBef>
              <a:buSzTx/>
              <a:buNone/>
              <a:defRPr sz="2900">
                <a:latin typeface="Calibri"/>
                <a:ea typeface="Calibri"/>
                <a:cs typeface="Calibri"/>
                <a:sym typeface="Calibri"/>
              </a:defRPr>
            </a:pPr>
            <a:r>
              <a:t>Anyways, this is about the latest headline spreading across the whole health organizations. I hope you stay at your home and if the wild pandemic is over, ask your parents to have dinner at my house.</a:t>
            </a:r>
            <a:r>
              <a:rPr b="1"/>
              <a:t> </a:t>
            </a:r>
            <a:endParaRPr b="1">
              <a:solidFill>
                <a:srgbClr val="000000">
                  <a:alpha val="84705"/>
                </a:srgbClr>
              </a:solidFill>
              <a:latin typeface="Arial"/>
              <a:ea typeface="Arial"/>
              <a:cs typeface="Arial"/>
              <a:sym typeface="Arial"/>
            </a:endParaRPr>
          </a:p>
          <a:p>
            <a:pPr marL="0" indent="6096000" defTabSz="457200">
              <a:lnSpc>
                <a:spcPts val="5500"/>
              </a:lnSpc>
              <a:spcBef>
                <a:spcPts val="0"/>
              </a:spcBef>
              <a:buSzTx/>
              <a:buNone/>
              <a:defRPr sz="2900">
                <a:latin typeface="Calibri"/>
                <a:ea typeface="Calibri"/>
                <a:cs typeface="Calibri"/>
                <a:sym typeface="Calibri"/>
              </a:defRPr>
            </a:pPr>
            <a:r>
              <a:t>Yours faithfully,</a:t>
            </a:r>
            <a:r>
              <a:rPr b="1"/>
              <a:t> </a:t>
            </a:r>
            <a:endParaRPr b="1">
              <a:solidFill>
                <a:srgbClr val="000000">
                  <a:alpha val="84705"/>
                </a:srgbClr>
              </a:solidFill>
              <a:latin typeface="Arial"/>
              <a:ea typeface="Arial"/>
              <a:cs typeface="Arial"/>
              <a:sym typeface="Arial"/>
            </a:endParaRPr>
          </a:p>
          <a:p>
            <a:pPr marL="0" indent="6096000" defTabSz="457200">
              <a:lnSpc>
                <a:spcPts val="5500"/>
              </a:lnSpc>
              <a:spcBef>
                <a:spcPts val="0"/>
              </a:spcBef>
              <a:buSzTx/>
              <a:buNone/>
              <a:defRPr sz="2900">
                <a:latin typeface="Calibri"/>
                <a:ea typeface="Calibri"/>
                <a:cs typeface="Calibri"/>
                <a:sym typeface="Calibri"/>
              </a:defRPr>
            </a:pPr>
            <a:r>
              <a:t>Your friend</a:t>
            </a:r>
            <a:r>
              <a:rPr b="1"/>
              <a:t> </a:t>
            </a:r>
            <a:endParaRPr b="1">
              <a:solidFill>
                <a:srgbClr val="000000">
                  <a:alpha val="84705"/>
                </a:srgbClr>
              </a:solidFill>
              <a:latin typeface="Arial"/>
              <a:ea typeface="Arial"/>
              <a:cs typeface="Arial"/>
              <a:sym typeface="Arial"/>
            </a:endParaRPr>
          </a:p>
          <a:p>
            <a:pPr marL="0" indent="609600" defTabSz="457200">
              <a:lnSpc>
                <a:spcPts val="5300"/>
              </a:lnSpc>
              <a:spcBef>
                <a:spcPts val="0"/>
              </a:spcBef>
              <a:buSzTx/>
              <a:buNone/>
              <a:defRPr sz="29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5300"/>
              </a:lnSpc>
              <a:spcBef>
                <a:spcPts val="0"/>
              </a:spcBef>
              <a:buSzTx/>
              <a:buNone/>
              <a:defRPr sz="29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lide Title"/>
          <p:cNvSpPr txBox="1"/>
          <p:nvPr>
            <p:ph type="title"/>
          </p:nvPr>
        </p:nvSpPr>
        <p:spPr>
          <a:prstGeom prst="rect">
            <a:avLst/>
          </a:prstGeom>
        </p:spPr>
        <p:txBody>
          <a:bodyPr/>
          <a:lstStyle/>
          <a:p>
            <a:pPr/>
          </a:p>
        </p:txBody>
      </p:sp>
      <p:sp>
        <p:nvSpPr>
          <p:cNvPr id="180" name="Slide Subtitle"/>
          <p:cNvSpPr txBox="1"/>
          <p:nvPr>
            <p:ph type="body" idx="21"/>
          </p:nvPr>
        </p:nvSpPr>
        <p:spPr>
          <a:prstGeom prst="rect">
            <a:avLst/>
          </a:prstGeom>
        </p:spPr>
        <p:txBody>
          <a:bodyPr/>
          <a:lstStyle/>
          <a:p>
            <a:pPr/>
          </a:p>
        </p:txBody>
      </p:sp>
      <p:sp>
        <p:nvSpPr>
          <p:cNvPr id="181" name="Dear Kyaw Min Naing,…"/>
          <p:cNvSpPr txBox="1"/>
          <p:nvPr>
            <p:ph type="body" idx="1"/>
          </p:nvPr>
        </p:nvSpPr>
        <p:spPr>
          <a:prstGeom prst="rect">
            <a:avLst/>
          </a:prstGeom>
        </p:spPr>
        <p:txBody>
          <a:bodyPr/>
          <a:lstStyle/>
          <a:p>
            <a:pPr marL="0" indent="0" defTabSz="457200">
              <a:lnSpc>
                <a:spcPts val="5600"/>
              </a:lnSpc>
              <a:spcBef>
                <a:spcPts val="0"/>
              </a:spcBef>
              <a:buSzTx/>
              <a:buNone/>
              <a:defRPr sz="3200">
                <a:solidFill>
                  <a:srgbClr val="000000">
                    <a:alpha val="84705"/>
                  </a:srgbClr>
                </a:solidFill>
                <a:latin typeface="Calibri"/>
                <a:ea typeface="Calibri"/>
                <a:cs typeface="Calibri"/>
                <a:sym typeface="Calibri"/>
              </a:defRPr>
            </a:pPr>
            <a:r>
              <a:t>Dear Kyaw Min Naing, </a:t>
            </a:r>
            <a:endParaRPr>
              <a:latin typeface="Arial"/>
              <a:ea typeface="Arial"/>
              <a:cs typeface="Arial"/>
              <a:sym typeface="Arial"/>
            </a:endParaRPr>
          </a:p>
          <a:p>
            <a:pPr marL="0" indent="609600" defTabSz="457200">
              <a:lnSpc>
                <a:spcPts val="5600"/>
              </a:lnSpc>
              <a:spcBef>
                <a:spcPts val="0"/>
              </a:spcBef>
              <a:buSzTx/>
              <a:buNone/>
              <a:defRPr sz="3200">
                <a:solidFill>
                  <a:srgbClr val="000000">
                    <a:alpha val="84705"/>
                  </a:srgbClr>
                </a:solidFill>
                <a:latin typeface="Calibri"/>
                <a:ea typeface="Calibri"/>
                <a:cs typeface="Calibri"/>
                <a:sym typeface="Calibri"/>
              </a:defRPr>
            </a:pPr>
            <a:r>
              <a:t>Hey! How are you doing? You may or may not have heard of Project Zero by Harvard University. It is founded by philosopher Nelson Goodman in 1967. </a:t>
            </a:r>
            <a:br/>
            <a:r>
              <a:t>	</a:t>
            </a:r>
          </a:p>
          <a:p>
            <a:pPr marL="0" indent="0" algn="ctr" defTabSz="457200">
              <a:lnSpc>
                <a:spcPct val="100000"/>
              </a:lnSpc>
              <a:spcBef>
                <a:spcPts val="0"/>
              </a:spcBef>
              <a:buSzTx/>
              <a:buNone/>
              <a:defRPr sz="3200">
                <a:solidFill>
                  <a:srgbClr val="000000">
                    <a:alpha val="84705"/>
                  </a:srgbClr>
                </a:solidFill>
                <a:latin typeface="Calibri"/>
                <a:ea typeface="Calibri"/>
                <a:cs typeface="Calibri"/>
                <a:sym typeface="Calibri"/>
              </a:defRPr>
            </a:pPr>
          </a:p>
          <a:p>
            <a:pPr marL="0" indent="609600" defTabSz="457200">
              <a:lnSpc>
                <a:spcPts val="5600"/>
              </a:lnSpc>
              <a:spcBef>
                <a:spcPts val="0"/>
              </a:spcBef>
              <a:buSzTx/>
              <a:buNone/>
              <a:defRPr sz="3200">
                <a:solidFill>
                  <a:srgbClr val="000000">
                    <a:alpha val="84705"/>
                  </a:srgbClr>
                </a:solidFill>
                <a:latin typeface="Calibri"/>
                <a:ea typeface="Calibri"/>
                <a:cs typeface="Calibri"/>
                <a:sym typeface="Calibri"/>
              </a:defRPr>
            </a:pPr>
            <a:r>
              <a:t>So, Project Zero is basically an intellectual wellspring, nourishing inquiry into the complexity of human potentials, intelligence, understanding, thinking, creativity, cross-disciplinary and cross-cultural thinking, ethics and exploring sustainable ways to support them across multiple and diverse contexts. Its focused on understanding learning in and through arts. So as you can see, Project Zero helped people in many ways; not just through arts.  </a:t>
            </a:r>
            <a:br/>
            <a:r>
              <a:t>	</a:t>
            </a:r>
          </a:p>
          <a:p>
            <a:pPr marL="0" indent="0" algn="ctr" defTabSz="457200">
              <a:lnSpc>
                <a:spcPct val="100000"/>
              </a:lnSpc>
              <a:spcBef>
                <a:spcPts val="0"/>
              </a:spcBef>
              <a:buSzTx/>
              <a:buNone/>
              <a:defRPr sz="3200">
                <a:solidFill>
                  <a:srgbClr val="000000">
                    <a:alpha val="84705"/>
                  </a:srgbClr>
                </a:solidFill>
                <a:latin typeface="Calibri"/>
                <a:ea typeface="Calibri"/>
                <a:cs typeface="Calibri"/>
                <a:sym typeface="Calibri"/>
              </a:defRPr>
            </a:pPr>
          </a:p>
          <a:p>
            <a:pPr marL="0" indent="609600" defTabSz="457200">
              <a:lnSpc>
                <a:spcPts val="5600"/>
              </a:lnSpc>
              <a:spcBef>
                <a:spcPts val="0"/>
              </a:spcBef>
              <a:buSzTx/>
              <a:buNone/>
              <a:defRPr sz="3200">
                <a:solidFill>
                  <a:srgbClr val="000000">
                    <a:alpha val="84705"/>
                  </a:srgbClr>
                </a:solidFill>
                <a:latin typeface="Calibri"/>
                <a:ea typeface="Calibri"/>
                <a:cs typeface="Calibri"/>
                <a:sym typeface="Calibri"/>
              </a:defRPr>
            </a:pPr>
            <a:r>
              <a:t>I hope you learn something from this and how Project Zero is helping out many people in the entire world. I hope to see your letter soon based on your thoughts on this.  </a:t>
            </a:r>
            <a:endParaRPr>
              <a:latin typeface="Arial"/>
              <a:ea typeface="Arial"/>
              <a:cs typeface="Arial"/>
              <a:sym typeface="Arial"/>
            </a:endParaRPr>
          </a:p>
          <a:p>
            <a:pPr marL="0" indent="0" defTabSz="457200">
              <a:lnSpc>
                <a:spcPts val="5600"/>
              </a:lnSpc>
              <a:spcBef>
                <a:spcPts val="0"/>
              </a:spcBef>
              <a:buSzTx/>
              <a:buNone/>
              <a:defRPr sz="3200">
                <a:solidFill>
                  <a:srgbClr val="000000">
                    <a:alpha val="84705"/>
                  </a:srgbClr>
                </a:solidFill>
                <a:latin typeface="Calibri"/>
                <a:ea typeface="Calibri"/>
                <a:cs typeface="Calibri"/>
                <a:sym typeface="Calibri"/>
              </a:defRPr>
            </a:pPr>
            <a:r>
              <a:t>Sincerely, </a:t>
            </a:r>
            <a:endParaRPr>
              <a:latin typeface="Arial"/>
              <a:ea typeface="Arial"/>
              <a:cs typeface="Arial"/>
              <a:sym typeface="Arial"/>
            </a:endParaRPr>
          </a:p>
          <a:p>
            <a:pPr marL="0" indent="609600" defTabSz="457200">
              <a:lnSpc>
                <a:spcPts val="5600"/>
              </a:lnSpc>
              <a:spcBef>
                <a:spcPts val="0"/>
              </a:spcBef>
              <a:buSzTx/>
              <a:buNone/>
              <a:defRPr sz="3200">
                <a:solidFill>
                  <a:srgbClr val="000000">
                    <a:alpha val="84705"/>
                  </a:srgbClr>
                </a:solidFill>
                <a:latin typeface="Calibri"/>
                <a:ea typeface="Calibri"/>
                <a:cs typeface="Calibri"/>
                <a:sym typeface="Calibri"/>
              </a:defRPr>
            </a:pPr>
            <a:r>
              <a:t>Your friend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Slide Title"/>
          <p:cNvSpPr txBox="1"/>
          <p:nvPr>
            <p:ph type="title"/>
          </p:nvPr>
        </p:nvSpPr>
        <p:spPr>
          <a:prstGeom prst="rect">
            <a:avLst/>
          </a:prstGeom>
        </p:spPr>
        <p:txBody>
          <a:bodyPr/>
          <a:lstStyle/>
          <a:p>
            <a:pPr/>
          </a:p>
        </p:txBody>
      </p:sp>
      <p:sp>
        <p:nvSpPr>
          <p:cNvPr id="184" name="Slide Subtitle"/>
          <p:cNvSpPr txBox="1"/>
          <p:nvPr>
            <p:ph type="body" idx="21"/>
          </p:nvPr>
        </p:nvSpPr>
        <p:spPr>
          <a:prstGeom prst="rect">
            <a:avLst/>
          </a:prstGeom>
        </p:spPr>
        <p:txBody>
          <a:bodyPr/>
          <a:lstStyle/>
          <a:p>
            <a:pPr/>
          </a:p>
        </p:txBody>
      </p:sp>
      <p:sp>
        <p:nvSpPr>
          <p:cNvPr id="185" name="DIGITAL DILEMMAS…"/>
          <p:cNvSpPr txBox="1"/>
          <p:nvPr>
            <p:ph type="body" idx="1"/>
          </p:nvPr>
        </p:nvSpPr>
        <p:spPr>
          <a:prstGeom prst="rect">
            <a:avLst/>
          </a:prstGeom>
        </p:spPr>
        <p:txBody>
          <a:bodyPr/>
          <a:lstStyle/>
          <a:p>
            <a:pPr marL="0" indent="609600" algn="ctr" defTabSz="457200">
              <a:lnSpc>
                <a:spcPts val="11000"/>
              </a:lnSpc>
              <a:spcBef>
                <a:spcPts val="0"/>
              </a:spcBef>
              <a:buSzTx/>
              <a:buNone/>
              <a:defRPr sz="3100">
                <a:solidFill>
                  <a:srgbClr val="000000">
                    <a:alpha val="84705"/>
                  </a:srgbClr>
                </a:solidFill>
                <a:latin typeface="Times New Roman"/>
                <a:ea typeface="Times New Roman"/>
                <a:cs typeface="Times New Roman"/>
                <a:sym typeface="Times New Roman"/>
              </a:defRPr>
            </a:pPr>
            <a:r>
              <a:t>DIGITAL DILEMMAS </a:t>
            </a:r>
            <a:endParaRPr>
              <a:latin typeface="Arial"/>
              <a:ea typeface="Arial"/>
              <a:cs typeface="Arial"/>
              <a:sym typeface="Arial"/>
            </a:endParaRPr>
          </a:p>
          <a:p>
            <a:pPr indent="609600" defTabSz="457200">
              <a:lnSpc>
                <a:spcPts val="6000"/>
              </a:lnSpc>
              <a:spcBef>
                <a:spcPts val="0"/>
              </a:spcBef>
              <a:buSzTx/>
              <a:buNone/>
              <a:defRPr sz="3100">
                <a:solidFill>
                  <a:srgbClr val="000000">
                    <a:alpha val="84705"/>
                  </a:srgbClr>
                </a:solidFill>
                <a:latin typeface="Times New Roman"/>
                <a:ea typeface="Times New Roman"/>
                <a:cs typeface="Times New Roman"/>
                <a:sym typeface="Times New Roman"/>
              </a:defRPr>
            </a:pPr>
            <a:r>
              <a:t>Yo what's up Kaung Htet Thu, here’s a letter from me on digital dilemmas that has been going on lately. With the current situation going on, and has been going on for quite a while now, we’ve realized how things have changed in a blink of an eye.  </a:t>
            </a:r>
            <a:endParaRPr>
              <a:latin typeface="Arial"/>
              <a:ea typeface="Arial"/>
              <a:cs typeface="Arial"/>
              <a:sym typeface="Arial"/>
            </a:endParaRPr>
          </a:p>
          <a:p>
            <a:pPr indent="609600" defTabSz="457200">
              <a:lnSpc>
                <a:spcPts val="6000"/>
              </a:lnSpc>
              <a:spcBef>
                <a:spcPts val="0"/>
              </a:spcBef>
              <a:buSzTx/>
              <a:buNone/>
              <a:defRPr sz="3100">
                <a:solidFill>
                  <a:srgbClr val="202124"/>
                </a:solidFill>
                <a:latin typeface="Times New Roman"/>
                <a:ea typeface="Times New Roman"/>
                <a:cs typeface="Times New Roman"/>
                <a:sym typeface="Times New Roman"/>
              </a:defRPr>
            </a:pPr>
            <a:r>
              <a:rPr>
                <a:solidFill>
                  <a:srgbClr val="000000">
                    <a:alpha val="84705"/>
                  </a:srgbClr>
                </a:solidFill>
              </a:rPr>
              <a:t>So, the word “Dilemma” refers to </a:t>
            </a:r>
            <a:r>
              <a:t>a situation in which a difficult choice has to be made between two or more alternatives, especially ones that are equally undesirable. Therefore, this article talks about dilemmas and gives us real-life scenarios to solve. Here’s one for example: Including the current world-wide pandemic going on, Kaden and many other friends all grouped up at the park, and did what they wanted (filmed a tik tok). Keeping in mind the current situation, what are your thoughts on large group gatherings and social distances? The article itself even mentions for tik tok to considering taking down the video, and also asks for the readers opinion. I personally do not think it needs to be taken down, because I assure you video probably won’t break the community guidelines, but I do take part in speeding awareness and taking action so that acts like this will not happen again. Therefore, to all the people in the world that are just bored a quarantine and have that need to go out, just keep in mind to be considerate on not only yourself but also the ones around you too. Well, that was just one case on one of the dilemmas, if you wanted to know more, I’ll leave a link down below. Well, thank you for reading this far and let me know your thoughts.  </a:t>
            </a:r>
            <a:endParaRPr>
              <a:solidFill>
                <a:srgbClr val="000000">
                  <a:alpha val="84705"/>
                </a:srgbClr>
              </a:solidFill>
              <a:latin typeface="Arial"/>
              <a:ea typeface="Arial"/>
              <a:cs typeface="Arial"/>
              <a:sym typeface="Arial"/>
            </a:endParaRPr>
          </a:p>
          <a:p>
            <a:pPr indent="0" defTabSz="457200">
              <a:lnSpc>
                <a:spcPts val="6000"/>
              </a:lnSpc>
              <a:spcBef>
                <a:spcPts val="0"/>
              </a:spcBef>
              <a:buSzTx/>
              <a:buNone/>
              <a:defRPr sz="3100">
                <a:solidFill>
                  <a:srgbClr val="202124"/>
                </a:solidFill>
                <a:latin typeface="Times New Roman"/>
                <a:ea typeface="Times New Roman"/>
                <a:cs typeface="Times New Roman"/>
                <a:sym typeface="Times New Roman"/>
              </a:defRPr>
            </a:pPr>
            <a:r>
              <a:t>Kyaw Min Naing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lide Title"/>
          <p:cNvSpPr txBox="1"/>
          <p:nvPr>
            <p:ph type="title"/>
          </p:nvPr>
        </p:nvSpPr>
        <p:spPr>
          <a:prstGeom prst="rect">
            <a:avLst/>
          </a:prstGeom>
        </p:spPr>
        <p:txBody>
          <a:bodyPr/>
          <a:lstStyle/>
          <a:p>
            <a:pPr/>
          </a:p>
        </p:txBody>
      </p:sp>
      <p:sp>
        <p:nvSpPr>
          <p:cNvPr id="188" name="Slide Subtitle"/>
          <p:cNvSpPr txBox="1"/>
          <p:nvPr>
            <p:ph type="body" idx="21"/>
          </p:nvPr>
        </p:nvSpPr>
        <p:spPr>
          <a:prstGeom prst="rect">
            <a:avLst/>
          </a:prstGeom>
        </p:spPr>
        <p:txBody>
          <a:bodyPr/>
          <a:lstStyle/>
          <a:p>
            <a:pPr/>
          </a:p>
        </p:txBody>
      </p:sp>
      <p:sp>
        <p:nvSpPr>
          <p:cNvPr id="189" name="DearLin Moe Thant,…"/>
          <p:cNvSpPr txBox="1"/>
          <p:nvPr>
            <p:ph type="body" idx="1"/>
          </p:nvPr>
        </p:nvSpPr>
        <p:spPr>
          <a:prstGeom prst="rect">
            <a:avLst/>
          </a:prstGeom>
        </p:spPr>
        <p:txBody>
          <a:bodyPr/>
          <a:lstStyle/>
          <a:p>
            <a:pPr marL="0" indent="0" defTabSz="457200">
              <a:lnSpc>
                <a:spcPts val="6300"/>
              </a:lnSpc>
              <a:spcBef>
                <a:spcPts val="0"/>
              </a:spcBef>
              <a:buSzTx/>
              <a:buNone/>
              <a:defRPr sz="3300">
                <a:solidFill>
                  <a:srgbClr val="000000">
                    <a:alpha val="84705"/>
                  </a:srgbClr>
                </a:solidFill>
                <a:latin typeface="Calibri"/>
                <a:ea typeface="Calibri"/>
                <a:cs typeface="Calibri"/>
                <a:sym typeface="Calibri"/>
              </a:defRPr>
            </a:pPr>
            <a:r>
              <a:t>DearLin Moe Thant, </a:t>
            </a:r>
            <a:endParaRPr>
              <a:latin typeface="Arial"/>
              <a:ea typeface="Arial"/>
              <a:cs typeface="Arial"/>
              <a:sym typeface="Arial"/>
            </a:endParaRPr>
          </a:p>
          <a:p>
            <a:pPr marL="0" indent="609600" defTabSz="457200">
              <a:lnSpc>
                <a:spcPts val="6300"/>
              </a:lnSpc>
              <a:spcBef>
                <a:spcPts val="0"/>
              </a:spcBef>
              <a:buSzTx/>
              <a:buNone/>
              <a:defRPr sz="3300">
                <a:solidFill>
                  <a:srgbClr val="000000">
                    <a:alpha val="84705"/>
                  </a:srgbClr>
                </a:solidFill>
                <a:latin typeface="Calibri"/>
                <a:ea typeface="Calibri"/>
                <a:cs typeface="Calibri"/>
                <a:sym typeface="Calibri"/>
              </a:defRPr>
            </a:pPr>
            <a:r>
              <a:t>The Covid pandemic may seem like a giant issue at the moment with the deaths and suffering, but with the release of the vaccine, it should quickly disappear. However, some smaller problems that many not seem much, might actually affect humanity in the long run. An example would be land scarcity. </a:t>
            </a:r>
            <a:endParaRPr>
              <a:latin typeface="Arial"/>
              <a:ea typeface="Arial"/>
              <a:cs typeface="Arial"/>
              <a:sym typeface="Arial"/>
            </a:endParaRPr>
          </a:p>
          <a:p>
            <a:pPr marL="0" indent="609600" defTabSz="457200">
              <a:lnSpc>
                <a:spcPts val="6300"/>
              </a:lnSpc>
              <a:spcBef>
                <a:spcPts val="0"/>
              </a:spcBef>
              <a:buSzTx/>
              <a:buNone/>
              <a:defRPr sz="3300">
                <a:solidFill>
                  <a:srgbClr val="000000">
                    <a:alpha val="84705"/>
                  </a:srgbClr>
                </a:solidFill>
                <a:latin typeface="Calibri"/>
                <a:ea typeface="Calibri"/>
                <a:cs typeface="Calibri"/>
                <a:sym typeface="Calibri"/>
              </a:defRPr>
            </a:pPr>
            <a:r>
              <a:t>Like all matter on the planet, Land comes in limited supply. The surface of earth is divided into two. Water being the bigger half makes up 70% and Land, 30%. However, not all 100% of the 30% is available for use. A quarter would covered be mountains where temperatures would be as low as –42 degrees. A third would be deserts where temperatures would be well over 50 degrees. Subtracting the uninhabitable land, we would be left with </a:t>
            </a:r>
            <a:r>
              <a:rPr>
                <a:solidFill>
                  <a:srgbClr val="202124"/>
                </a:solidFill>
              </a:rPr>
              <a:t>24,642,757 square miles or 12.9% of the total surface of Earth. </a:t>
            </a:r>
            <a:endParaRPr>
              <a:latin typeface="Arial"/>
              <a:ea typeface="Arial"/>
              <a:cs typeface="Arial"/>
              <a:sym typeface="Arial"/>
            </a:endParaRPr>
          </a:p>
          <a:p>
            <a:pPr marL="0" indent="609600" defTabSz="457200">
              <a:lnSpc>
                <a:spcPts val="6300"/>
              </a:lnSpc>
              <a:spcBef>
                <a:spcPts val="0"/>
              </a:spcBef>
              <a:buSzTx/>
              <a:buNone/>
              <a:defRPr sz="3300">
                <a:solidFill>
                  <a:srgbClr val="202124"/>
                </a:solidFill>
                <a:latin typeface="Calibri"/>
                <a:ea typeface="Calibri"/>
                <a:cs typeface="Calibri"/>
                <a:sym typeface="Calibri"/>
              </a:defRPr>
            </a:pPr>
            <a:r>
              <a:t>Even so, the majority of the population is still not aware of how scarce Land actually is. Being led by greed, they’d waste the valuable land all living things share and make some of the most endangered species of animals extinct. If we keep this up, we just might run out of land in the future. </a:t>
            </a:r>
            <a:endParaRPr>
              <a:solidFill>
                <a:srgbClr val="000000">
                  <a:alpha val="84705"/>
                </a:srgbClr>
              </a:solidFill>
              <a:latin typeface="Arial"/>
              <a:ea typeface="Arial"/>
              <a:cs typeface="Arial"/>
              <a:sym typeface="Arial"/>
            </a:endParaRPr>
          </a:p>
          <a:p>
            <a:pPr marL="0" indent="609600" defTabSz="457200">
              <a:lnSpc>
                <a:spcPts val="6300"/>
              </a:lnSpc>
              <a:spcBef>
                <a:spcPts val="0"/>
              </a:spcBef>
              <a:buSzTx/>
              <a:buNone/>
              <a:defRPr sz="3300">
                <a:solidFill>
                  <a:srgbClr val="202124"/>
                </a:solidFill>
                <a:latin typeface="Calibri"/>
                <a:ea typeface="Calibri"/>
                <a:cs typeface="Calibri"/>
                <a:sym typeface="Calibri"/>
              </a:defRPr>
            </a:pPr>
            <a:r>
              <a:t>I hope you understand the potential risk of Land scarcity and it’d be much appreciated if you’d spread the word. </a:t>
            </a:r>
            <a:endParaRPr>
              <a:solidFill>
                <a:srgbClr val="000000">
                  <a:alpha val="84705"/>
                </a:srgbClr>
              </a:solidFill>
              <a:latin typeface="Arial"/>
              <a:ea typeface="Arial"/>
              <a:cs typeface="Arial"/>
              <a:sym typeface="Arial"/>
            </a:endParaRPr>
          </a:p>
          <a:p>
            <a:pPr marL="0" indent="0" defTabSz="457200">
              <a:lnSpc>
                <a:spcPts val="6300"/>
              </a:lnSpc>
              <a:spcBef>
                <a:spcPts val="0"/>
              </a:spcBef>
              <a:buSzTx/>
              <a:buNone/>
              <a:defRPr sz="3300">
                <a:solidFill>
                  <a:srgbClr val="202124"/>
                </a:solidFill>
                <a:latin typeface="Calibri"/>
                <a:ea typeface="Calibri"/>
                <a:cs typeface="Calibri"/>
                <a:sym typeface="Calibri"/>
              </a:defRPr>
            </a:pPr>
            <a:r>
              <a:t>Your partner.</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Slide Title"/>
          <p:cNvSpPr txBox="1"/>
          <p:nvPr>
            <p:ph type="title"/>
          </p:nvPr>
        </p:nvSpPr>
        <p:spPr>
          <a:prstGeom prst="rect">
            <a:avLst/>
          </a:prstGeom>
        </p:spPr>
        <p:txBody>
          <a:bodyPr/>
          <a:lstStyle/>
          <a:p>
            <a:pPr/>
          </a:p>
        </p:txBody>
      </p:sp>
      <p:sp>
        <p:nvSpPr>
          <p:cNvPr id="192" name="Slide Subtitle"/>
          <p:cNvSpPr txBox="1"/>
          <p:nvPr>
            <p:ph type="body" idx="21"/>
          </p:nvPr>
        </p:nvSpPr>
        <p:spPr>
          <a:prstGeom prst="rect">
            <a:avLst/>
          </a:prstGeom>
        </p:spPr>
        <p:txBody>
          <a:bodyPr/>
          <a:lstStyle/>
          <a:p>
            <a:pPr/>
          </a:p>
        </p:txBody>
      </p:sp>
      <p:sp>
        <p:nvSpPr>
          <p:cNvPr id="193" name="Dear Maung Ko Oo,…"/>
          <p:cNvSpPr txBox="1"/>
          <p:nvPr>
            <p:ph type="body" idx="1"/>
          </p:nvPr>
        </p:nvSpPr>
        <p:spPr>
          <a:prstGeom prst="rect">
            <a:avLst/>
          </a:prstGeom>
        </p:spPr>
        <p:txBody>
          <a:bodyPr/>
          <a:lstStyle/>
          <a:p>
            <a:pPr marL="0" indent="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Dear Maung Ko Oo, </a:t>
            </a:r>
            <a:endParaRPr>
              <a:latin typeface="Arial"/>
              <a:ea typeface="Arial"/>
              <a:cs typeface="Arial"/>
              <a:sym typeface="Arial"/>
            </a:endParaRPr>
          </a:p>
          <a:p>
            <a:pPr marL="0" indent="60960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Hi there! How are you? Hope you’re doing fine. It’s been a long time since we last wrote a letter to each other. I’ve been busy with schoolwork. The reason I’m writing this letter is to tell you some latest information about covid-19. </a:t>
            </a:r>
            <a:endParaRPr>
              <a:latin typeface="Arial"/>
              <a:ea typeface="Arial"/>
              <a:cs typeface="Arial"/>
              <a:sym typeface="Arial"/>
            </a:endParaRPr>
          </a:p>
          <a:p>
            <a:pPr marL="0" indent="60960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China is planning to start opening its vaccination program to members of the public in southwestern Sichuan province early next year. China has five coronavirus vaccines in the final stages of development but no one has yet received official approval from authorities. A provincial health official told local media that vaccines will be provided to the general public in Sichuan after the Lunar New year holidays in February but they didn’t specify who developed the vaccines. </a:t>
            </a:r>
            <a:endParaRPr>
              <a:latin typeface="Arial"/>
              <a:ea typeface="Arial"/>
              <a:cs typeface="Arial"/>
              <a:sym typeface="Arial"/>
            </a:endParaRPr>
          </a:p>
          <a:p>
            <a:pPr marL="0" indent="60960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At least one million people have already received a jab in China after vaccine candidates were approved for “emergency use”, but so far they have been limited to priority groups such as state employees and international students. The coronavirus in China has largely been brought under control but there have been some domestic outbreaks in Sichuan in recent weeks. </a:t>
            </a:r>
            <a:endParaRPr>
              <a:latin typeface="Arial"/>
              <a:ea typeface="Arial"/>
              <a:cs typeface="Arial"/>
              <a:sym typeface="Arial"/>
            </a:endParaRPr>
          </a:p>
          <a:p>
            <a:pPr marL="0" indent="60960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The Covid-19 situation is getting better and I wish this whole virus thing becomes over soon because I really miss hanging out with my friends. I am going to end the letter here and I am looking forward to your letter. Stay healthy and stay safe! </a:t>
            </a:r>
            <a:endParaRPr>
              <a:latin typeface="Arial"/>
              <a:ea typeface="Arial"/>
              <a:cs typeface="Arial"/>
              <a:sym typeface="Arial"/>
            </a:endParaRPr>
          </a:p>
          <a:p>
            <a:pPr marL="0" indent="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Sincerely, </a:t>
            </a:r>
            <a:endParaRPr>
              <a:latin typeface="Arial"/>
              <a:ea typeface="Arial"/>
              <a:cs typeface="Arial"/>
              <a:sym typeface="Arial"/>
            </a:endParaRPr>
          </a:p>
          <a:p>
            <a:pPr marL="0" indent="0" algn="just" defTabSz="457200">
              <a:lnSpc>
                <a:spcPts val="6300"/>
              </a:lnSpc>
              <a:spcBef>
                <a:spcPts val="0"/>
              </a:spcBef>
              <a:buSzTx/>
              <a:buNone/>
              <a:defRPr sz="3200">
                <a:solidFill>
                  <a:srgbClr val="000000">
                    <a:alpha val="84705"/>
                  </a:srgbClr>
                </a:solidFill>
                <a:latin typeface="Calibri"/>
                <a:ea typeface="Calibri"/>
                <a:cs typeface="Calibri"/>
                <a:sym typeface="Calibri"/>
              </a:defRPr>
            </a:pPr>
            <a:r>
              <a:t>Lin Pyae Htet</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lide Title"/>
          <p:cNvSpPr txBox="1"/>
          <p:nvPr>
            <p:ph type="title"/>
          </p:nvPr>
        </p:nvSpPr>
        <p:spPr>
          <a:prstGeom prst="rect">
            <a:avLst/>
          </a:prstGeom>
        </p:spPr>
        <p:txBody>
          <a:bodyPr/>
          <a:lstStyle/>
          <a:p>
            <a:pPr/>
          </a:p>
        </p:txBody>
      </p:sp>
      <p:sp>
        <p:nvSpPr>
          <p:cNvPr id="196" name="Slide Subtitle"/>
          <p:cNvSpPr txBox="1"/>
          <p:nvPr>
            <p:ph type="body" idx="21"/>
          </p:nvPr>
        </p:nvSpPr>
        <p:spPr>
          <a:prstGeom prst="rect">
            <a:avLst/>
          </a:prstGeom>
        </p:spPr>
        <p:txBody>
          <a:bodyPr/>
          <a:lstStyle/>
          <a:p>
            <a:pPr/>
          </a:p>
        </p:txBody>
      </p:sp>
      <p:sp>
        <p:nvSpPr>
          <p:cNvPr id="197" name="18/12/2020…"/>
          <p:cNvSpPr txBox="1"/>
          <p:nvPr>
            <p:ph type="body" idx="1"/>
          </p:nvPr>
        </p:nvSpPr>
        <p:spPr>
          <a:prstGeom prst="rect">
            <a:avLst/>
          </a:prstGeom>
        </p:spPr>
        <p:txBody>
          <a:bodyPr/>
          <a:lstStyle/>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18/12/2020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Dear No Twe Tar Pan Mort Aung,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I hope this letter will find you in the best of your health and spirt. How are you? Is everything ok? I’m well here. These days, I’m so busy helping my parents and taking care of my puppy too. So, please forgive me for not writing a letter to you these days.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Well Guess! I want to share my ideas to you about environmental problems that is happening these days. To be honest, these days, there are so many environmental problems like climate change, global warming, pollution, erosion, deforestation and many more. Because of these kinds of problem, people can have diseases and that will make people died due to the diseases. To control and stop the environmental problems that is facing today… we should start planting more trees, by practicing 3Rs ( Reduce, Reuse and Recycle ) and also we should use Earth’s resources carefully and ensure that there are enough natural resources for the future use. So, there won’t be any kinds of environmental problems anymore and we can let the environment be clean.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That’s why, I want to let you know more about these environmental problems. Also, these ideas that I have already tell you will be in my coming assignment project. I hope you will like my ideas and know more knowledge about the environmental problems. By the way, I will probably send you my coming project too after I finish. 🙂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As there is COVID-19 pandemic you should take care of yourself too not only you but also your family members too… Stay Safe! 😊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2962656"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Yours Friendly, </a:t>
            </a:r>
            <a:endParaRPr>
              <a:latin typeface="Arial"/>
              <a:ea typeface="Arial"/>
              <a:cs typeface="Arial"/>
              <a:sym typeface="Arial"/>
            </a:endParaRPr>
          </a:p>
          <a:p>
            <a:pPr marL="0" indent="2304288"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r>
              <a:rPr>
                <a:latin typeface="Calibri"/>
                <a:ea typeface="Calibri"/>
                <a:cs typeface="Calibri"/>
                <a:sym typeface="Calibri"/>
              </a:rPr>
              <a:t>	</a:t>
            </a:r>
            <a:endParaRPr>
              <a:latin typeface="Calibri"/>
              <a:ea typeface="Calibri"/>
              <a:cs typeface="Calibri"/>
              <a:sym typeface="Calibri"/>
            </a:endParaRPr>
          </a:p>
          <a:p>
            <a:pPr marL="0" indent="0" algn="ctr" defTabSz="246888">
              <a:lnSpc>
                <a:spcPct val="100000"/>
              </a:lnSpc>
              <a:spcBef>
                <a:spcPts val="0"/>
              </a:spcBef>
              <a:buSzTx/>
              <a:buNone/>
              <a:defRPr sz="1350">
                <a:solidFill>
                  <a:srgbClr val="000000">
                    <a:alpha val="84705"/>
                  </a:srgbClr>
                </a:solidFill>
                <a:latin typeface="Calibri"/>
                <a:ea typeface="Calibri"/>
                <a:cs typeface="Calibri"/>
                <a:sym typeface="Calibri"/>
              </a:defRPr>
            </a:pPr>
          </a:p>
          <a:p>
            <a:pPr marL="0" indent="2304288" defTabSz="246888">
              <a:lnSpc>
                <a:spcPct val="100000"/>
              </a:lnSpc>
              <a:spcBef>
                <a:spcPts val="0"/>
              </a:spcBef>
              <a:buSzTx/>
              <a:buNone/>
              <a:defRPr sz="1350">
                <a:solidFill>
                  <a:srgbClr val="000000">
                    <a:alpha val="84705"/>
                  </a:srgbClr>
                </a:solidFill>
                <a:latin typeface="Calibri"/>
                <a:ea typeface="Calibri"/>
                <a:cs typeface="Calibri"/>
                <a:sym typeface="Calibri"/>
              </a:defRPr>
            </a:pPr>
            <a:r>
              <a:rPr>
                <a:latin typeface="Helvetica"/>
                <a:ea typeface="Helvetica"/>
                <a:cs typeface="Helvetica"/>
                <a:sym typeface="Helvetica"/>
              </a:rPr>
              <a:t> </a:t>
            </a:r>
            <a:r>
              <a:t>	</a:t>
            </a:r>
          </a:p>
          <a:p>
            <a:pPr marL="0" indent="0" algn="ctr" defTabSz="246888">
              <a:lnSpc>
                <a:spcPct val="100000"/>
              </a:lnSpc>
              <a:spcBef>
                <a:spcPts val="0"/>
              </a:spcBef>
              <a:buSzTx/>
              <a:buNone/>
              <a:defRPr sz="1350">
                <a:solidFill>
                  <a:srgbClr val="000000">
                    <a:alpha val="84705"/>
                  </a:srgbClr>
                </a:solidFill>
                <a:latin typeface="Calibri"/>
                <a:ea typeface="Calibri"/>
                <a:cs typeface="Calibri"/>
                <a:sym typeface="Calibri"/>
              </a:defRPr>
            </a:pPr>
          </a:p>
          <a:p>
            <a:pPr marL="0" indent="2304288" defTabSz="246888">
              <a:lnSpc>
                <a:spcPct val="100000"/>
              </a:lnSpc>
              <a:spcBef>
                <a:spcPts val="0"/>
              </a:spcBef>
              <a:buSzTx/>
              <a:buNone/>
              <a:defRPr sz="1350">
                <a:solidFill>
                  <a:srgbClr val="000000">
                    <a:alpha val="84705"/>
                  </a:srgbClr>
                </a:solidFill>
                <a:latin typeface="Calibri"/>
                <a:ea typeface="Calibri"/>
                <a:cs typeface="Calibri"/>
                <a:sym typeface="Calibri"/>
              </a:defRPr>
            </a:pPr>
            <a:r>
              <a:t>	</a:t>
            </a:r>
          </a:p>
          <a:p>
            <a:pPr marL="0" indent="0" algn="ctr" defTabSz="246888">
              <a:lnSpc>
                <a:spcPct val="100000"/>
              </a:lnSpc>
              <a:spcBef>
                <a:spcPts val="0"/>
              </a:spcBef>
              <a:buSzTx/>
              <a:buNone/>
              <a:defRPr sz="1350">
                <a:solidFill>
                  <a:srgbClr val="000000">
                    <a:alpha val="84705"/>
                  </a:srgbClr>
                </a:solidFill>
                <a:latin typeface="Calibri"/>
                <a:ea typeface="Calibri"/>
                <a:cs typeface="Calibri"/>
                <a:sym typeface="Calibri"/>
              </a:defRPr>
            </a:pPr>
          </a:p>
          <a:p>
            <a:pPr marL="0" indent="2304288" defTabSz="246888">
              <a:lnSpc>
                <a:spcPts val="3200"/>
              </a:lnSpc>
              <a:spcBef>
                <a:spcPts val="0"/>
              </a:spcBef>
              <a:buSzTx/>
              <a:buNone/>
              <a:defRPr sz="1350">
                <a:solidFill>
                  <a:srgbClr val="000000">
                    <a:alpha val="84705"/>
                  </a:srgbClr>
                </a:solidFill>
                <a:latin typeface="Helvetica"/>
                <a:ea typeface="Helvetica"/>
                <a:cs typeface="Helvetica"/>
                <a:sym typeface="Helvetica"/>
              </a:defRPr>
            </a:pPr>
            <a:r>
              <a:t>Rose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329184" defTabSz="246888">
              <a:lnSpc>
                <a:spcPts val="2500"/>
              </a:lnSpc>
              <a:spcBef>
                <a:spcPts val="0"/>
              </a:spcBef>
              <a:buSzTx/>
              <a:buNone/>
              <a:defRPr sz="135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246888">
              <a:lnSpc>
                <a:spcPts val="2600"/>
              </a:lnSpc>
              <a:spcBef>
                <a:spcPts val="0"/>
              </a:spcBef>
              <a:buSzTx/>
              <a:buNone/>
              <a:defRPr sz="135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Slide Title"/>
          <p:cNvSpPr txBox="1"/>
          <p:nvPr>
            <p:ph type="title"/>
          </p:nvPr>
        </p:nvSpPr>
        <p:spPr>
          <a:prstGeom prst="rect">
            <a:avLst/>
          </a:prstGeom>
        </p:spPr>
        <p:txBody>
          <a:bodyPr/>
          <a:lstStyle/>
          <a:p>
            <a:pPr/>
          </a:p>
        </p:txBody>
      </p:sp>
      <p:sp>
        <p:nvSpPr>
          <p:cNvPr id="200" name="Slide Subtitle"/>
          <p:cNvSpPr txBox="1"/>
          <p:nvPr>
            <p:ph type="body" idx="21"/>
          </p:nvPr>
        </p:nvSpPr>
        <p:spPr>
          <a:prstGeom prst="rect">
            <a:avLst/>
          </a:prstGeom>
        </p:spPr>
        <p:txBody>
          <a:bodyPr/>
          <a:lstStyle/>
          <a:p>
            <a:pPr/>
          </a:p>
        </p:txBody>
      </p:sp>
      <p:sp>
        <p:nvSpPr>
          <p:cNvPr id="201" name="Dear Rose,…"/>
          <p:cNvSpPr txBox="1"/>
          <p:nvPr>
            <p:ph type="body" idx="1"/>
          </p:nvPr>
        </p:nvSpPr>
        <p:spPr>
          <a:prstGeom prst="rect">
            <a:avLst/>
          </a:prstGeom>
        </p:spPr>
        <p:txBody>
          <a:bodyPr/>
          <a:lstStyle/>
          <a:p>
            <a:pPr marL="0" indent="0" defTabSz="457200">
              <a:lnSpc>
                <a:spcPts val="5900"/>
              </a:lnSpc>
              <a:spcBef>
                <a:spcPts val="0"/>
              </a:spcBef>
              <a:buSzTx/>
              <a:buNone/>
              <a:defRPr sz="3400">
                <a:solidFill>
                  <a:srgbClr val="000000">
                    <a:alpha val="84705"/>
                  </a:srgbClr>
                </a:solidFill>
                <a:latin typeface="Calibri"/>
                <a:ea typeface="Calibri"/>
                <a:cs typeface="Calibri"/>
                <a:sym typeface="Calibri"/>
              </a:defRPr>
            </a:pPr>
            <a:r>
              <a:t>Dear Rose, </a:t>
            </a:r>
            <a:endParaRPr>
              <a:latin typeface="Arial"/>
              <a:ea typeface="Arial"/>
              <a:cs typeface="Arial"/>
              <a:sym typeface="Arial"/>
            </a:endParaRPr>
          </a:p>
          <a:p>
            <a:pPr marL="0" indent="609600" defTabSz="457200">
              <a:lnSpc>
                <a:spcPts val="5900"/>
              </a:lnSpc>
              <a:spcBef>
                <a:spcPts val="0"/>
              </a:spcBef>
              <a:buSzTx/>
              <a:buNone/>
              <a:defRPr sz="3400">
                <a:solidFill>
                  <a:srgbClr val="000000">
                    <a:alpha val="84705"/>
                  </a:srgbClr>
                </a:solidFill>
                <a:latin typeface="Calibri"/>
                <a:ea typeface="Calibri"/>
                <a:cs typeface="Calibri"/>
                <a:sym typeface="Calibri"/>
              </a:defRPr>
            </a:pPr>
            <a:r>
              <a:t>Hey, how did your open house go? Hope it was great. Anyways, teacher Meing let us write an essay/letter about Project Zero that Harvard created. Project Zero or PZ is made for students to </a:t>
            </a:r>
            <a:r>
              <a:rPr>
                <a:solidFill>
                  <a:srgbClr val="222222"/>
                </a:solidFill>
                <a:latin typeface="Arial"/>
                <a:ea typeface="Arial"/>
                <a:cs typeface="Arial"/>
                <a:sym typeface="Arial"/>
              </a:rPr>
              <a:t>understand and enhance learning, thinking and creativity for individuals and groups in the arts and other disciplines. </a:t>
            </a:r>
            <a:endParaRPr>
              <a:latin typeface="Arial"/>
              <a:ea typeface="Arial"/>
              <a:cs typeface="Arial"/>
              <a:sym typeface="Arial"/>
            </a:endParaRPr>
          </a:p>
          <a:p>
            <a:pPr marL="0" indent="609600" defTabSz="457200">
              <a:lnSpc>
                <a:spcPts val="5900"/>
              </a:lnSpc>
              <a:spcBef>
                <a:spcPts val="0"/>
              </a:spcBef>
              <a:buSzTx/>
              <a:buNone/>
              <a:defRPr sz="3400">
                <a:solidFill>
                  <a:srgbClr val="222222"/>
                </a:solidFill>
                <a:latin typeface="Arial"/>
                <a:ea typeface="Arial"/>
                <a:cs typeface="Arial"/>
                <a:sym typeface="Arial"/>
              </a:defRPr>
            </a:pPr>
            <a:r>
              <a:t>In their website there are many projects they are working on, but my favorite is “Children are Citizens”. This started since October 2014. It’s when educators from across the city gathered for a professional development</a:t>
            </a:r>
            <a:r>
              <a:rPr>
                <a:solidFill>
                  <a:srgbClr val="202124"/>
                </a:solidFill>
              </a:rPr>
              <a:t> conference</a:t>
            </a:r>
            <a:r>
              <a:t> to learn from and with one another about creating a compelling activity that connects children with their city. The children also discover and research places that interested them, including the Metro, monuments, museums, Union Station, etc.… Professional development seminars for the teachers introduced new ways to support children’s inquiry into the city. There are many more projects like this. </a:t>
            </a:r>
            <a:endParaRPr>
              <a:solidFill>
                <a:srgbClr val="000000">
                  <a:alpha val="84705"/>
                </a:srgbClr>
              </a:solidFill>
            </a:endParaRPr>
          </a:p>
          <a:p>
            <a:pPr marL="0" indent="609600" defTabSz="457200">
              <a:lnSpc>
                <a:spcPts val="5900"/>
              </a:lnSpc>
              <a:spcBef>
                <a:spcPts val="0"/>
              </a:spcBef>
              <a:buSzTx/>
              <a:buNone/>
              <a:defRPr sz="3400">
                <a:solidFill>
                  <a:srgbClr val="222222"/>
                </a:solidFill>
                <a:latin typeface="Arial"/>
                <a:ea typeface="Arial"/>
                <a:cs typeface="Arial"/>
                <a:sym typeface="Arial"/>
              </a:defRPr>
            </a:pPr>
            <a:r>
              <a:t>I hope you go check it out. Have a nice weekend and stay at home. </a:t>
            </a:r>
            <a:endParaRPr>
              <a:solidFill>
                <a:srgbClr val="000000">
                  <a:alpha val="84705"/>
                </a:srgbClr>
              </a:solidFill>
            </a:endParaRPr>
          </a:p>
          <a:p>
            <a:pPr marL="0" indent="0" defTabSz="457200">
              <a:lnSpc>
                <a:spcPts val="5900"/>
              </a:lnSpc>
              <a:spcBef>
                <a:spcPts val="0"/>
              </a:spcBef>
              <a:buSzTx/>
              <a:buNone/>
              <a:defRPr sz="3400">
                <a:solidFill>
                  <a:srgbClr val="222222"/>
                </a:solidFill>
                <a:latin typeface="Arial"/>
                <a:ea typeface="Arial"/>
                <a:cs typeface="Arial"/>
                <a:sym typeface="Arial"/>
              </a:defRPr>
            </a:pPr>
            <a:r>
              <a:t>Sincerely, </a:t>
            </a:r>
            <a:endParaRPr>
              <a:solidFill>
                <a:srgbClr val="000000">
                  <a:alpha val="84705"/>
                </a:srgbClr>
              </a:solidFill>
            </a:endParaRPr>
          </a:p>
          <a:p>
            <a:pPr marL="0" indent="0" defTabSz="457200">
              <a:lnSpc>
                <a:spcPts val="5900"/>
              </a:lnSpc>
              <a:spcBef>
                <a:spcPts val="0"/>
              </a:spcBef>
              <a:buSzTx/>
              <a:buNone/>
              <a:defRPr sz="3400">
                <a:solidFill>
                  <a:srgbClr val="222222"/>
                </a:solidFill>
                <a:latin typeface="Arial"/>
                <a:ea typeface="Arial"/>
                <a:cs typeface="Arial"/>
                <a:sym typeface="Arial"/>
              </a:defRPr>
            </a:pPr>
            <a:r>
              <a:t>No No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Slide Title"/>
          <p:cNvSpPr txBox="1"/>
          <p:nvPr>
            <p:ph type="title"/>
          </p:nvPr>
        </p:nvSpPr>
        <p:spPr>
          <a:prstGeom prst="rect">
            <a:avLst/>
          </a:prstGeom>
        </p:spPr>
        <p:txBody>
          <a:bodyPr/>
          <a:lstStyle/>
          <a:p>
            <a:pPr/>
          </a:p>
        </p:txBody>
      </p:sp>
      <p:sp>
        <p:nvSpPr>
          <p:cNvPr id="204" name="Slide Subtitle"/>
          <p:cNvSpPr txBox="1"/>
          <p:nvPr>
            <p:ph type="body" idx="21"/>
          </p:nvPr>
        </p:nvSpPr>
        <p:spPr>
          <a:prstGeom prst="rect">
            <a:avLst/>
          </a:prstGeom>
        </p:spPr>
        <p:txBody>
          <a:bodyPr/>
          <a:lstStyle/>
          <a:p>
            <a:pPr/>
          </a:p>
        </p:txBody>
      </p:sp>
      <p:sp>
        <p:nvSpPr>
          <p:cNvPr id="205" name="18/12/2020…"/>
          <p:cNvSpPr txBox="1"/>
          <p:nvPr>
            <p:ph type="body" idx="1"/>
          </p:nvPr>
        </p:nvSpPr>
        <p:spPr>
          <a:prstGeom prst="rect">
            <a:avLst/>
          </a:prstGeom>
        </p:spPr>
        <p:txBody>
          <a:bodyPr/>
          <a:lstStyle/>
          <a:p>
            <a:pPr marL="0" indent="0"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18/12/2020 </a:t>
            </a:r>
            <a:endParaRPr>
              <a:latin typeface="Arial"/>
              <a:ea typeface="Arial"/>
              <a:cs typeface="Arial"/>
              <a:sym typeface="Arial"/>
            </a:endParaRPr>
          </a:p>
          <a:p>
            <a:pPr marL="0" indent="0"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Dear Phyo Htet Kyaw, </a:t>
            </a:r>
            <a:endParaRPr>
              <a:latin typeface="Arial"/>
              <a:ea typeface="Arial"/>
              <a:cs typeface="Arial"/>
              <a:sym typeface="Arial"/>
            </a:endParaRPr>
          </a:p>
          <a:p>
            <a:pPr marL="0" indent="597408"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Hello! How are you doing? I hope everything is going well. I’ve been thinking about the ‘Current Events’ project. It’s been on my mind lately and I’ve given some time to brainstorm and research about it. I’m sure you have many ideas, too. </a:t>
            </a:r>
            <a:endParaRPr>
              <a:latin typeface="Arial"/>
              <a:ea typeface="Arial"/>
              <a:cs typeface="Arial"/>
              <a:sym typeface="Arial"/>
            </a:endParaRPr>
          </a:p>
          <a:p>
            <a:pPr marL="0" indent="597408"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It’s a bit tough to come up with a definite idea for now, but I’ve got some to consider about. I thought about doing a report on what people think of happiness and life satisfaction by doing a digital social survey, and researching about people’s different opinions. That’s a bit off-topic, and that’s why I’m hesitant to work on it, but somehow that came to my mind. I actually thought about some environmental issues, but as I’ve done countless reports and presentations on them, I guess I’m not writing about them again. I’m thinking about some ideas we had in class; genealogy (family history), war-related topics, health issues, social dilemma, how different people think about saying “I love you” to parents, inspiring people, and so on. I’m also interested in global educational issues, for example, how malnutrition and poverty affect education in some places, controversial issues impacting students, the lack of qualified teachers, discipline-related challenges among youths, and the lack of primary education in some parts of the world. I just want to bring them into the spotlight because education plays a huge part in preventing further environmental challenges, poverty (lack of jobs), and the development of the world. Food and water insecurity could also be an interesting topic to research about. These would have been education and poverty related topics. Setting those aside, I’m really fascinated by aerospace technology. For example, the invention of reusable SpaceX rockets that cost much less and can be reusable. SpaceX’s Starlink broadband satellites are also being carried into orbit to provide internet access to every part of the world, mainly rural areas. These current advancements in technology remind us about how much humans have evolved; the relationship between technology and humanity. </a:t>
            </a:r>
            <a:endParaRPr>
              <a:latin typeface="Arial"/>
              <a:ea typeface="Arial"/>
              <a:cs typeface="Arial"/>
              <a:sym typeface="Arial"/>
            </a:endParaRPr>
          </a:p>
          <a:p>
            <a:pPr marL="0" indent="597408"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I’ll probably come up with an idea from those mentioned above. That was a lot. I’m also looking forward to exploring various ideas we may have on Monday. Stay safe and take care! </a:t>
            </a:r>
            <a:endParaRPr>
              <a:latin typeface="Arial"/>
              <a:ea typeface="Arial"/>
              <a:cs typeface="Arial"/>
              <a:sym typeface="Arial"/>
            </a:endParaRPr>
          </a:p>
          <a:p>
            <a:pPr marL="0" indent="0"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 </a:t>
            </a:r>
            <a:endParaRPr>
              <a:latin typeface="Arial"/>
              <a:ea typeface="Arial"/>
              <a:cs typeface="Arial"/>
              <a:sym typeface="Arial"/>
            </a:endParaRPr>
          </a:p>
          <a:p>
            <a:pPr marL="0" indent="0"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All the best, </a:t>
            </a:r>
            <a:endParaRPr>
              <a:latin typeface="Arial"/>
              <a:ea typeface="Arial"/>
              <a:cs typeface="Arial"/>
              <a:sym typeface="Arial"/>
            </a:endParaRPr>
          </a:p>
          <a:p>
            <a:pPr marL="0" indent="0"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Phoo Pwint Kyi </a:t>
            </a:r>
            <a:endParaRPr>
              <a:latin typeface="Arial"/>
              <a:ea typeface="Arial"/>
              <a:cs typeface="Arial"/>
              <a:sym typeface="Arial"/>
            </a:endParaRPr>
          </a:p>
          <a:p>
            <a:pPr marL="0" indent="0" defTabSz="448055">
              <a:lnSpc>
                <a:spcPts val="4700"/>
              </a:lnSpc>
              <a:spcBef>
                <a:spcPts val="0"/>
              </a:spcBef>
              <a:buSzTx/>
              <a:buNone/>
              <a:defRPr sz="2450">
                <a:solidFill>
                  <a:srgbClr val="000000">
                    <a:alpha val="84705"/>
                  </a:srgbClr>
                </a:solidFill>
                <a:latin typeface="Times Roman"/>
                <a:ea typeface="Times Roman"/>
                <a:cs typeface="Times Roman"/>
                <a:sym typeface="Times Roman"/>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lide Title"/>
          <p:cNvSpPr txBox="1"/>
          <p:nvPr>
            <p:ph type="title"/>
          </p:nvPr>
        </p:nvSpPr>
        <p:spPr>
          <a:prstGeom prst="rect">
            <a:avLst/>
          </a:prstGeom>
        </p:spPr>
        <p:txBody>
          <a:bodyPr/>
          <a:lstStyle/>
          <a:p>
            <a:pPr/>
          </a:p>
        </p:txBody>
      </p:sp>
      <p:sp>
        <p:nvSpPr>
          <p:cNvPr id="208" name="Slide Subtitle"/>
          <p:cNvSpPr txBox="1"/>
          <p:nvPr>
            <p:ph type="body" idx="21"/>
          </p:nvPr>
        </p:nvSpPr>
        <p:spPr>
          <a:prstGeom prst="rect">
            <a:avLst/>
          </a:prstGeom>
        </p:spPr>
        <p:txBody>
          <a:bodyPr/>
          <a:lstStyle/>
          <a:p>
            <a:pPr/>
          </a:p>
        </p:txBody>
      </p:sp>
      <p:sp>
        <p:nvSpPr>
          <p:cNvPr id="209" name="Hi Min Min Oo,…"/>
          <p:cNvSpPr txBox="1"/>
          <p:nvPr>
            <p:ph type="body" idx="1"/>
          </p:nvPr>
        </p:nvSpPr>
        <p:spPr>
          <a:prstGeom prst="rect">
            <a:avLst/>
          </a:prstGeom>
        </p:spPr>
        <p:txBody>
          <a:bodyPr/>
          <a:lstStyle/>
          <a:p>
            <a:pPr marL="0" indent="0" algn="just" defTabSz="457200">
              <a:lnSpc>
                <a:spcPts val="6300"/>
              </a:lnSpc>
              <a:spcBef>
                <a:spcPts val="0"/>
              </a:spcBef>
              <a:buSzTx/>
              <a:buNone/>
              <a:defRPr i="1" sz="3100">
                <a:solidFill>
                  <a:srgbClr val="000000">
                    <a:alpha val="84705"/>
                  </a:srgbClr>
                </a:solidFill>
                <a:latin typeface="Calibri"/>
                <a:ea typeface="Calibri"/>
                <a:cs typeface="Calibri"/>
                <a:sym typeface="Calibri"/>
              </a:defRPr>
            </a:pPr>
            <a:r>
              <a:t>Hi Min Min Oo,</a:t>
            </a:r>
            <a:r>
              <a:rPr i="0"/>
              <a:t> </a:t>
            </a:r>
            <a:endParaRPr i="0">
              <a:latin typeface="Arial"/>
              <a:ea typeface="Arial"/>
              <a:cs typeface="Arial"/>
              <a:sym typeface="Arial"/>
            </a:endParaRPr>
          </a:p>
          <a:p>
            <a:pPr marL="0" indent="609600" algn="just" defTabSz="457200">
              <a:lnSpc>
                <a:spcPts val="6300"/>
              </a:lnSpc>
              <a:spcBef>
                <a:spcPts val="0"/>
              </a:spcBef>
              <a:buSzTx/>
              <a:buNone/>
              <a:defRPr sz="3100">
                <a:solidFill>
                  <a:srgbClr val="000000">
                    <a:alpha val="84705"/>
                  </a:srgbClr>
                </a:solidFill>
                <a:latin typeface="Calibri"/>
                <a:ea typeface="Calibri"/>
                <a:cs typeface="Calibri"/>
                <a:sym typeface="Calibri"/>
              </a:defRPr>
            </a:pPr>
            <a:r>
              <a:t>With everything going on like the Global Pandemic, but there’s a vaccine now, so “racism” seems to be a more appropriate topic. There’re even examples in Myanmar such as the Ethnic Cleansing/Rohingya Crisis and even racism leading to police brutality (e.g. the death of George Floyd).  </a:t>
            </a:r>
            <a:endParaRPr>
              <a:latin typeface="Arial"/>
              <a:ea typeface="Arial"/>
              <a:cs typeface="Arial"/>
              <a:sym typeface="Arial"/>
            </a:endParaRPr>
          </a:p>
          <a:p>
            <a:pPr marL="0" indent="609600" defTabSz="457200">
              <a:lnSpc>
                <a:spcPts val="6300"/>
              </a:lnSpc>
              <a:spcBef>
                <a:spcPts val="0"/>
              </a:spcBef>
              <a:buSzTx/>
              <a:buNone/>
              <a:defRPr sz="3100">
                <a:solidFill>
                  <a:srgbClr val="000000">
                    <a:alpha val="84705"/>
                  </a:srgbClr>
                </a:solidFill>
                <a:latin typeface="Calibri"/>
                <a:ea typeface="Calibri"/>
                <a:cs typeface="Calibri"/>
                <a:sym typeface="Calibri"/>
              </a:defRPr>
            </a:pPr>
            <a:r>
              <a:t>Racism is surprisingly a contemporary concept, since people didn’t care if anyone discriminated someone for being a difference race. I’m actually surprised how the majority of America adapted to being Anti-Racist, where black people were considered slaves not very long ago. America has had its first black president, Barack Obama. There are not many people who haven’t adapted to looking past the skin color and race but not very few too. Racism is the belief that groups of humans possess different behavioral traits corresponding to physical appearance. Asian’s are a target in foreign countries too. Racism can lead to unfair judgment of people, but not only affecting the victims but also the racists. People who are racist tend have anxiety and depression. </a:t>
            </a:r>
            <a:endParaRPr>
              <a:latin typeface="Arial"/>
              <a:ea typeface="Arial"/>
              <a:cs typeface="Arial"/>
              <a:sym typeface="Arial"/>
            </a:endParaRPr>
          </a:p>
          <a:p>
            <a:pPr marL="0" indent="609600" algn="just" defTabSz="457200">
              <a:lnSpc>
                <a:spcPts val="6300"/>
              </a:lnSpc>
              <a:spcBef>
                <a:spcPts val="0"/>
              </a:spcBef>
              <a:buSzTx/>
              <a:buNone/>
              <a:defRPr sz="3100">
                <a:solidFill>
                  <a:srgbClr val="000000">
                    <a:alpha val="84705"/>
                  </a:srgbClr>
                </a:solidFill>
                <a:latin typeface="Calibri"/>
                <a:ea typeface="Calibri"/>
                <a:cs typeface="Calibri"/>
                <a:sym typeface="Calibri"/>
              </a:defRPr>
            </a:pPr>
            <a:r>
              <a:t>Xenophobia is a real thing and isn’t a joke, I hope you spread awareness not only for yourself but also the others who are part of the community. </a:t>
            </a:r>
            <a:endParaRPr>
              <a:latin typeface="Arial"/>
              <a:ea typeface="Arial"/>
              <a:cs typeface="Arial"/>
              <a:sym typeface="Arial"/>
            </a:endParaRPr>
          </a:p>
          <a:p>
            <a:pPr marL="0" indent="6096000" algn="just" defTabSz="457200">
              <a:lnSpc>
                <a:spcPts val="6300"/>
              </a:lnSpc>
              <a:spcBef>
                <a:spcPts val="0"/>
              </a:spcBef>
              <a:buSzTx/>
              <a:buNone/>
              <a:defRPr i="1" sz="3100">
                <a:solidFill>
                  <a:srgbClr val="000000">
                    <a:alpha val="84705"/>
                  </a:srgbClr>
                </a:solidFill>
                <a:latin typeface="Calibri"/>
                <a:ea typeface="Calibri"/>
                <a:cs typeface="Calibri"/>
                <a:sym typeface="Calibri"/>
              </a:defRPr>
            </a:pPr>
            <a:r>
              <a:t>Sincerely,</a:t>
            </a:r>
            <a:r>
              <a:rPr i="0"/>
              <a:t> </a:t>
            </a:r>
            <a:endParaRPr i="0">
              <a:latin typeface="Arial"/>
              <a:ea typeface="Arial"/>
              <a:cs typeface="Arial"/>
              <a:sym typeface="Arial"/>
            </a:endParaRPr>
          </a:p>
          <a:p>
            <a:pPr marL="0" indent="6705600" algn="just" defTabSz="457200">
              <a:lnSpc>
                <a:spcPts val="6300"/>
              </a:lnSpc>
              <a:spcBef>
                <a:spcPts val="0"/>
              </a:spcBef>
              <a:buSzTx/>
              <a:buNone/>
              <a:defRPr i="1" sz="3100">
                <a:solidFill>
                  <a:srgbClr val="000000">
                    <a:alpha val="84705"/>
                  </a:srgbClr>
                </a:solidFill>
                <a:latin typeface="Calibri"/>
                <a:ea typeface="Calibri"/>
                <a:cs typeface="Calibri"/>
                <a:sym typeface="Calibri"/>
              </a:defRPr>
            </a:pPr>
            <a:r>
              <a:t>Minn Pyae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Slide Title"/>
          <p:cNvSpPr txBox="1"/>
          <p:nvPr>
            <p:ph type="title"/>
          </p:nvPr>
        </p:nvSpPr>
        <p:spPr>
          <a:prstGeom prst="rect">
            <a:avLst/>
          </a:prstGeom>
        </p:spPr>
        <p:txBody>
          <a:bodyPr/>
          <a:lstStyle/>
          <a:p>
            <a:pPr/>
          </a:p>
        </p:txBody>
      </p:sp>
      <p:sp>
        <p:nvSpPr>
          <p:cNvPr id="212" name="Slide Subtitle"/>
          <p:cNvSpPr txBox="1"/>
          <p:nvPr>
            <p:ph type="body" idx="21"/>
          </p:nvPr>
        </p:nvSpPr>
        <p:spPr>
          <a:prstGeom prst="rect">
            <a:avLst/>
          </a:prstGeom>
        </p:spPr>
        <p:txBody>
          <a:bodyPr/>
          <a:lstStyle/>
          <a:p>
            <a:pPr/>
          </a:p>
        </p:txBody>
      </p:sp>
      <p:sp>
        <p:nvSpPr>
          <p:cNvPr id="213" name="Dear Saw Thu Tha Lin,…"/>
          <p:cNvSpPr txBox="1"/>
          <p:nvPr>
            <p:ph type="body" idx="1"/>
          </p:nvPr>
        </p:nvSpPr>
        <p:spPr>
          <a:prstGeom prst="rect">
            <a:avLst/>
          </a:prstGeom>
        </p:spPr>
        <p:txBody>
          <a:bodyPr/>
          <a:lstStyle/>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Dear Saw Thu Tha Lin, </a:t>
            </a:r>
            <a:endParaRPr>
              <a:latin typeface="Arial"/>
              <a:ea typeface="Arial"/>
              <a:cs typeface="Arial"/>
              <a:sym typeface="Arial"/>
            </a:endParaRPr>
          </a:p>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          Howdy! How are your online classes and assignments going during the pandemic? I hope everything is fine. I hope you will notice me since I attend sec 2 with you guys in the same class. As well as I am very glad to be in Sec 2 K class, with full of awesome classmates. From now, I am going to talk about the Project Zero that was launched by Harvard Graduate School of Education. </a:t>
            </a:r>
            <a:endParaRPr>
              <a:latin typeface="Arial"/>
              <a:ea typeface="Arial"/>
              <a:cs typeface="Arial"/>
              <a:sym typeface="Arial"/>
            </a:endParaRPr>
          </a:p>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          In the Project Zero, there are many tools, resources, books and videos. So that we can level up our skills and knowledge. As well as there are various varieties of projects and topics are given. So that we can get an idea of it and create our own project in a systematic way. It’s a very useful website if we know how to use it effectively.  </a:t>
            </a:r>
            <a:endParaRPr>
              <a:latin typeface="Arial"/>
              <a:ea typeface="Arial"/>
              <a:cs typeface="Arial"/>
              <a:sym typeface="Arial"/>
            </a:endParaRPr>
          </a:p>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          As we are teenagers, we have many new ideas coming up. So that this website will help you in many ways, especially when we turn our ideas to reality in an organized and systematic way. I hope this website will be helpful to you in your future. Take care and I will be waiting your letter too. </a:t>
            </a:r>
            <a:endParaRPr>
              <a:latin typeface="Arial"/>
              <a:ea typeface="Arial"/>
              <a:cs typeface="Arial"/>
              <a:sym typeface="Arial"/>
            </a:endParaRPr>
          </a:p>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Yours Sincerely, </a:t>
            </a:r>
            <a:endParaRPr>
              <a:latin typeface="Arial"/>
              <a:ea typeface="Arial"/>
              <a:cs typeface="Arial"/>
              <a:sym typeface="Arial"/>
            </a:endParaRPr>
          </a:p>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San Myint Tun </a:t>
            </a:r>
            <a:endParaRPr>
              <a:latin typeface="Arial"/>
              <a:ea typeface="Arial"/>
              <a:cs typeface="Arial"/>
              <a:sym typeface="Arial"/>
            </a:endParaRPr>
          </a:p>
          <a:p>
            <a:pPr marL="0" indent="0" algn="just" defTabSz="457200">
              <a:lnSpc>
                <a:spcPts val="5700"/>
              </a:lnSpc>
              <a:spcBef>
                <a:spcPts val="0"/>
              </a:spcBef>
              <a:buSzTx/>
              <a:buNone/>
              <a:defRPr sz="33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Slide Title"/>
          <p:cNvSpPr txBox="1"/>
          <p:nvPr>
            <p:ph type="title"/>
          </p:nvPr>
        </p:nvSpPr>
        <p:spPr>
          <a:prstGeom prst="rect">
            <a:avLst/>
          </a:prstGeom>
        </p:spPr>
        <p:txBody>
          <a:bodyPr/>
          <a:lstStyle/>
          <a:p>
            <a:pPr/>
          </a:p>
        </p:txBody>
      </p:sp>
      <p:sp>
        <p:nvSpPr>
          <p:cNvPr id="216" name="Slide Subtitle"/>
          <p:cNvSpPr txBox="1"/>
          <p:nvPr>
            <p:ph type="body" idx="21"/>
          </p:nvPr>
        </p:nvSpPr>
        <p:spPr>
          <a:prstGeom prst="rect">
            <a:avLst/>
          </a:prstGeom>
        </p:spPr>
        <p:txBody>
          <a:bodyPr/>
          <a:lstStyle/>
          <a:p>
            <a:pPr/>
          </a:p>
        </p:txBody>
      </p:sp>
      <p:sp>
        <p:nvSpPr>
          <p:cNvPr id="217" name="Dear Aung Min Khant,…"/>
          <p:cNvSpPr txBox="1"/>
          <p:nvPr>
            <p:ph type="body" idx="1"/>
          </p:nvPr>
        </p:nvSpPr>
        <p:spPr>
          <a:prstGeom prst="rect">
            <a:avLst/>
          </a:prstGeom>
        </p:spPr>
        <p:txBody>
          <a:bodyPr/>
          <a:lstStyle/>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Dear Aung Min Khant, </a:t>
            </a:r>
            <a:endParaRPr>
              <a:latin typeface="Arial"/>
              <a:ea typeface="Arial"/>
              <a:cs typeface="Arial"/>
              <a:sym typeface="Arial"/>
            </a:endParaRPr>
          </a:p>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         Hey! I hope you are doing well. I am doing great although these days were a bit boring and tiring. I want to introduce you to one of the website that I found online yesterday. It is some kind of laboratory design project and I thought you would be interested in it. One of the projects was about the “Bottom-up portable drinks filter”. It is </a:t>
            </a:r>
            <a:r>
              <a:rPr>
                <a:solidFill>
                  <a:srgbClr val="000000"/>
                </a:solidFill>
              </a:rPr>
              <a:t>a portable filter that can purify water and make some new beverage.</a:t>
            </a:r>
            <a:r>
              <a:t> I find it really interesting and they even show the way to make that filter for people like you who are interested in trying things. I think it will be really useful for you. </a:t>
            </a:r>
            <a:endParaRPr>
              <a:latin typeface="Arial"/>
              <a:ea typeface="Arial"/>
              <a:cs typeface="Arial"/>
              <a:sym typeface="Arial"/>
            </a:endParaRPr>
          </a:p>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452627">
              <a:lnSpc>
                <a:spcPts val="5100"/>
              </a:lnSpc>
              <a:spcBef>
                <a:spcPts val="0"/>
              </a:spcBef>
              <a:buSzTx/>
              <a:buNone/>
              <a:defRPr sz="2772">
                <a:latin typeface="Helvetica"/>
                <a:ea typeface="Helvetica"/>
                <a:cs typeface="Helvetica"/>
                <a:sym typeface="Helvetica"/>
              </a:defRPr>
            </a:pPr>
            <a:r>
              <a:rPr>
                <a:solidFill>
                  <a:srgbClr val="000000">
                    <a:alpha val="84705"/>
                  </a:srgbClr>
                </a:solidFill>
              </a:rPr>
              <a:t>      Another project is called the “Rhythm Fish”. </a:t>
            </a:r>
            <a:r>
              <a:t>Rhythm Fish is a device that explores the many aspects of bio sonic infrasonic sound. I think it is a really awesome device. The design is very cute and beautiful. The next project is called “Humicotta 3D-printed Terracotta Humidifier”. Humicotta is a 3D-printed ceramic humidifier. It is bacteria free, easy to clean and energy efficient. They give us instructions of how to use it and kit is really easy to understand because I know you don’t like complicated things. Those are the interesting projects that I would like to recommend you. I hope you like it and if you do you can check out the website that I sent you. </a:t>
            </a:r>
            <a:endParaRPr>
              <a:solidFill>
                <a:srgbClr val="000000">
                  <a:alpha val="84705"/>
                </a:srgbClr>
              </a:solidFill>
              <a:latin typeface="Arial"/>
              <a:ea typeface="Arial"/>
              <a:cs typeface="Arial"/>
              <a:sym typeface="Arial"/>
            </a:endParaRPr>
          </a:p>
          <a:p>
            <a:pPr marL="0" indent="0" defTabSz="452627">
              <a:lnSpc>
                <a:spcPts val="5100"/>
              </a:lnSpc>
              <a:spcBef>
                <a:spcPts val="0"/>
              </a:spcBef>
              <a:buSzTx/>
              <a:buNone/>
              <a:defRPr sz="2772">
                <a:latin typeface="Helvetica"/>
                <a:ea typeface="Helvetica"/>
                <a:cs typeface="Helvetica"/>
                <a:sym typeface="Helvetica"/>
              </a:defRPr>
            </a:pPr>
            <a:r>
              <a:t> </a:t>
            </a:r>
            <a:endParaRPr>
              <a:solidFill>
                <a:srgbClr val="000000">
                  <a:alpha val="84705"/>
                </a:srgbClr>
              </a:solidFill>
              <a:latin typeface="Arial"/>
              <a:ea typeface="Arial"/>
              <a:cs typeface="Arial"/>
              <a:sym typeface="Arial"/>
            </a:endParaRPr>
          </a:p>
          <a:p>
            <a:pPr marL="0" indent="0" defTabSz="452627">
              <a:lnSpc>
                <a:spcPts val="5100"/>
              </a:lnSpc>
              <a:spcBef>
                <a:spcPts val="0"/>
              </a:spcBef>
              <a:buSzTx/>
              <a:buNone/>
              <a:defRPr sz="2772">
                <a:latin typeface="Helvetica"/>
                <a:ea typeface="Helvetica"/>
                <a:cs typeface="Helvetica"/>
                <a:sym typeface="Helvetica"/>
              </a:defRPr>
            </a:pPr>
            <a:r>
              <a:t>Sincerely, </a:t>
            </a:r>
            <a:endParaRPr>
              <a:solidFill>
                <a:srgbClr val="000000">
                  <a:alpha val="84705"/>
                </a:srgbClr>
              </a:solidFill>
              <a:latin typeface="Arial"/>
              <a:ea typeface="Arial"/>
              <a:cs typeface="Arial"/>
              <a:sym typeface="Arial"/>
            </a:endParaRPr>
          </a:p>
          <a:p>
            <a:pPr marL="0" indent="0" defTabSz="452627">
              <a:lnSpc>
                <a:spcPts val="5100"/>
              </a:lnSpc>
              <a:spcBef>
                <a:spcPts val="0"/>
              </a:spcBef>
              <a:buSzTx/>
              <a:buNone/>
              <a:defRPr sz="2772">
                <a:latin typeface="Helvetica"/>
                <a:ea typeface="Helvetica"/>
                <a:cs typeface="Helvetica"/>
                <a:sym typeface="Helvetica"/>
              </a:defRPr>
            </a:pPr>
            <a:r>
              <a:t>Your Friend    </a:t>
            </a:r>
            <a:endParaRPr>
              <a:solidFill>
                <a:srgbClr val="000000">
                  <a:alpha val="84705"/>
                </a:srgbClr>
              </a:solidFill>
              <a:latin typeface="Arial"/>
              <a:ea typeface="Arial"/>
              <a:cs typeface="Arial"/>
              <a:sym typeface="Arial"/>
            </a:endParaRPr>
          </a:p>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defTabSz="452627">
              <a:lnSpc>
                <a:spcPts val="5100"/>
              </a:lnSpc>
              <a:spcBef>
                <a:spcPts val="0"/>
              </a:spcBef>
              <a:buSzTx/>
              <a:buNone/>
              <a:defRPr sz="2772">
                <a:solidFill>
                  <a:srgbClr val="000000">
                    <a:alpha val="84705"/>
                  </a:srgbClr>
                </a:solidFill>
                <a:latin typeface="Helvetica"/>
                <a:ea typeface="Helvetica"/>
                <a:cs typeface="Helvetica"/>
                <a:sym typeface="Helvetica"/>
              </a:defRPr>
            </a:pPr>
            <a:r>
              <a: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lide Title"/>
          <p:cNvSpPr txBox="1"/>
          <p:nvPr>
            <p:ph type="title"/>
          </p:nvPr>
        </p:nvSpPr>
        <p:spPr>
          <a:prstGeom prst="rect">
            <a:avLst/>
          </a:prstGeom>
        </p:spPr>
        <p:txBody>
          <a:bodyPr/>
          <a:lstStyle/>
          <a:p>
            <a:pPr/>
          </a:p>
        </p:txBody>
      </p:sp>
      <p:sp>
        <p:nvSpPr>
          <p:cNvPr id="220" name="Slide Subtitle"/>
          <p:cNvSpPr txBox="1"/>
          <p:nvPr>
            <p:ph type="body" idx="21"/>
          </p:nvPr>
        </p:nvSpPr>
        <p:spPr>
          <a:prstGeom prst="rect">
            <a:avLst/>
          </a:prstGeom>
        </p:spPr>
        <p:txBody>
          <a:bodyPr/>
          <a:lstStyle/>
          <a:p>
            <a:pPr/>
          </a:p>
        </p:txBody>
      </p:sp>
      <p:sp>
        <p:nvSpPr>
          <p:cNvPr id="221" name="18/3 Minnville…"/>
          <p:cNvSpPr txBox="1"/>
          <p:nvPr>
            <p:ph type="body" idx="1"/>
          </p:nvPr>
        </p:nvSpPr>
        <p:spPr>
          <a:prstGeom prst="rect">
            <a:avLst/>
          </a:prstGeom>
        </p:spPr>
        <p:txBody>
          <a:bodyPr/>
          <a:lstStyle/>
          <a:p>
            <a:pPr marL="0" indent="0" defTabSz="448055">
              <a:lnSpc>
                <a:spcPts val="5200"/>
              </a:lnSpc>
              <a:spcBef>
                <a:spcPts val="0"/>
              </a:spcBef>
              <a:buSzTx/>
              <a:buNone/>
              <a:defRPr sz="2842">
                <a:latin typeface="Times New Roman"/>
                <a:ea typeface="Times New Roman"/>
                <a:cs typeface="Times New Roman"/>
                <a:sym typeface="Times New Roman"/>
              </a:defRPr>
            </a:pPr>
            <a:r>
              <a:t>18/3 Minnville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Seren Avenue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No.530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Dec 18 2020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Dear Khine Khant Ko Ko,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How have you been these days? I hope you’re doing fine. As I would like to get to my point, I would like to introduce you to the project made by the Harvard Graduate School of Education. The project was named Zero Project and I would like to tell the features and the capabilities it is able to do so.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The product was called “bottom up". When Scenario 1 was shown, it showed that water can be purified by putting a “bottom up”. We can just put the “bottom up” and fasten it to the top and pour the water out. The water will be purified as it passes through the “bottom up”. The “bottom up” has two types. The second type was the green tea type. You can put two bottles and fasten them on each side. The water that passes through another bottle will transfer the green tea into it. The process seems simple. There’s not much to do and it’s easy.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I so far find this product adequate. Many people can use it purify water. They would no longer need to worry whether it was from tap water or from the water fountain. The green tea type was great as well. We would no longer need to access the green tea bag unnecessarily. I find it remarkable and enjoyable. I hope you would like the product just as much as I do. I hope you understand this ideal product.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Yours Sincerely,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latin typeface="Times New Roman"/>
                <a:ea typeface="Times New Roman"/>
                <a:cs typeface="Times New Roman"/>
                <a:sym typeface="Times New Roman"/>
              </a:defRPr>
            </a:pPr>
            <a:r>
              <a:t>La Yaung Shon Le’ Pyae </a:t>
            </a:r>
            <a:endParaRPr>
              <a:solidFill>
                <a:srgbClr val="000000">
                  <a:alpha val="84705"/>
                </a:srgbClr>
              </a:solidFill>
              <a:latin typeface="Arial"/>
              <a:ea typeface="Arial"/>
              <a:cs typeface="Arial"/>
              <a:sym typeface="Arial"/>
            </a:endParaRPr>
          </a:p>
          <a:p>
            <a:pPr marL="0" indent="0" defTabSz="448055">
              <a:lnSpc>
                <a:spcPts val="5200"/>
              </a:lnSpc>
              <a:spcBef>
                <a:spcPts val="0"/>
              </a:spcBef>
              <a:buSzTx/>
              <a:buNone/>
              <a:defRPr sz="2842">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Slide Title"/>
          <p:cNvSpPr txBox="1"/>
          <p:nvPr>
            <p:ph type="title"/>
          </p:nvPr>
        </p:nvSpPr>
        <p:spPr>
          <a:prstGeom prst="rect">
            <a:avLst/>
          </a:prstGeom>
        </p:spPr>
        <p:txBody>
          <a:bodyPr/>
          <a:lstStyle/>
          <a:p>
            <a:pPr/>
          </a:p>
        </p:txBody>
      </p:sp>
      <p:sp>
        <p:nvSpPr>
          <p:cNvPr id="224" name="Slide Subtitle"/>
          <p:cNvSpPr txBox="1"/>
          <p:nvPr>
            <p:ph type="body" idx="21"/>
          </p:nvPr>
        </p:nvSpPr>
        <p:spPr>
          <a:prstGeom prst="rect">
            <a:avLst/>
          </a:prstGeom>
        </p:spPr>
        <p:txBody>
          <a:bodyPr/>
          <a:lstStyle/>
          <a:p>
            <a:pPr/>
          </a:p>
        </p:txBody>
      </p:sp>
      <p:sp>
        <p:nvSpPr>
          <p:cNvPr id="225" name="Dear Min Khant Lwin,…"/>
          <p:cNvSpPr txBox="1"/>
          <p:nvPr>
            <p:ph type="body" idx="1"/>
          </p:nvPr>
        </p:nvSpPr>
        <p:spPr>
          <a:prstGeom prst="rect">
            <a:avLst/>
          </a:prstGeom>
        </p:spPr>
        <p:txBody>
          <a:bodyPr/>
          <a:lstStyle/>
          <a:p>
            <a:pPr marL="0" indent="0" defTabSz="457200">
              <a:lnSpc>
                <a:spcPts val="6000"/>
              </a:lnSpc>
              <a:spcBef>
                <a:spcPts val="0"/>
              </a:spcBef>
              <a:buSzTx/>
              <a:buNone/>
              <a:defRPr sz="3500">
                <a:solidFill>
                  <a:srgbClr val="000000">
                    <a:alpha val="84705"/>
                  </a:srgbClr>
                </a:solidFill>
                <a:latin typeface="Calibri"/>
                <a:ea typeface="Calibri"/>
                <a:cs typeface="Calibri"/>
                <a:sym typeface="Calibri"/>
              </a:defRPr>
            </a:pPr>
            <a:r>
              <a:t>Dear Min Khant Lwin, </a:t>
            </a:r>
            <a:endParaRPr>
              <a:latin typeface="Arial"/>
              <a:ea typeface="Arial"/>
              <a:cs typeface="Arial"/>
              <a:sym typeface="Arial"/>
            </a:endParaRPr>
          </a:p>
          <a:p>
            <a:pPr marL="0" indent="0" defTabSz="457200">
              <a:lnSpc>
                <a:spcPts val="6000"/>
              </a:lnSpc>
              <a:spcBef>
                <a:spcPts val="0"/>
              </a:spcBef>
              <a:buSzTx/>
              <a:buNone/>
              <a:defRPr sz="3500">
                <a:solidFill>
                  <a:srgbClr val="000000">
                    <a:alpha val="84705"/>
                  </a:srgbClr>
                </a:solidFill>
                <a:latin typeface="Calibri"/>
                <a:ea typeface="Calibri"/>
                <a:cs typeface="Calibri"/>
                <a:sym typeface="Calibri"/>
              </a:defRPr>
            </a:pPr>
            <a:r>
              <a:t>             One thing that got affected because of the current pandemic is education. As a result of the pandemic, education have to be carried out online because we can’t gather together. I honestly like it because we can get up 5 minutes before class and still won’t be late. The only problem is that teachers won’t know what students are doing if they don‘t open their camera. And as a result, those students won’t get any knowledge and education. I really like the assignment system because most of the time, all we need to do is choose multiple choices. I found a website called The Zero Project which is launched by the </a:t>
            </a:r>
            <a:r>
              <a:rPr>
                <a:solidFill>
                  <a:srgbClr val="252424"/>
                </a:solidFill>
                <a:latin typeface="Helvetica"/>
                <a:ea typeface="Helvetica"/>
                <a:cs typeface="Helvetica"/>
                <a:sym typeface="Helvetica"/>
              </a:rPr>
              <a:t>Harvard Graduate School of Education. I found a subtitle called “Digital Life &amp; Learning” which is like a short paragraph about pros and cons of the internet. I will leave you a link to the website if you wanna visit it at some point.---</a:t>
            </a:r>
            <a:r>
              <a:rPr>
                <a:solidFill>
                  <a:srgbClr val="252424"/>
                </a:solidFill>
                <a:latin typeface="Wingdings"/>
                <a:ea typeface="Wingdings"/>
                <a:cs typeface="Wingdings"/>
                <a:sym typeface="Wingdings"/>
              </a:rPr>
              <a:t>à</a:t>
            </a:r>
            <a:r>
              <a:rPr>
                <a:solidFill>
                  <a:srgbClr val="252424"/>
                </a:solidFill>
                <a:latin typeface="Helvetica"/>
                <a:ea typeface="Helvetica"/>
                <a:cs typeface="Helvetica"/>
                <a:sym typeface="Helvetica"/>
              </a:rPr>
              <a:t> </a:t>
            </a:r>
            <a:r>
              <a:rPr u="sng">
                <a:solidFill>
                  <a:srgbClr val="0563C1"/>
                </a:solidFill>
                <a:latin typeface="Helvetica"/>
                <a:ea typeface="Helvetica"/>
                <a:cs typeface="Helvetica"/>
                <a:sym typeface="Helvetica"/>
                <a:hlinkClick r:id="rId2" invalidUrl="" action="" tgtFrame="" tooltip="" history="1" highlightClick="0" endSnd="0"/>
              </a:rPr>
              <a:t>http://www.pz.harvard.edu</a:t>
            </a:r>
            <a:r>
              <a:rPr>
                <a:solidFill>
                  <a:srgbClr val="252424"/>
                </a:solidFill>
                <a:latin typeface="Helvetica"/>
                <a:ea typeface="Helvetica"/>
                <a:cs typeface="Helvetica"/>
                <a:sym typeface="Helvetica"/>
              </a:rPr>
              <a:t> </a:t>
            </a:r>
            <a:endParaRPr>
              <a:latin typeface="Arial"/>
              <a:ea typeface="Arial"/>
              <a:cs typeface="Arial"/>
              <a:sym typeface="Arial"/>
            </a:endParaRPr>
          </a:p>
          <a:p>
            <a:pPr marL="0" indent="0" defTabSz="457200">
              <a:lnSpc>
                <a:spcPts val="6000"/>
              </a:lnSpc>
              <a:spcBef>
                <a:spcPts val="0"/>
              </a:spcBef>
              <a:buSzTx/>
              <a:buNone/>
              <a:defRPr sz="3500">
                <a:solidFill>
                  <a:srgbClr val="252424"/>
                </a:solidFill>
                <a:latin typeface="Helvetica"/>
                <a:ea typeface="Helvetica"/>
                <a:cs typeface="Helvetica"/>
                <a:sym typeface="Helvetica"/>
              </a:defRPr>
            </a:pPr>
            <a:r>
              <a:t>                                                                                                                                             Sincerely, </a:t>
            </a:r>
            <a:endParaRPr>
              <a:solidFill>
                <a:srgbClr val="000000">
                  <a:alpha val="84705"/>
                </a:srgbClr>
              </a:solidFill>
              <a:latin typeface="Arial"/>
              <a:ea typeface="Arial"/>
              <a:cs typeface="Arial"/>
              <a:sym typeface="Arial"/>
            </a:endParaRPr>
          </a:p>
          <a:p>
            <a:pPr marL="0" indent="0" defTabSz="457200">
              <a:lnSpc>
                <a:spcPts val="6000"/>
              </a:lnSpc>
              <a:spcBef>
                <a:spcPts val="0"/>
              </a:spcBef>
              <a:buSzTx/>
              <a:buNone/>
              <a:defRPr sz="3500">
                <a:solidFill>
                  <a:srgbClr val="252424"/>
                </a:solidFill>
                <a:latin typeface="Helvetica"/>
                <a:ea typeface="Helvetica"/>
                <a:cs typeface="Helvetica"/>
                <a:sym typeface="Helvetica"/>
              </a:defRPr>
            </a:pPr>
            <a:r>
              <a:t>                                                                                                                                            Moe Myint </a:t>
            </a:r>
            <a:endParaRPr>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lide Title"/>
          <p:cNvSpPr txBox="1"/>
          <p:nvPr>
            <p:ph type="title"/>
          </p:nvPr>
        </p:nvSpPr>
        <p:spPr>
          <a:prstGeom prst="rect">
            <a:avLst/>
          </a:prstGeom>
        </p:spPr>
        <p:txBody>
          <a:bodyPr/>
          <a:lstStyle/>
          <a:p>
            <a:pPr/>
          </a:p>
        </p:txBody>
      </p:sp>
      <p:sp>
        <p:nvSpPr>
          <p:cNvPr id="228" name="Slide Subtitle"/>
          <p:cNvSpPr txBox="1"/>
          <p:nvPr>
            <p:ph type="body" idx="21"/>
          </p:nvPr>
        </p:nvSpPr>
        <p:spPr>
          <a:prstGeom prst="rect">
            <a:avLst/>
          </a:prstGeom>
        </p:spPr>
        <p:txBody>
          <a:bodyPr/>
          <a:lstStyle/>
          <a:p>
            <a:pPr/>
          </a:p>
        </p:txBody>
      </p:sp>
      <p:sp>
        <p:nvSpPr>
          <p:cNvPr id="229" name="Dear Nyi Khant Zaw,…"/>
          <p:cNvSpPr txBox="1"/>
          <p:nvPr>
            <p:ph type="body" idx="1"/>
          </p:nvPr>
        </p:nvSpPr>
        <p:spPr>
          <a:prstGeom prst="rect">
            <a:avLst/>
          </a:prstGeom>
        </p:spPr>
        <p:txBody>
          <a:bodyPr/>
          <a:lstStyle/>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Dear Nyi Khant Zaw, </a:t>
            </a:r>
            <a:endParaRPr>
              <a:latin typeface="Arial"/>
              <a:ea typeface="Arial"/>
              <a:cs typeface="Arial"/>
              <a:sym typeface="Arial"/>
            </a:endParaRPr>
          </a:p>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Hey! How have you been doing? Are you excited for the winter break? Have you heard of Bottomup? </a:t>
            </a:r>
            <a:endParaRPr>
              <a:latin typeface="Arial"/>
              <a:ea typeface="Arial"/>
              <a:cs typeface="Arial"/>
              <a:sym typeface="Arial"/>
            </a:endParaRPr>
          </a:p>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So, I wanted to tell you about this thing called bottomup. It is basically a portable water filter. If you’re feeling thirsty while travelling and don’t see any purified water, this can help you. All you have to do is fill the bottle with the water and just drink from it! It has filters which purify the water. </a:t>
            </a:r>
            <a:endParaRPr>
              <a:latin typeface="Arial"/>
              <a:ea typeface="Arial"/>
              <a:cs typeface="Arial"/>
              <a:sym typeface="Arial"/>
            </a:endParaRPr>
          </a:p>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 Also, there are 2 kinds of bottomup. The normal one for purifying water and the other is to make drinks. Apparently, you can make green tea, vitamin drink and black tea using the flavoured bottomup. If you carry one of those around, I’m sure it can be very useful for you and it’s very convenient as well. </a:t>
            </a:r>
            <a:endParaRPr>
              <a:latin typeface="Arial"/>
              <a:ea typeface="Arial"/>
              <a:cs typeface="Arial"/>
              <a:sym typeface="Arial"/>
            </a:endParaRPr>
          </a:p>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I hope you find out more about it, technology really has come all the way. It is excruciatingly amazing. Write back to me soon! </a:t>
            </a:r>
            <a:endParaRPr>
              <a:latin typeface="Arial"/>
              <a:ea typeface="Arial"/>
              <a:cs typeface="Arial"/>
              <a:sym typeface="Arial"/>
            </a:endParaRPr>
          </a:p>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Best wishes, </a:t>
            </a:r>
            <a:endParaRPr>
              <a:latin typeface="Arial"/>
              <a:ea typeface="Arial"/>
              <a:cs typeface="Arial"/>
              <a:sym typeface="Arial"/>
            </a:endParaRPr>
          </a:p>
          <a:p>
            <a:pPr marL="0" indent="0" defTabSz="457200">
              <a:lnSpc>
                <a:spcPts val="6200"/>
              </a:lnSpc>
              <a:spcBef>
                <a:spcPts val="0"/>
              </a:spcBef>
              <a:buSzTx/>
              <a:buNone/>
              <a:defRPr sz="3700">
                <a:solidFill>
                  <a:srgbClr val="000000">
                    <a:alpha val="84705"/>
                  </a:srgbClr>
                </a:solidFill>
                <a:latin typeface="Calibri"/>
                <a:ea typeface="Calibri"/>
                <a:cs typeface="Calibri"/>
                <a:sym typeface="Calibri"/>
              </a:defRPr>
            </a:pPr>
            <a:r>
              <a:t>Moe Oo…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lide Title"/>
          <p:cNvSpPr txBox="1"/>
          <p:nvPr>
            <p:ph type="title"/>
          </p:nvPr>
        </p:nvSpPr>
        <p:spPr>
          <a:prstGeom prst="rect">
            <a:avLst/>
          </a:prstGeom>
        </p:spPr>
        <p:txBody>
          <a:bodyPr/>
          <a:lstStyle/>
          <a:p>
            <a:pPr/>
          </a:p>
        </p:txBody>
      </p:sp>
      <p:sp>
        <p:nvSpPr>
          <p:cNvPr id="232" name="Slide Subtitle"/>
          <p:cNvSpPr txBox="1"/>
          <p:nvPr>
            <p:ph type="body" idx="21"/>
          </p:nvPr>
        </p:nvSpPr>
        <p:spPr>
          <a:prstGeom prst="rect">
            <a:avLst/>
          </a:prstGeom>
        </p:spPr>
        <p:txBody>
          <a:bodyPr/>
          <a:lstStyle/>
          <a:p>
            <a:pPr/>
          </a:p>
        </p:txBody>
      </p:sp>
      <p:sp>
        <p:nvSpPr>
          <p:cNvPr id="233" name="Dear, Thoon Nanthar…"/>
          <p:cNvSpPr txBox="1"/>
          <p:nvPr>
            <p:ph type="body" idx="1"/>
          </p:nvPr>
        </p:nvSpPr>
        <p:spPr>
          <a:prstGeom prst="rect">
            <a:avLst/>
          </a:prstGeom>
        </p:spPr>
        <p:txBody>
          <a:bodyPr/>
          <a:lstStyle/>
          <a:p>
            <a:pPr marL="0" indent="0" algn="just" defTabSz="457200">
              <a:lnSpc>
                <a:spcPts val="6100"/>
              </a:lnSpc>
              <a:spcBef>
                <a:spcPts val="0"/>
              </a:spcBef>
              <a:buSzTx/>
              <a:buNone/>
              <a:defRPr sz="3300">
                <a:solidFill>
                  <a:srgbClr val="000000">
                    <a:alpha val="84705"/>
                  </a:srgbClr>
                </a:solidFill>
                <a:latin typeface="Century Schoolbook"/>
                <a:ea typeface="Century Schoolbook"/>
                <a:cs typeface="Century Schoolbook"/>
                <a:sym typeface="Century Schoolbook"/>
              </a:defRPr>
            </a:pPr>
            <a:r>
              <a:t>Dear, Thoon Nanthar </a:t>
            </a:r>
            <a:endParaRPr>
              <a:latin typeface="Arial"/>
              <a:ea typeface="Arial"/>
              <a:cs typeface="Arial"/>
              <a:sym typeface="Arial"/>
            </a:endParaRPr>
          </a:p>
          <a:p>
            <a:pPr marL="0" indent="0" algn="just" defTabSz="457200">
              <a:lnSpc>
                <a:spcPts val="6100"/>
              </a:lnSpc>
              <a:spcBef>
                <a:spcPts val="0"/>
              </a:spcBef>
              <a:buSzTx/>
              <a:buNone/>
              <a:defRPr sz="3300">
                <a:solidFill>
                  <a:srgbClr val="000000">
                    <a:alpha val="84705"/>
                  </a:srgbClr>
                </a:solidFill>
                <a:latin typeface="Century Schoolbook"/>
                <a:ea typeface="Century Schoolbook"/>
                <a:cs typeface="Century Schoolbook"/>
                <a:sym typeface="Century Schoolbook"/>
              </a:defRPr>
            </a:pPr>
            <a:r>
              <a:t> </a:t>
            </a:r>
            <a:endParaRPr>
              <a:latin typeface="Arial"/>
              <a:ea typeface="Arial"/>
              <a:cs typeface="Arial"/>
              <a:sym typeface="Arial"/>
            </a:endParaRPr>
          </a:p>
          <a:p>
            <a:pPr marL="0" indent="0" algn="just" defTabSz="457200">
              <a:lnSpc>
                <a:spcPts val="6100"/>
              </a:lnSpc>
              <a:spcBef>
                <a:spcPts val="0"/>
              </a:spcBef>
              <a:buSzTx/>
              <a:buNone/>
              <a:defRPr sz="3300">
                <a:solidFill>
                  <a:srgbClr val="000000">
                    <a:alpha val="84705"/>
                  </a:srgbClr>
                </a:solidFill>
                <a:latin typeface="Century Schoolbook"/>
                <a:ea typeface="Century Schoolbook"/>
                <a:cs typeface="Century Schoolbook"/>
                <a:sym typeface="Century Schoolbook"/>
              </a:defRPr>
            </a:pPr>
            <a:r>
              <a:t>Hi, I hope you are doing well during the global crisis. I want to introduce you to a gadget created by the DI+MI design laboratory. Its calls a Humicotta which are is a 3D-printed ceramic humidifier. To avoid dryness that can cause discomfort in certain areas of the body, humidifier therapy adds moisture to the air. To treat dryness of the skin, nose, throat, and lips, humidifiers may be especially efficacious Any of the effects caused by the flu or common cold may also be relieved. Humicotta's is a 3d printed terra-cotta humidifier. it is composed of a base module and the filter. the base module is a cylindrical pedestal with a built-in fan on which the filter part can be placed. the filter part is 3d printed honeycombed structure made of diatomite. the user pours water into it, the honeycomb structure and the microspores of the diatomites maximize natural humidification. Humicotta gives a hygienic and simple process. It only needs to put the terra-cotta filter on the base module and then pour water into the container inside the filter. The is all to use it. Also, it has a fan which is helping evaporation even more than before, when the humidifier may be necessary to clean, bring the filter module and wash it by only water. In my opinion Humidifier is a very cool gadget.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lide Title"/>
          <p:cNvSpPr txBox="1"/>
          <p:nvPr>
            <p:ph type="title"/>
          </p:nvPr>
        </p:nvSpPr>
        <p:spPr>
          <a:prstGeom prst="rect">
            <a:avLst/>
          </a:prstGeom>
        </p:spPr>
        <p:txBody>
          <a:bodyPr/>
          <a:lstStyle/>
          <a:p>
            <a:pPr/>
          </a:p>
        </p:txBody>
      </p:sp>
      <p:sp>
        <p:nvSpPr>
          <p:cNvPr id="236" name="Slide Subtitle"/>
          <p:cNvSpPr txBox="1"/>
          <p:nvPr>
            <p:ph type="body" idx="21"/>
          </p:nvPr>
        </p:nvSpPr>
        <p:spPr>
          <a:prstGeom prst="rect">
            <a:avLst/>
          </a:prstGeom>
        </p:spPr>
        <p:txBody>
          <a:bodyPr/>
          <a:lstStyle/>
          <a:p>
            <a:pPr/>
          </a:p>
        </p:txBody>
      </p:sp>
      <p:sp>
        <p:nvSpPr>
          <p:cNvPr id="237" name="Dear Aung Kaung Khant,…"/>
          <p:cNvSpPr txBox="1"/>
          <p:nvPr>
            <p:ph type="body" idx="1"/>
          </p:nvPr>
        </p:nvSpPr>
        <p:spPr>
          <a:prstGeom prst="rect">
            <a:avLst/>
          </a:prstGeom>
        </p:spPr>
        <p:txBody>
          <a:bodyPr/>
          <a:lstStyle/>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Dear Aung Kaung Khant,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I’m writing this letter to you to tell you about a very very recent issue in the world that has still been happening.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Hanukkah, a Jewish holiday that goes on throughout 8 nights, have recently been soured by what is practically hate crimes against the Jewish community happening every night so far.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This has ranged from antisemetic graffiti and vandalism in places of Jewish worship to verbally harassing Jewish people and even a terrifying incident in which a driver yelled slurs at and ran over a Jewish man in Kentucky.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So far, there has only been 6 nights of Hanukkah but all these disgusting things have already taken place and it’s important to stand with the Jewish community during these times as many people seem to believe that antisemetism died after the Holocaust. Anyways, that’d be all and I hope you right back.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Sincerely,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Arnt Ko Ko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4700"/>
              </a:lnSpc>
              <a:spcBef>
                <a:spcPts val="0"/>
              </a:spcBef>
              <a:buSzTx/>
              <a:buNone/>
              <a:defRPr sz="2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Slide Title"/>
          <p:cNvSpPr txBox="1"/>
          <p:nvPr>
            <p:ph type="title"/>
          </p:nvPr>
        </p:nvSpPr>
        <p:spPr>
          <a:prstGeom prst="rect">
            <a:avLst/>
          </a:prstGeom>
        </p:spPr>
        <p:txBody>
          <a:bodyPr/>
          <a:lstStyle/>
          <a:p>
            <a:pPr/>
          </a:p>
        </p:txBody>
      </p:sp>
      <p:sp>
        <p:nvSpPr>
          <p:cNvPr id="240" name="Slide Subtitle"/>
          <p:cNvSpPr txBox="1"/>
          <p:nvPr>
            <p:ph type="body" idx="21"/>
          </p:nvPr>
        </p:nvSpPr>
        <p:spPr>
          <a:prstGeom prst="rect">
            <a:avLst/>
          </a:prstGeom>
        </p:spPr>
        <p:txBody>
          <a:bodyPr/>
          <a:lstStyle/>
          <a:p>
            <a:pPr/>
          </a:p>
        </p:txBody>
      </p:sp>
      <p:sp>
        <p:nvSpPr>
          <p:cNvPr id="241" name="Dear Arnt Ko Ko,…"/>
          <p:cNvSpPr txBox="1"/>
          <p:nvPr>
            <p:ph type="body" idx="1"/>
          </p:nvPr>
        </p:nvSpPr>
        <p:spPr>
          <a:prstGeom prst="rect">
            <a:avLst/>
          </a:prstGeom>
        </p:spPr>
        <p:txBody>
          <a:bodyPr/>
          <a:lstStyle/>
          <a:p>
            <a:pPr marL="0" indent="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Dear Arnt Ko Ko, </a:t>
            </a:r>
            <a:endParaRPr sz="1200">
              <a:latin typeface="Arial"/>
              <a:ea typeface="Arial"/>
              <a:cs typeface="Arial"/>
              <a:sym typeface="Arial"/>
            </a:endParaRPr>
          </a:p>
          <a:p>
            <a:pPr marL="0" indent="0" defTabSz="457200">
              <a:lnSpc>
                <a:spcPts val="5900"/>
              </a:lnSpc>
              <a:spcBef>
                <a:spcPts val="0"/>
              </a:spcBef>
              <a:buSzTx/>
              <a:buNone/>
              <a:defRPr sz="2400">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It's been a while since we met before covid 19. I hope u get good grades in open house. I got 8As, not bad. Anyway, December holidays are coming so enjoy yourself. I got an idea to write about black life matter because it is a serious problem with raciest people.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People can have different appearance and body structure but we all the same. It doesn’t matter if u are tall short, black, white, fat, thin or whatever it is. I heard some people are raciest to black people. It doesn’t matter if u are black. We should respect to everyone. We should have good behavior and discipline. No offense but people who don’t pay respect to themself will have no respect to others so we should first start respecting ourself to respect others.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I should be working on other assignments so I will stop here. I would like to hear your grades and hope to see u soon.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Sincerely, </a:t>
            </a:r>
            <a:endParaRPr sz="1200">
              <a:latin typeface="Arial"/>
              <a:ea typeface="Arial"/>
              <a:cs typeface="Arial"/>
              <a:sym typeface="Arial"/>
            </a:endParaRPr>
          </a:p>
          <a:p>
            <a:pPr marL="0" indent="609600" defTabSz="457200">
              <a:lnSpc>
                <a:spcPts val="6000"/>
              </a:lnSpc>
              <a:spcBef>
                <a:spcPts val="0"/>
              </a:spcBef>
              <a:buSzTx/>
              <a:buNone/>
              <a:defRPr sz="2400">
                <a:solidFill>
                  <a:srgbClr val="000000">
                    <a:alpha val="84705"/>
                  </a:srgbClr>
                </a:solidFill>
                <a:latin typeface="Bookman Old Style"/>
                <a:ea typeface="Bookman Old Style"/>
                <a:cs typeface="Bookman Old Style"/>
                <a:sym typeface="Bookman Old Style"/>
              </a:defRPr>
            </a:pPr>
            <a:r>
              <a:t>Aung Kaung Khant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Slide Title"/>
          <p:cNvSpPr txBox="1"/>
          <p:nvPr>
            <p:ph type="title"/>
          </p:nvPr>
        </p:nvSpPr>
        <p:spPr>
          <a:prstGeom prst="rect">
            <a:avLst/>
          </a:prstGeom>
        </p:spPr>
        <p:txBody>
          <a:bodyPr/>
          <a:lstStyle/>
          <a:p>
            <a:pPr/>
          </a:p>
        </p:txBody>
      </p:sp>
      <p:sp>
        <p:nvSpPr>
          <p:cNvPr id="244" name="Slide Subtitle"/>
          <p:cNvSpPr txBox="1"/>
          <p:nvPr>
            <p:ph type="body" idx="21"/>
          </p:nvPr>
        </p:nvSpPr>
        <p:spPr>
          <a:prstGeom prst="rect">
            <a:avLst/>
          </a:prstGeom>
        </p:spPr>
        <p:txBody>
          <a:bodyPr/>
          <a:lstStyle/>
          <a:p>
            <a:pPr/>
          </a:p>
        </p:txBody>
      </p:sp>
      <p:sp>
        <p:nvSpPr>
          <p:cNvPr id="245" name="Current events writing informal letter…"/>
          <p:cNvSpPr txBox="1"/>
          <p:nvPr>
            <p:ph type="body" idx="1"/>
          </p:nvPr>
        </p:nvSpPr>
        <p:spPr>
          <a:prstGeom prst="rect">
            <a:avLst/>
          </a:prstGeom>
        </p:spPr>
        <p:txBody>
          <a:bodyPr/>
          <a:lstStyle/>
          <a:p>
            <a:pPr marL="0" indent="0" defTabSz="443484">
              <a:lnSpc>
                <a:spcPts val="5200"/>
              </a:lnSpc>
              <a:spcBef>
                <a:spcPts val="0"/>
              </a:spcBef>
              <a:buSzTx/>
              <a:buNone/>
              <a:defRPr sz="2813">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ctr" defTabSz="443484">
              <a:lnSpc>
                <a:spcPts val="5200"/>
              </a:lnSpc>
              <a:spcBef>
                <a:spcPts val="0"/>
              </a:spcBef>
              <a:buSzTx/>
              <a:buNone/>
              <a:defRPr b="1" sz="2813">
                <a:solidFill>
                  <a:srgbClr val="000000">
                    <a:alpha val="84705"/>
                  </a:srgbClr>
                </a:solidFill>
                <a:latin typeface="Calibri"/>
                <a:ea typeface="Calibri"/>
                <a:cs typeface="Calibri"/>
                <a:sym typeface="Calibri"/>
              </a:defRPr>
            </a:pPr>
            <a:r>
              <a:t>Current events writing informal letter</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16</a:t>
            </a:r>
            <a:r>
              <a:rPr baseline="31999"/>
              <a:t>th</a:t>
            </a:r>
            <a:r>
              <a:t> , December , 2020</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Aung Kaung Sett</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Secondary II (C), ILBC</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Hi ! Aung Kaung Sett ,</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How have you been? It’s been a while since I ‘ve heard from you. I’m sorry I haven’t written to you earlier and now I have to tell you about one of the events I am interested in. Would you like to listen?</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It is about making clean water from unclean water. We need to have two plastic bottles cutting the top pars of a bottle and then next bottle need to be put into the first bottle, having the other end open. Then, we have to put the piece of cloth , next some sand on it , some white pebbles , yellow pebbles ,pieces of coal then some sand on them filling layer by layer .After it is done, pour the unclean water through these layers into the bottle. </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You will surprisingly see the clean water in the bottle, That is a way of purifying water. I would like you show how it works. And I ‘ll send a video of clip about it. Give my regards to your family. </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Love,</a:t>
            </a:r>
            <a:r>
              <a:rPr b="0"/>
              <a:t> </a:t>
            </a:r>
            <a:endParaRPr b="0">
              <a:latin typeface="Arial"/>
              <a:ea typeface="Arial"/>
              <a:cs typeface="Arial"/>
              <a:sym typeface="Arial"/>
            </a:endParaRPr>
          </a:p>
          <a:p>
            <a:pPr marL="0" indent="0" defTabSz="443484">
              <a:lnSpc>
                <a:spcPts val="5200"/>
              </a:lnSpc>
              <a:spcBef>
                <a:spcPts val="0"/>
              </a:spcBef>
              <a:buSzTx/>
              <a:buNone/>
              <a:defRPr b="1" sz="2813">
                <a:solidFill>
                  <a:srgbClr val="000000">
                    <a:alpha val="84705"/>
                  </a:srgbClr>
                </a:solidFill>
                <a:latin typeface="Calibri"/>
                <a:ea typeface="Calibri"/>
                <a:cs typeface="Calibri"/>
                <a:sym typeface="Calibri"/>
              </a:defRPr>
            </a:pPr>
            <a:r>
              <a:t>Aung Myat Hein</a:t>
            </a:r>
            <a:r>
              <a:rPr b="0"/>
              <a:t> </a:t>
            </a:r>
            <a:endParaRPr b="0">
              <a:latin typeface="Arial"/>
              <a:ea typeface="Arial"/>
              <a:cs typeface="Arial"/>
              <a:sym typeface="Arial"/>
            </a:endParaRPr>
          </a:p>
          <a:p>
            <a:pPr marL="0" indent="0" defTabSz="443484">
              <a:lnSpc>
                <a:spcPts val="5200"/>
              </a:lnSpc>
              <a:spcBef>
                <a:spcPts val="0"/>
              </a:spcBef>
              <a:buSzTx/>
              <a:buNone/>
              <a:defRPr sz="2813">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43484">
              <a:lnSpc>
                <a:spcPts val="5200"/>
              </a:lnSpc>
              <a:spcBef>
                <a:spcPts val="0"/>
              </a:spcBef>
              <a:buSzTx/>
              <a:buNone/>
              <a:defRPr sz="2813">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Slide Title"/>
          <p:cNvSpPr txBox="1"/>
          <p:nvPr>
            <p:ph type="title"/>
          </p:nvPr>
        </p:nvSpPr>
        <p:spPr>
          <a:prstGeom prst="rect">
            <a:avLst/>
          </a:prstGeom>
        </p:spPr>
        <p:txBody>
          <a:bodyPr/>
          <a:lstStyle/>
          <a:p>
            <a:pPr/>
          </a:p>
        </p:txBody>
      </p:sp>
      <p:sp>
        <p:nvSpPr>
          <p:cNvPr id="248" name="Slide Subtitle"/>
          <p:cNvSpPr txBox="1"/>
          <p:nvPr>
            <p:ph type="body" idx="21"/>
          </p:nvPr>
        </p:nvSpPr>
        <p:spPr>
          <a:prstGeom prst="rect">
            <a:avLst/>
          </a:prstGeom>
        </p:spPr>
        <p:txBody>
          <a:bodyPr/>
          <a:lstStyle/>
          <a:p>
            <a:pPr/>
          </a:p>
        </p:txBody>
      </p:sp>
      <p:sp>
        <p:nvSpPr>
          <p:cNvPr id="249" name="Dear Bhone Myat Pine Soe,…"/>
          <p:cNvSpPr txBox="1"/>
          <p:nvPr>
            <p:ph type="body" idx="1"/>
          </p:nvPr>
        </p:nvSpPr>
        <p:spPr>
          <a:prstGeom prst="rect">
            <a:avLst/>
          </a:prstGeom>
        </p:spPr>
        <p:txBody>
          <a:bodyPr/>
          <a:lstStyle/>
          <a:p>
            <a:pPr marL="0" indent="0" defTabSz="457200">
              <a:lnSpc>
                <a:spcPts val="5500"/>
              </a:lnSpc>
              <a:spcBef>
                <a:spcPts val="0"/>
              </a:spcBef>
              <a:buSzTx/>
              <a:buNone/>
              <a:defRPr sz="3100">
                <a:solidFill>
                  <a:srgbClr val="000000">
                    <a:alpha val="84705"/>
                  </a:srgbClr>
                </a:solidFill>
                <a:latin typeface="Calibri"/>
                <a:ea typeface="Calibri"/>
                <a:cs typeface="Calibri"/>
                <a:sym typeface="Calibri"/>
              </a:defRPr>
            </a:pPr>
            <a:r>
              <a:t>Dear Bhone Myat Pine Soe, </a:t>
            </a:r>
            <a:endParaRPr>
              <a:latin typeface="Arial"/>
              <a:ea typeface="Arial"/>
              <a:cs typeface="Arial"/>
              <a:sym typeface="Arial"/>
            </a:endParaRPr>
          </a:p>
          <a:p>
            <a:pPr marL="0" indent="0" defTabSz="457200">
              <a:lnSpc>
                <a:spcPts val="5500"/>
              </a:lnSpc>
              <a:spcBef>
                <a:spcPts val="0"/>
              </a:spcBef>
              <a:buSzTx/>
              <a:buNone/>
              <a:defRPr sz="3100">
                <a:solidFill>
                  <a:srgbClr val="000000">
                    <a:alpha val="84705"/>
                  </a:srgbClr>
                </a:solidFill>
                <a:latin typeface="Calibri"/>
                <a:ea typeface="Calibri"/>
                <a:cs typeface="Calibri"/>
                <a:sym typeface="Calibri"/>
              </a:defRPr>
            </a:pPr>
            <a:r>
              <a:t>I would like to talk about covid-19 since it’s a pandemic that has reached every part of the world. Like I said before ‘It has reached every part of the world’ so you might already know how it impacts us. Not everyone is jobless or homeless, but somehow the virus still affects them. Let’s see some ways of how it’s changing our world. </a:t>
            </a:r>
            <a:endParaRPr>
              <a:latin typeface="Arial"/>
              <a:ea typeface="Arial"/>
              <a:cs typeface="Arial"/>
              <a:sym typeface="Arial"/>
            </a:endParaRPr>
          </a:p>
          <a:p>
            <a:pPr marL="0" indent="0" defTabSz="457200">
              <a:lnSpc>
                <a:spcPts val="5500"/>
              </a:lnSpc>
              <a:spcBef>
                <a:spcPts val="0"/>
              </a:spcBef>
              <a:buSzTx/>
              <a:buNone/>
              <a:defRPr sz="3100">
                <a:solidFill>
                  <a:srgbClr val="000000">
                    <a:alpha val="84705"/>
                  </a:srgbClr>
                </a:solidFill>
                <a:latin typeface="Calibri"/>
                <a:ea typeface="Calibri"/>
                <a:cs typeface="Calibri"/>
                <a:sym typeface="Calibri"/>
              </a:defRPr>
            </a:pPr>
            <a:r>
              <a:t>Firstly, the pandemic is known globally, which means everyone is taking precautions to avoid getting infected by this virus. When you get infected, everyone who lives under the same roof as you have to come along to test if they’re positive or not. This means that nobody likes it and wants this pandemic to be over as soon as attainable. Secondly, money and valuable things need to be saved and used wisely when needed. Since this virus is so contagious, there shouldn’t be any interaction with strangers and even with your family members if possible, which means a majority of jobs and industries will be closed, resulting in poverty among the developing countries. Lastly, our lifestyles will change, so we all will need to adapt to this new lifestyle. That can be one of the greatest impacts and can completely change history, so I hope we can work together to stop this pandemic. </a:t>
            </a:r>
            <a:endParaRPr>
              <a:latin typeface="Arial"/>
              <a:ea typeface="Arial"/>
              <a:cs typeface="Arial"/>
              <a:sym typeface="Arial"/>
            </a:endParaRPr>
          </a:p>
          <a:p>
            <a:pPr marL="0" indent="0" defTabSz="457200">
              <a:lnSpc>
                <a:spcPts val="5500"/>
              </a:lnSpc>
              <a:spcBef>
                <a:spcPts val="0"/>
              </a:spcBef>
              <a:buSzTx/>
              <a:buNone/>
              <a:defRPr sz="3100">
                <a:solidFill>
                  <a:srgbClr val="000000">
                    <a:alpha val="84705"/>
                  </a:srgbClr>
                </a:solidFill>
                <a:latin typeface="Calibri"/>
                <a:ea typeface="Calibri"/>
                <a:cs typeface="Calibri"/>
                <a:sym typeface="Calibri"/>
              </a:defRPr>
            </a:pPr>
            <a:r>
              <a:t>I wish you and all of the people in the world good luck. I would like to end my letter by hoping you to share this letter with other people. I hope you write me back and have a nice day! </a:t>
            </a:r>
            <a:endParaRPr>
              <a:latin typeface="Arial"/>
              <a:ea typeface="Arial"/>
              <a:cs typeface="Arial"/>
              <a:sym typeface="Arial"/>
            </a:endParaRPr>
          </a:p>
          <a:p>
            <a:pPr marL="0" indent="0" defTabSz="457200">
              <a:lnSpc>
                <a:spcPts val="5500"/>
              </a:lnSpc>
              <a:spcBef>
                <a:spcPts val="0"/>
              </a:spcBef>
              <a:buSzTx/>
              <a:buNone/>
              <a:defRPr sz="3100">
                <a:solidFill>
                  <a:srgbClr val="000000">
                    <a:alpha val="84705"/>
                  </a:srgbClr>
                </a:solidFill>
                <a:latin typeface="Calibri"/>
                <a:ea typeface="Calibri"/>
                <a:cs typeface="Calibri"/>
                <a:sym typeface="Calibri"/>
              </a:defRPr>
            </a:pPr>
            <a:r>
              <a:t>Yours truly, </a:t>
            </a:r>
            <a:endParaRPr>
              <a:latin typeface="Arial"/>
              <a:ea typeface="Arial"/>
              <a:cs typeface="Arial"/>
              <a:sym typeface="Arial"/>
            </a:endParaRPr>
          </a:p>
          <a:p>
            <a:pPr marL="0" indent="0" defTabSz="457200">
              <a:lnSpc>
                <a:spcPts val="5500"/>
              </a:lnSpc>
              <a:spcBef>
                <a:spcPts val="0"/>
              </a:spcBef>
              <a:buSzTx/>
              <a:buNone/>
              <a:defRPr sz="3100">
                <a:solidFill>
                  <a:srgbClr val="000000">
                    <a:alpha val="84705"/>
                  </a:srgbClr>
                </a:solidFill>
                <a:latin typeface="Calibri"/>
                <a:ea typeface="Calibri"/>
                <a:cs typeface="Calibri"/>
                <a:sym typeface="Calibri"/>
              </a:defRPr>
            </a:pPr>
            <a:r>
              <a:t>Chan Myae Naing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lide Title"/>
          <p:cNvSpPr txBox="1"/>
          <p:nvPr>
            <p:ph type="title"/>
          </p:nvPr>
        </p:nvSpPr>
        <p:spPr>
          <a:prstGeom prst="rect">
            <a:avLst/>
          </a:prstGeom>
        </p:spPr>
        <p:txBody>
          <a:bodyPr/>
          <a:lstStyle/>
          <a:p>
            <a:pPr/>
          </a:p>
        </p:txBody>
      </p:sp>
      <p:sp>
        <p:nvSpPr>
          <p:cNvPr id="252" name="Slide Subtitle"/>
          <p:cNvSpPr txBox="1"/>
          <p:nvPr>
            <p:ph type="body" idx="21"/>
          </p:nvPr>
        </p:nvSpPr>
        <p:spPr>
          <a:prstGeom prst="rect">
            <a:avLst/>
          </a:prstGeom>
        </p:spPr>
        <p:txBody>
          <a:bodyPr/>
          <a:lstStyle/>
          <a:p>
            <a:pPr/>
          </a:p>
        </p:txBody>
      </p:sp>
      <p:sp>
        <p:nvSpPr>
          <p:cNvPr id="253" name="Dear Kaung Htet San,…"/>
          <p:cNvSpPr txBox="1"/>
          <p:nvPr>
            <p:ph type="body" idx="1"/>
          </p:nvPr>
        </p:nvSpPr>
        <p:spPr>
          <a:prstGeom prst="rect">
            <a:avLst/>
          </a:prstGeom>
        </p:spPr>
        <p:txBody>
          <a:bodyPr/>
          <a:lstStyle/>
          <a:p>
            <a:pPr marL="0" indent="0" defTabSz="457200">
              <a:lnSpc>
                <a:spcPts val="4600"/>
              </a:lnSpc>
              <a:spcBef>
                <a:spcPts val="0"/>
              </a:spcBef>
              <a:buSzTx/>
              <a:buNone/>
              <a:defRPr sz="1866">
                <a:latin typeface="Times New Roman"/>
                <a:ea typeface="Times New Roman"/>
                <a:cs typeface="Times New Roman"/>
                <a:sym typeface="Times New Roman"/>
              </a:defRPr>
            </a:pPr>
            <a:r>
              <a:t>Dear Kaung Htet San, </a:t>
            </a:r>
            <a:endParaRPr sz="1200">
              <a:solidFill>
                <a:srgbClr val="000000">
                  <a:alpha val="84705"/>
                </a:srgbClr>
              </a:solidFill>
              <a:latin typeface="Arial"/>
              <a:ea typeface="Arial"/>
              <a:cs typeface="Arial"/>
              <a:sym typeface="Arial"/>
            </a:endParaRPr>
          </a:p>
          <a:p>
            <a:pPr marL="0" indent="0" defTabSz="457200">
              <a:lnSpc>
                <a:spcPts val="4600"/>
              </a:lnSpc>
              <a:spcBef>
                <a:spcPts val="0"/>
              </a:spcBef>
              <a:buSzTx/>
              <a:buNone/>
              <a:defRPr sz="1866">
                <a:latin typeface="Times New Roman"/>
                <a:ea typeface="Times New Roman"/>
                <a:cs typeface="Times New Roman"/>
                <a:sym typeface="Times New Roman"/>
              </a:defRPr>
            </a:pPr>
            <a:r>
              <a:t>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SzTx/>
              <a:buNone/>
              <a:defRPr sz="1866">
                <a:latin typeface="Times New Roman"/>
                <a:ea typeface="Times New Roman"/>
                <a:cs typeface="Times New Roman"/>
                <a:sym typeface="Times New Roman"/>
              </a:defRPr>
            </a:pPr>
            <a:r>
              <a:t>Hi. Are you doing well? Congrats on your grades! Tonight, I’m writing to you again to tell you about a drug lord and an international crime syndicate, Joaquín Archivaldo Guzmán Loera or widely known as El Chapo.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SzTx/>
              <a:buNone/>
              <a:defRPr sz="1866">
                <a:latin typeface="Times New Roman"/>
                <a:ea typeface="Times New Roman"/>
                <a:cs typeface="Times New Roman"/>
                <a:sym typeface="Times New Roman"/>
              </a:defRPr>
            </a:pPr>
            <a:r>
              <a:t>This El Chapo isn’t an easy man. He was born with a devil in him and this devil has become worse. He’s committed crime so casually as if it’s his daily routine. After reading his crime history and every single thing he’s done in the past, I was disgusted by him.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SzTx/>
              <a:buNone/>
              <a:defRPr sz="1866">
                <a:latin typeface="Times New Roman"/>
                <a:ea typeface="Times New Roman"/>
                <a:cs typeface="Times New Roman"/>
                <a:sym typeface="Times New Roman"/>
              </a:defRPr>
            </a:pPr>
            <a:r>
              <a:t>Let me give you a list of what he is capable of. He had a murder room with hitman, he’s buried an enemy alive, he escaped prison twice, he sexually assaulted females, he’s done 328 million lines of coke (a drug), 50 million dollars' worth bribes to prison securities and he had a private zoo for himself. Yes, he had them. Now, thank god, he’s an inmate in one of the prisons that is considered to be the most difficult in the U.S to escape from.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SzTx/>
              <a:buNone/>
              <a:defRPr sz="1866">
                <a:latin typeface="Times New Roman"/>
                <a:ea typeface="Times New Roman"/>
                <a:cs typeface="Times New Roman"/>
                <a:sym typeface="Times New Roman"/>
              </a:defRPr>
            </a:pPr>
            <a:r>
              <a:t>The jury is also now set to start its deliberations on whether Joaquín is guilty or not guilty after hearing weeks of evidence in a New York court room. But honestly, I think a jail sentence might not matter. After all, this is a man who has escaped prison twice.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SzTx/>
              <a:buNone/>
              <a:defRPr sz="1866">
                <a:latin typeface="Times New Roman"/>
                <a:ea typeface="Times New Roman"/>
                <a:cs typeface="Times New Roman"/>
                <a:sym typeface="Times New Roman"/>
              </a:defRPr>
            </a:pPr>
            <a:r>
              <a:t>I really think he should be either sentenced to death or to be locked up in prison until he eventually dies. What do you think about him? Would you execute him? Because I would. This isn’t a happy letter but I hope you now have some knowledges about this monster. Adios. </a:t>
            </a:r>
            <a:endParaRPr sz="1200">
              <a:solidFill>
                <a:srgbClr val="000000">
                  <a:alpha val="84705"/>
                </a:srgbClr>
              </a:solidFill>
              <a:latin typeface="Arial"/>
              <a:ea typeface="Arial"/>
              <a:cs typeface="Arial"/>
              <a:sym typeface="Arial"/>
            </a:endParaRPr>
          </a:p>
          <a:p>
            <a:pPr marL="0" indent="609600" defTabSz="457200">
              <a:lnSpc>
                <a:spcPts val="4600"/>
              </a:lnSpc>
              <a:spcBef>
                <a:spcPts val="0"/>
              </a:spcBef>
              <a:buSzTx/>
              <a:buNone/>
              <a:defRPr sz="1866">
                <a:latin typeface="Times New Roman"/>
                <a:ea typeface="Times New Roman"/>
                <a:cs typeface="Times New Roman"/>
                <a:sym typeface="Times New Roman"/>
              </a:defRPr>
            </a:pPr>
            <a:r>
              <a:t> </a:t>
            </a:r>
            <a:endParaRPr sz="1200">
              <a:solidFill>
                <a:srgbClr val="000000">
                  <a:alpha val="84705"/>
                </a:srgbClr>
              </a:solidFill>
              <a:latin typeface="Arial"/>
              <a:ea typeface="Arial"/>
              <a:cs typeface="Arial"/>
              <a:sym typeface="Arial"/>
            </a:endParaRPr>
          </a:p>
          <a:p>
            <a:pPr marL="0" indent="609600" algn="r" defTabSz="457200">
              <a:lnSpc>
                <a:spcPts val="4600"/>
              </a:lnSpc>
              <a:spcBef>
                <a:spcPts val="0"/>
              </a:spcBef>
              <a:buSzTx/>
              <a:buNone/>
              <a:defRPr sz="1866">
                <a:latin typeface="Times New Roman"/>
                <a:ea typeface="Times New Roman"/>
                <a:cs typeface="Times New Roman"/>
                <a:sym typeface="Times New Roman"/>
              </a:defRPr>
            </a:pPr>
            <a:r>
              <a:t>Merry Christmas,  </a:t>
            </a:r>
            <a:br/>
            <a:r>
              <a:t>Hnin Ei. </a:t>
            </a:r>
            <a:endParaRPr sz="1200">
              <a:solidFill>
                <a:srgbClr val="000000">
                  <a:alpha val="84705"/>
                </a:srgbClr>
              </a:solidFill>
              <a:latin typeface="Arial"/>
              <a:ea typeface="Arial"/>
              <a:cs typeface="Arial"/>
              <a:sym typeface="Arial"/>
            </a:endParaR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Slide Title"/>
          <p:cNvSpPr txBox="1"/>
          <p:nvPr>
            <p:ph type="title"/>
          </p:nvPr>
        </p:nvSpPr>
        <p:spPr>
          <a:prstGeom prst="rect">
            <a:avLst/>
          </a:prstGeom>
        </p:spPr>
        <p:txBody>
          <a:bodyPr/>
          <a:lstStyle/>
          <a:p>
            <a:pPr/>
          </a:p>
        </p:txBody>
      </p:sp>
      <p:sp>
        <p:nvSpPr>
          <p:cNvPr id="256" name="Slide Subtitle"/>
          <p:cNvSpPr txBox="1"/>
          <p:nvPr>
            <p:ph type="body" idx="21"/>
          </p:nvPr>
        </p:nvSpPr>
        <p:spPr>
          <a:prstGeom prst="rect">
            <a:avLst/>
          </a:prstGeom>
        </p:spPr>
        <p:txBody>
          <a:bodyPr/>
          <a:lstStyle/>
          <a:p>
            <a:pPr/>
          </a:p>
        </p:txBody>
      </p:sp>
      <p:sp>
        <p:nvSpPr>
          <p:cNvPr id="257" name="Dear Ko Ko Gyi,…"/>
          <p:cNvSpPr txBox="1"/>
          <p:nvPr>
            <p:ph type="body" idx="1"/>
          </p:nvPr>
        </p:nvSpPr>
        <p:spPr>
          <a:prstGeom prst="rect">
            <a:avLst/>
          </a:prstGeom>
        </p:spPr>
        <p:txBody>
          <a:bodyPr/>
          <a:lstStyle/>
          <a:p>
            <a:pPr marL="0" indent="0" algn="just" defTabSz="457200">
              <a:lnSpc>
                <a:spcPts val="3800"/>
              </a:lnSpc>
              <a:spcBef>
                <a:spcPts val="0"/>
              </a:spcBef>
              <a:buSzTx/>
              <a:buNone/>
              <a:defRPr sz="1600">
                <a:solidFill>
                  <a:srgbClr val="000000">
                    <a:alpha val="84705"/>
                  </a:srgbClr>
                </a:solidFill>
                <a:latin typeface="Helvetica"/>
                <a:ea typeface="Helvetica"/>
                <a:cs typeface="Helvetica"/>
                <a:sym typeface="Helvetica"/>
              </a:defRPr>
            </a:pPr>
            <a:r>
              <a:t>Dear Ko Ko Gyi, </a:t>
            </a:r>
            <a:endParaRPr sz="1200">
              <a:latin typeface="Arial"/>
              <a:ea typeface="Arial"/>
              <a:cs typeface="Arial"/>
              <a:sym typeface="Arial"/>
            </a:endParaRPr>
          </a:p>
          <a:p>
            <a:pPr marL="0" indent="0" algn="just" defTabSz="457200">
              <a:lnSpc>
                <a:spcPts val="3800"/>
              </a:lnSpc>
              <a:spcBef>
                <a:spcPts val="0"/>
              </a:spcBef>
              <a:buSzTx/>
              <a:buNone/>
              <a:defRPr sz="1600">
                <a:solidFill>
                  <a:srgbClr val="000000">
                    <a:alpha val="84705"/>
                  </a:srgbClr>
                </a:solidFill>
                <a:latin typeface="Helvetica"/>
                <a:ea typeface="Helvetica"/>
                <a:cs typeface="Helvetica"/>
                <a:sym typeface="Helvetica"/>
              </a:defRPr>
            </a:pPr>
            <a:r>
              <a:t>How are you? I am doing fine. I have been meaning to write to you. I want to share some thoughts about "Social Dilemma”. The series is fascinating. Mainly, the purpose of it is to inform about social medias. I just want to warn you that social medias are manipulating you. They are tracking you, incognito or not. They are delivering the best suitable choice for you using algorithms. You are taking away your information. I know you’ve been using social medias a lot. I just want to warn you about it. Everything you see on the internet is not true. Well, some, maybe but not all aren’t true. Yes, during this pandemic, you have nothing to do. However, you could read books. You could study. You could do many other activities. I know you can’t connect with people and socialize. But, it's just a matter of time. Give it a go. It’s great. You can learn many things from it. I got to go. I need to have dinner. Bye! </a:t>
            </a:r>
            <a:endParaRPr sz="1200">
              <a:latin typeface="Arial"/>
              <a:ea typeface="Arial"/>
              <a:cs typeface="Arial"/>
              <a:sym typeface="Arial"/>
            </a:endParaRPr>
          </a:p>
          <a:p>
            <a:pPr marL="0" indent="0" algn="just" defTabSz="457200">
              <a:lnSpc>
                <a:spcPts val="3800"/>
              </a:lnSpc>
              <a:spcBef>
                <a:spcPts val="0"/>
              </a:spcBef>
              <a:buSzTx/>
              <a:buNone/>
              <a:defRPr sz="1600">
                <a:solidFill>
                  <a:srgbClr val="000000">
                    <a:alpha val="84705"/>
                  </a:srgbClr>
                </a:solidFill>
                <a:latin typeface="Helvetica"/>
                <a:ea typeface="Helvetica"/>
                <a:cs typeface="Helvetica"/>
                <a:sym typeface="Helvetica"/>
              </a:defRPr>
            </a:pPr>
            <a:r>
              <a:t>Yours Sincerely,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lide Title"/>
          <p:cNvSpPr txBox="1"/>
          <p:nvPr>
            <p:ph type="title"/>
          </p:nvPr>
        </p:nvSpPr>
        <p:spPr>
          <a:prstGeom prst="rect">
            <a:avLst/>
          </a:prstGeom>
        </p:spPr>
        <p:txBody>
          <a:bodyPr/>
          <a:lstStyle/>
          <a:p>
            <a:pPr/>
          </a:p>
        </p:txBody>
      </p:sp>
      <p:sp>
        <p:nvSpPr>
          <p:cNvPr id="260" name="Slide Subtitle"/>
          <p:cNvSpPr txBox="1"/>
          <p:nvPr>
            <p:ph type="body" idx="21"/>
          </p:nvPr>
        </p:nvSpPr>
        <p:spPr>
          <a:prstGeom prst="rect">
            <a:avLst/>
          </a:prstGeom>
        </p:spPr>
        <p:txBody>
          <a:bodyPr/>
          <a:lstStyle/>
          <a:p>
            <a:pPr/>
          </a:p>
        </p:txBody>
      </p:sp>
      <p:sp>
        <p:nvSpPr>
          <p:cNvPr id="261" name="Dear Mya Kyae Hmone,…"/>
          <p:cNvSpPr txBox="1"/>
          <p:nvPr>
            <p:ph type="body" idx="1"/>
          </p:nvPr>
        </p:nvSpPr>
        <p:spPr>
          <a:prstGeom prst="rect">
            <a:avLst/>
          </a:prstGeom>
        </p:spPr>
        <p:txBody>
          <a:bodyPr/>
          <a:lstStyle/>
          <a:p>
            <a:pPr marL="0" indent="0" defTabSz="457200">
              <a:lnSpc>
                <a:spcPts val="5300"/>
              </a:lnSpc>
              <a:spcBef>
                <a:spcPts val="0"/>
              </a:spcBef>
              <a:buSzTx/>
              <a:buNone/>
              <a:defRPr sz="2800">
                <a:solidFill>
                  <a:srgbClr val="000000">
                    <a:alpha val="84705"/>
                  </a:srgbClr>
                </a:solidFill>
                <a:latin typeface="Calibri"/>
                <a:ea typeface="Calibri"/>
                <a:cs typeface="Calibri"/>
                <a:sym typeface="Calibri"/>
              </a:defRPr>
            </a:pPr>
            <a:r>
              <a:t>Dear Mya Kyae Hmone, </a:t>
            </a:r>
            <a:endParaRPr>
              <a:latin typeface="Arial"/>
              <a:ea typeface="Arial"/>
              <a:cs typeface="Arial"/>
              <a:sym typeface="Arial"/>
            </a:endParaRPr>
          </a:p>
          <a:p>
            <a:pPr marL="1219200" indent="0" defTabSz="457200">
              <a:lnSpc>
                <a:spcPts val="5300"/>
              </a:lnSpc>
              <a:spcBef>
                <a:spcPts val="0"/>
              </a:spcBef>
              <a:buSzTx/>
              <a:buNone/>
              <a:defRPr sz="2800">
                <a:solidFill>
                  <a:srgbClr val="000000">
                    <a:alpha val="84705"/>
                  </a:srgbClr>
                </a:solidFill>
                <a:latin typeface="Calibri"/>
                <a:ea typeface="Calibri"/>
                <a:cs typeface="Calibri"/>
                <a:sym typeface="Calibri"/>
              </a:defRPr>
            </a:pPr>
            <a:r>
              <a:t>I’ve been aware about this movement called “BLM” meaning “Black Lives Matter” around the world. This movement started in 2020 but, racism has been around for years. Racism not only to the black people, but also to Asians, especially nowadays. I personally have no experience with racism but I do know countless people who lost their lives (or) have less privilege which shouldn’t happen at all. Now this happens just because of their race, skin color, and the way they look in general.  This is called racism. Racism is when someone has something against (or) discriminates against someone’s race (or) ethnic group. This truly disappoints me because no one should have nothing to be against other people’s race at all. It is extremely disgusting and yes. White privilege does exist and let’s not ignore that. Apparently, privilege plays a role in how the society functions. More factors of privilege equals to a more powerful impact on the society.  Privilege is not a bad thing if we know how to use it in a correct way and for the better and if it is given to the right people who actually know that everyone and everything is equal. Before I end this letter, I would like to remind you that there are words that cannot be used if you ARE NOT BLACK. The N WORD especially, and if u do use this word please know that I don’t want to associate with you and that I don’t know u at all.  If u do know anyone who is racist pls do tell to educate themselves and that I do feel sorry for them. Bye. </a:t>
            </a:r>
            <a:endParaRPr>
              <a:latin typeface="Arial"/>
              <a:ea typeface="Arial"/>
              <a:cs typeface="Arial"/>
              <a:sym typeface="Arial"/>
            </a:endParaRPr>
          </a:p>
          <a:p>
            <a:pPr marL="4876800" indent="609600" defTabSz="457200">
              <a:lnSpc>
                <a:spcPts val="5300"/>
              </a:lnSpc>
              <a:spcBef>
                <a:spcPts val="0"/>
              </a:spcBef>
              <a:buSzTx/>
              <a:buNone/>
              <a:defRPr sz="2800">
                <a:solidFill>
                  <a:srgbClr val="000000">
                    <a:alpha val="84705"/>
                  </a:srgbClr>
                </a:solidFill>
                <a:latin typeface="Calibri"/>
                <a:ea typeface="Calibri"/>
                <a:cs typeface="Calibri"/>
                <a:sym typeface="Calibri"/>
              </a:defRPr>
            </a:pPr>
            <a:r>
              <a:t>Yuh friend, </a:t>
            </a:r>
            <a:endParaRPr>
              <a:latin typeface="Arial"/>
              <a:ea typeface="Arial"/>
              <a:cs typeface="Arial"/>
              <a:sym typeface="Arial"/>
            </a:endParaRPr>
          </a:p>
          <a:p>
            <a:pPr marL="6096000" indent="0" defTabSz="457200">
              <a:lnSpc>
                <a:spcPts val="5300"/>
              </a:lnSpc>
              <a:spcBef>
                <a:spcPts val="0"/>
              </a:spcBef>
              <a:buSzTx/>
              <a:buNone/>
              <a:defRPr sz="2800">
                <a:solidFill>
                  <a:srgbClr val="000000">
                    <a:alpha val="84705"/>
                  </a:srgbClr>
                </a:solidFill>
                <a:latin typeface="Calibri"/>
                <a:ea typeface="Calibri"/>
                <a:cs typeface="Calibri"/>
                <a:sym typeface="Calibri"/>
              </a:defRPr>
            </a:pPr>
            <a:r>
              <a:t>Hana </a:t>
            </a:r>
            <a:endParaRPr>
              <a:latin typeface="Arial"/>
              <a:ea typeface="Arial"/>
              <a:cs typeface="Arial"/>
              <a:sym typeface="Arial"/>
            </a:endParaRPr>
          </a:p>
          <a:p>
            <a:pPr marL="1219200" indent="0" defTabSz="457200">
              <a:lnSpc>
                <a:spcPts val="5300"/>
              </a:lnSpc>
              <a:spcBef>
                <a:spcPts val="0"/>
              </a:spcBef>
              <a:buSzTx/>
              <a:buNone/>
              <a:defRPr sz="28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Slide Title"/>
          <p:cNvSpPr txBox="1"/>
          <p:nvPr>
            <p:ph type="title"/>
          </p:nvPr>
        </p:nvSpPr>
        <p:spPr>
          <a:prstGeom prst="rect">
            <a:avLst/>
          </a:prstGeom>
        </p:spPr>
        <p:txBody>
          <a:bodyPr/>
          <a:lstStyle/>
          <a:p>
            <a:pPr/>
          </a:p>
        </p:txBody>
      </p:sp>
      <p:sp>
        <p:nvSpPr>
          <p:cNvPr id="264" name="Slide Subtitle"/>
          <p:cNvSpPr txBox="1"/>
          <p:nvPr>
            <p:ph type="body" idx="21"/>
          </p:nvPr>
        </p:nvSpPr>
        <p:spPr>
          <a:prstGeom prst="rect">
            <a:avLst/>
          </a:prstGeom>
        </p:spPr>
        <p:txBody>
          <a:bodyPr/>
          <a:lstStyle/>
          <a:p>
            <a:pPr/>
          </a:p>
        </p:txBody>
      </p:sp>
      <p:sp>
        <p:nvSpPr>
          <p:cNvPr id="265" name="These days most of the teenagers have mobile phone so they can easily use internet. In this pandemic time we can’t go outside so for education we use the system call “Digital learning&quot;. We can do assignments and the technology is so improve days by days."/>
          <p:cNvSpPr txBox="1"/>
          <p:nvPr>
            <p:ph type="body" idx="1"/>
          </p:nvPr>
        </p:nvSpPr>
        <p:spPr>
          <a:prstGeom prst="rect">
            <a:avLst/>
          </a:prstGeom>
        </p:spPr>
        <p:txBody>
          <a:bodyPr/>
          <a:lstStyle>
            <a:lvl1pPr marL="0" indent="0" defTabSz="457200">
              <a:lnSpc>
                <a:spcPts val="7000"/>
              </a:lnSpc>
              <a:spcBef>
                <a:spcPts val="0"/>
              </a:spcBef>
              <a:buSzTx/>
              <a:buNone/>
              <a:defRPr sz="3866">
                <a:solidFill>
                  <a:srgbClr val="000000">
                    <a:alpha val="84705"/>
                  </a:srgbClr>
                </a:solidFill>
                <a:latin typeface="Helvetica"/>
                <a:ea typeface="Helvetica"/>
                <a:cs typeface="Helvetica"/>
                <a:sym typeface="Helvetica"/>
              </a:defRPr>
            </a:lvl1pPr>
          </a:lstStyle>
          <a:p>
            <a:pPr/>
            <a:r>
              <a:t>These days most of the teenagers have mobile phone so they can easily use internet. In this pandemic time we can’t go outside so for education we use the system call “Digital learning". We can do assignments and the technology is so improve days by days. And there are rules using inteThere are many facts to use internet safety. The first important thing is never give a stranger your personal details even though they ask. You should not meet outside with someone from online it is really dangerous. Never use your real name because social media is really easy to use and think carefully before sharing your personal information. I think the first one is the most important for my age group because we can communicate each other easily using internet so if when someone try to be your friend and they might ask that kind of personal question. I think it is the best not trust anyone from online.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Slide Title"/>
          <p:cNvSpPr txBox="1"/>
          <p:nvPr>
            <p:ph type="title"/>
          </p:nvPr>
        </p:nvSpPr>
        <p:spPr>
          <a:prstGeom prst="rect">
            <a:avLst/>
          </a:prstGeom>
        </p:spPr>
        <p:txBody>
          <a:bodyPr/>
          <a:lstStyle/>
          <a:p>
            <a:pPr/>
          </a:p>
        </p:txBody>
      </p:sp>
      <p:sp>
        <p:nvSpPr>
          <p:cNvPr id="268" name="Slide Subtitle"/>
          <p:cNvSpPr txBox="1"/>
          <p:nvPr>
            <p:ph type="body" idx="21"/>
          </p:nvPr>
        </p:nvSpPr>
        <p:spPr>
          <a:prstGeom prst="rect">
            <a:avLst/>
          </a:prstGeom>
        </p:spPr>
        <p:txBody>
          <a:bodyPr/>
          <a:lstStyle/>
          <a:p>
            <a:pPr/>
          </a:p>
        </p:txBody>
      </p:sp>
      <p:sp>
        <p:nvSpPr>
          <p:cNvPr id="269" name="Hi Isaac,…"/>
          <p:cNvSpPr txBox="1"/>
          <p:nvPr>
            <p:ph type="body" idx="1"/>
          </p:nvPr>
        </p:nvSpPr>
        <p:spPr>
          <a:prstGeom prst="rect">
            <a:avLst/>
          </a:prstGeom>
        </p:spPr>
        <p:txBody>
          <a:bodyPr/>
          <a:lstStyle/>
          <a:p>
            <a:pPr marL="0" indent="0" defTabSz="457200">
              <a:lnSpc>
                <a:spcPts val="4400"/>
              </a:lnSpc>
              <a:spcBef>
                <a:spcPts val="0"/>
              </a:spcBef>
              <a:buSzTx/>
              <a:buNone/>
              <a:defRPr sz="2200">
                <a:solidFill>
                  <a:srgbClr val="252424"/>
                </a:solidFill>
                <a:latin typeface="Arial"/>
                <a:ea typeface="Arial"/>
                <a:cs typeface="Arial"/>
                <a:sym typeface="Arial"/>
              </a:defRPr>
            </a:pPr>
            <a:r>
              <a:rPr>
                <a:solidFill>
                  <a:srgbClr val="000000"/>
                </a:solidFill>
              </a:rPr>
              <a:t>Hi </a:t>
            </a:r>
            <a:r>
              <a:t>Isaac,  </a:t>
            </a:r>
            <a:endParaRPr>
              <a:solidFill>
                <a:srgbClr val="000000">
                  <a:alpha val="84705"/>
                </a:srgbClr>
              </a:solidFill>
            </a:endParaRPr>
          </a:p>
          <a:p>
            <a:pPr marL="0" indent="0" defTabSz="457200">
              <a:lnSpc>
                <a:spcPts val="4400"/>
              </a:lnSpc>
              <a:spcBef>
                <a:spcPts val="0"/>
              </a:spcBef>
              <a:buSzTx/>
              <a:buNone/>
              <a:defRPr sz="2200">
                <a:solidFill>
                  <a:srgbClr val="000000">
                    <a:alpha val="84705"/>
                  </a:srgbClr>
                </a:solidFill>
                <a:latin typeface="Calibri"/>
                <a:ea typeface="Calibri"/>
                <a:cs typeface="Calibri"/>
                <a:sym typeface="Calibri"/>
              </a:defRPr>
            </a:pPr>
            <a:r>
              <a:t> </a:t>
            </a:r>
            <a:br/>
            <a:r>
              <a:t> </a:t>
            </a:r>
            <a:endParaRPr>
              <a:latin typeface="Arial"/>
              <a:ea typeface="Arial"/>
              <a:cs typeface="Arial"/>
              <a:sym typeface="Arial"/>
            </a:endParaRPr>
          </a:p>
          <a:p>
            <a:pPr marL="0" indent="609600" defTabSz="457200">
              <a:lnSpc>
                <a:spcPts val="4400"/>
              </a:lnSpc>
              <a:spcBef>
                <a:spcPts val="0"/>
              </a:spcBef>
              <a:buSzTx/>
              <a:buNone/>
              <a:defRPr sz="2200">
                <a:solidFill>
                  <a:srgbClr val="252424"/>
                </a:solidFill>
                <a:latin typeface="Arial"/>
                <a:ea typeface="Arial"/>
                <a:cs typeface="Arial"/>
                <a:sym typeface="Arial"/>
              </a:defRPr>
            </a:pPr>
            <a:r>
              <a:t>Hey! How’s your online learning process? And look what I have found, an interesting item from a website which is about the process of clean water. Do you know that some filters can provide not only purified water? It’s a filtering product called the “Bottom-up”. It is a portable filter that can purify water and make some new beverages. Have you heard about it? I couldn’t believe that a small cylinder object could make several types of beverages such as green tea! It’s an innovative design by filtering. There are many filtering products in the world as you know and bottom-up is one of them. It’s useful in many ways and has many advantages. Before you read through this bottom-up article, do you know the benefits of filtration? Benefits are numerous but especially skin hydration, nutrient absorption, digestion, and also weight loss. Drinking pure water helps to support the immune system and mental functions. It can purify tap water into safe water and see how it changes; It has screws for joints with PET bottles. Water is filtered as it comes down through the Bottom-up and stored in an empty bottle. By using Bottom-up, water would be filtered. It has various flavors with different colors. It could turn to green tea, vitamin water, and even black tea. Sounds interesting, doesn’t it? Do you wanna have a gulp of purified water from Bottom-up? Tap water to purified water and also to green tea or beverages in a simple easy way. As a result, Bottom-up is now the top worldwide product used by billions of people in the world. Why not take more research on it to look forward to the development? You can look up more resources such as “Rhythm Fish”, “pinpoint screen” not only “bottom-up”. It would be fascinating if you share some of your research too. Looking forward to your letter.  </a:t>
            </a:r>
            <a:endParaRPr>
              <a:solidFill>
                <a:srgbClr val="000000">
                  <a:alpha val="84705"/>
                </a:srgbClr>
              </a:solidFill>
            </a:endParaRPr>
          </a:p>
          <a:p>
            <a:pPr marL="0" indent="0" defTabSz="457200">
              <a:lnSpc>
                <a:spcPts val="4400"/>
              </a:lnSpc>
              <a:spcBef>
                <a:spcPts val="0"/>
              </a:spcBef>
              <a:buSzTx/>
              <a:buNone/>
              <a:defRPr sz="2200">
                <a:solidFill>
                  <a:srgbClr val="000000">
                    <a:alpha val="84705"/>
                  </a:srgbClr>
                </a:solidFill>
                <a:latin typeface="Calibri"/>
                <a:ea typeface="Calibri"/>
                <a:cs typeface="Calibri"/>
                <a:sym typeface="Calibri"/>
              </a:defRPr>
            </a:pPr>
            <a:r>
              <a:t> </a:t>
            </a:r>
            <a:br/>
            <a:r>
              <a:t> </a:t>
            </a:r>
            <a:endParaRPr>
              <a:latin typeface="Arial"/>
              <a:ea typeface="Arial"/>
              <a:cs typeface="Arial"/>
              <a:sym typeface="Arial"/>
            </a:endParaRPr>
          </a:p>
          <a:p>
            <a:pPr marL="0" indent="0" defTabSz="457200">
              <a:lnSpc>
                <a:spcPts val="4400"/>
              </a:lnSpc>
              <a:spcBef>
                <a:spcPts val="0"/>
              </a:spcBef>
              <a:buSzTx/>
              <a:buNone/>
              <a:defRPr sz="2200">
                <a:solidFill>
                  <a:srgbClr val="252424"/>
                </a:solidFill>
                <a:latin typeface="Arial"/>
                <a:ea typeface="Arial"/>
                <a:cs typeface="Arial"/>
                <a:sym typeface="Arial"/>
              </a:defRPr>
            </a:pPr>
            <a:r>
              <a:t>Best wishes, </a:t>
            </a:r>
            <a:endParaRPr>
              <a:solidFill>
                <a:srgbClr val="000000">
                  <a:alpha val="84705"/>
                </a:srgbClr>
              </a:solidFill>
            </a:endParaRPr>
          </a:p>
          <a:p>
            <a:pPr marL="0" indent="0" defTabSz="457200">
              <a:lnSpc>
                <a:spcPts val="4400"/>
              </a:lnSpc>
              <a:spcBef>
                <a:spcPts val="0"/>
              </a:spcBef>
              <a:buSzTx/>
              <a:buNone/>
              <a:defRPr sz="2200">
                <a:solidFill>
                  <a:srgbClr val="252424"/>
                </a:solidFill>
                <a:latin typeface="Arial"/>
                <a:ea typeface="Arial"/>
                <a:cs typeface="Arial"/>
                <a:sym typeface="Arial"/>
              </a:defRPr>
            </a:pPr>
            <a:r>
              <a:t>Min Ji </a:t>
            </a:r>
            <a:endParaRPr>
              <a:solidFill>
                <a:srgbClr val="000000">
                  <a:alpha val="84705"/>
                </a:srgbClr>
              </a:solidFill>
            </a:endParaRPr>
          </a:p>
          <a:p>
            <a:pPr marL="0" indent="0" defTabSz="457200">
              <a:lnSpc>
                <a:spcPts val="4400"/>
              </a:lnSpc>
              <a:spcBef>
                <a:spcPts val="0"/>
              </a:spcBef>
              <a:buSzTx/>
              <a:buNone/>
              <a:defRPr sz="2200">
                <a:solidFill>
                  <a:srgbClr val="000000">
                    <a:alpha val="84705"/>
                  </a:srgbClr>
                </a:solidFill>
                <a:latin typeface="Calibri"/>
                <a:ea typeface="Calibri"/>
                <a:cs typeface="Calibri"/>
                <a:sym typeface="Calibri"/>
              </a:defRPr>
            </a:pPr>
            <a:r>
              <a:t> </a:t>
            </a:r>
            <a:br/>
            <a:r>
              <a:t> </a:t>
            </a:r>
            <a:endParaRPr>
              <a:latin typeface="Arial"/>
              <a:ea typeface="Arial"/>
              <a:cs typeface="Arial"/>
              <a:sym typeface="Arial"/>
            </a:endParaR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Slide Title"/>
          <p:cNvSpPr txBox="1"/>
          <p:nvPr>
            <p:ph type="title"/>
          </p:nvPr>
        </p:nvSpPr>
        <p:spPr>
          <a:prstGeom prst="rect">
            <a:avLst/>
          </a:prstGeom>
        </p:spPr>
        <p:txBody>
          <a:bodyPr/>
          <a:lstStyle/>
          <a:p>
            <a:pPr/>
          </a:p>
        </p:txBody>
      </p:sp>
      <p:sp>
        <p:nvSpPr>
          <p:cNvPr id="272" name="Slide Subtitle"/>
          <p:cNvSpPr txBox="1"/>
          <p:nvPr>
            <p:ph type="body" idx="21"/>
          </p:nvPr>
        </p:nvSpPr>
        <p:spPr>
          <a:prstGeom prst="rect">
            <a:avLst/>
          </a:prstGeom>
        </p:spPr>
        <p:txBody>
          <a:bodyPr/>
          <a:lstStyle/>
          <a:p>
            <a:pPr/>
          </a:p>
        </p:txBody>
      </p:sp>
      <p:sp>
        <p:nvSpPr>
          <p:cNvPr id="273" name="Zero Project…"/>
          <p:cNvSpPr txBox="1"/>
          <p:nvPr>
            <p:ph type="body" idx="1"/>
          </p:nvPr>
        </p:nvSpPr>
        <p:spPr>
          <a:prstGeom prst="rect">
            <a:avLst/>
          </a:prstGeom>
        </p:spPr>
        <p:txBody>
          <a:bodyPr/>
          <a:lstStyle/>
          <a:p>
            <a:pPr marL="0" indent="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Zero Project  </a:t>
            </a:r>
            <a:endParaRPr sz="1200">
              <a:latin typeface="Arial"/>
              <a:ea typeface="Arial"/>
              <a:cs typeface="Arial"/>
              <a:sym typeface="Arial"/>
            </a:endParaRPr>
          </a:p>
          <a:p>
            <a:pPr marL="0" indent="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Dear Kyi Phyu </a:t>
            </a:r>
            <a:endParaRPr sz="1200">
              <a:latin typeface="Arial"/>
              <a:ea typeface="Arial"/>
              <a:cs typeface="Arial"/>
              <a:sym typeface="Arial"/>
            </a:endParaRPr>
          </a:p>
          <a:p>
            <a:pPr marL="0" indent="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a:p>
            <a:pPr marL="0" indent="60960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It has been a long time since we met. How are you doing? I really miss times when we laughed and took classes together in school. Through this endless looking pandemic, I read an interesting article about arts &amp; aesthetics. This is included in the zero project of the Harvard University. There are many interesting topics you can explore about.  </a:t>
            </a:r>
            <a:endParaRPr sz="1200">
              <a:latin typeface="Arial"/>
              <a:ea typeface="Arial"/>
              <a:cs typeface="Arial"/>
              <a:sym typeface="Arial"/>
            </a:endParaRPr>
          </a:p>
          <a:p>
            <a:pPr marL="0" indent="60960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The title of the article I read is “Children are the Citizens: The Everyday and the Razzle Dazzle” This article is about how children learn or receive information from work of arts and galleries. We say children are innocent, and they have different level of imagination than grown-ups. When we say there is a beautiful lady, the kid once said he sees a grandma who wears make-ups to look pretty. It is hilarious, but I wonder where those imagination come from. As this world is requiring imagination to develop their items, continuously thinking is also an easy but hard job for us. But these kids have a lot of new and different perspective on things. </a:t>
            </a:r>
            <a:endParaRPr sz="1200">
              <a:latin typeface="Arial"/>
              <a:ea typeface="Arial"/>
              <a:cs typeface="Arial"/>
              <a:sym typeface="Arial"/>
            </a:endParaRPr>
          </a:p>
          <a:p>
            <a:pPr marL="0" indent="60960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The kids drew a brain of human and underneath a stickman. What I thought by looking at the picture was “I’m sorry for the kid, but it looks horrible.” But the kids’ opinions were different. They gave compliments to the guy’s picture, and even added what they thought to improve the picture.  </a:t>
            </a:r>
            <a:endParaRPr sz="1200">
              <a:latin typeface="Arial"/>
              <a:ea typeface="Arial"/>
              <a:cs typeface="Arial"/>
              <a:sym typeface="Arial"/>
            </a:endParaRPr>
          </a:p>
          <a:p>
            <a:pPr marL="0" indent="60960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This article refreshed me. Basically, it is hard for adults to just give strange, weird, or even different ideas, as the society still wants old things that they have adapted. The kids’ ideas were new and refreshing, and I relax and enjoyed the article. It gave me new thoughts looking back to my lifestyle and mind setting. I guess it will be a refreshing event for you to check out the Zero Project.  </a:t>
            </a:r>
            <a:endParaRPr sz="1200">
              <a:latin typeface="Arial"/>
              <a:ea typeface="Arial"/>
              <a:cs typeface="Arial"/>
              <a:sym typeface="Arial"/>
            </a:endParaRPr>
          </a:p>
          <a:p>
            <a:pPr marL="0" indent="60960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With Love, </a:t>
            </a:r>
            <a:endParaRPr sz="1200">
              <a:latin typeface="Arial"/>
              <a:ea typeface="Arial"/>
              <a:cs typeface="Arial"/>
              <a:sym typeface="Arial"/>
            </a:endParaRPr>
          </a:p>
          <a:p>
            <a:pPr marL="0" indent="0" defTabSz="457200">
              <a:lnSpc>
                <a:spcPts val="4600"/>
              </a:lnSpc>
              <a:spcBef>
                <a:spcPts val="0"/>
              </a:spcBef>
              <a:buSzTx/>
              <a:buNone/>
              <a:defRPr sz="18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a:p>
            <a:pPr marL="0" indent="0" defTabSz="457200">
              <a:lnSpc>
                <a:spcPts val="8400"/>
              </a:lnSpc>
              <a:spcBef>
                <a:spcPts val="0"/>
              </a:spcBef>
              <a:buSzTx/>
              <a:buNone/>
              <a:defRPr sz="3466">
                <a:solidFill>
                  <a:srgbClr val="000000">
                    <a:alpha val="84705"/>
                  </a:srgbClr>
                </a:solidFill>
                <a:latin typeface="Helvetica"/>
                <a:ea typeface="Helvetica"/>
                <a:cs typeface="Helvetica"/>
                <a:sym typeface="Helvetica"/>
              </a:defRPr>
            </a:pPr>
            <a:r>
              <a:t>Sara </a:t>
            </a:r>
            <a:endParaRPr sz="1200">
              <a:latin typeface="Arial"/>
              <a:ea typeface="Arial"/>
              <a:cs typeface="Arial"/>
              <a:sym typeface="Arial"/>
            </a:endParaRPr>
          </a:p>
          <a:p>
            <a:pPr marL="0" indent="0" defTabSz="457200">
              <a:lnSpc>
                <a:spcPts val="3500"/>
              </a:lnSpc>
              <a:spcBef>
                <a:spcPts val="0"/>
              </a:spcBef>
              <a:buSzTx/>
              <a:buNone/>
              <a:defRPr sz="1466">
                <a:solidFill>
                  <a:srgbClr val="000000">
                    <a:alpha val="84705"/>
                  </a:srgbClr>
                </a:solidFill>
                <a:latin typeface="Helvetica"/>
                <a:ea typeface="Helvetica"/>
                <a:cs typeface="Helvetica"/>
                <a:sym typeface="Helvetica"/>
              </a:defRPr>
            </a:pPr>
            <a:r>
              <a:t> </a:t>
            </a:r>
            <a:endParaRPr sz="1200">
              <a:latin typeface="Arial"/>
              <a:ea typeface="Arial"/>
              <a:cs typeface="Arial"/>
              <a:sym typeface="Arial"/>
            </a:endParaR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0_BasicColor">
  <a:themeElements>
    <a:clrScheme name="30_BasicColor">
      <a:dk1>
        <a:srgbClr val="5E5E5E"/>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