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1pPr>
    <a:lvl2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2pPr>
    <a:lvl3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3pPr>
    <a:lvl4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4pPr>
    <a:lvl5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5pPr>
    <a:lvl6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6pPr>
    <a:lvl7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7pPr>
    <a:lvl8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8pPr>
    <a:lvl9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b="def" i="def"/>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solidFill>
          <a:srgbClr val="222222"/>
        </a:solidFill>
      </p:bgPr>
    </p:bg>
    <p:spTree>
      <p:nvGrpSpPr>
        <p:cNvPr id="1" name=""/>
        <p:cNvGrpSpPr/>
        <p:nvPr/>
      </p:nvGrpSpPr>
      <p:grpSpPr>
        <a:xfrm>
          <a:off x="0" y="0"/>
          <a:ext cx="0" cy="0"/>
          <a:chOff x="0" y="0"/>
          <a:chExt cx="0" cy="0"/>
        </a:xfrm>
      </p:grpSpPr>
      <p:sp>
        <p:nvSpPr>
          <p:cNvPr id="12"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3"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14"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bg>
      <p:bgPr>
        <a:solidFill>
          <a:srgbClr val="222222"/>
        </a:solidFill>
      </p:bgPr>
    </p:bg>
    <p:spTree>
      <p:nvGrpSpPr>
        <p:cNvPr id="1" name=""/>
        <p:cNvGrpSpPr/>
        <p:nvPr/>
      </p:nvGrpSpPr>
      <p:grpSpPr>
        <a:xfrm>
          <a:off x="0" y="0"/>
          <a:ext cx="0" cy="0"/>
          <a:chOff x="0" y="0"/>
          <a:chExt cx="0" cy="0"/>
        </a:xfrm>
      </p:grpSpPr>
      <p:sp>
        <p:nvSpPr>
          <p:cNvPr id="22" name="Image"/>
          <p:cNvSpPr/>
          <p:nvPr>
            <p:ph type="pic" idx="21"/>
          </p:nvPr>
        </p:nvSpPr>
        <p:spPr>
          <a:xfrm>
            <a:off x="-38100" y="-1219200"/>
            <a:ext cx="24460200" cy="16145934"/>
          </a:xfrm>
          <a:prstGeom prst="rect">
            <a:avLst/>
          </a:prstGeom>
        </p:spPr>
        <p:txBody>
          <a:bodyPr lIns="91439" tIns="45719" rIns="91439" bIns="45719">
            <a:noAutofit/>
          </a:bodyPr>
          <a:lstStyle/>
          <a:p>
            <a:pPr/>
          </a:p>
        </p:txBody>
      </p:sp>
      <p:sp>
        <p:nvSpPr>
          <p:cNvPr id="2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25"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Subtitle Alt">
    <p:spTree>
      <p:nvGrpSpPr>
        <p:cNvPr id="1" name=""/>
        <p:cNvGrpSpPr/>
        <p:nvPr/>
      </p:nvGrpSpPr>
      <p:grpSpPr>
        <a:xfrm>
          <a:off x="0" y="0"/>
          <a:ext cx="0" cy="0"/>
          <a:chOff x="0" y="0"/>
          <a:chExt cx="0" cy="0"/>
        </a:xfrm>
      </p:grpSpPr>
      <p:sp>
        <p:nvSpPr>
          <p:cNvPr id="3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4"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35"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36" name="Slide Number"/>
          <p:cNvSpPr txBox="1"/>
          <p:nvPr>
            <p:ph type="sldNum" sz="quarter" idx="2"/>
          </p:nvPr>
        </p:nvSpPr>
        <p:spPr>
          <a:xfrm>
            <a:off x="23013221" y="5842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bg>
      <p:bgPr>
        <a:solidFill>
          <a:srgbClr val="222222"/>
        </a:solidFill>
      </p:bgPr>
    </p:bg>
    <p:spTree>
      <p:nvGrpSpPr>
        <p:cNvPr id="1" name=""/>
        <p:cNvGrpSpPr/>
        <p:nvPr/>
      </p:nvGrpSpPr>
      <p:grpSpPr>
        <a:xfrm>
          <a:off x="0" y="0"/>
          <a:ext cx="0" cy="0"/>
          <a:chOff x="0" y="0"/>
          <a:chExt cx="0" cy="0"/>
        </a:xfrm>
      </p:grpSpPr>
      <p:sp>
        <p:nvSpPr>
          <p:cNvPr id="43" name="Title Text"/>
          <p:cNvSpPr txBox="1"/>
          <p:nvPr>
            <p:ph type="title"/>
          </p:nvPr>
        </p:nvSpPr>
        <p:spPr>
          <a:xfrm>
            <a:off x="762000" y="5676900"/>
            <a:ext cx="22860000" cy="6350000"/>
          </a:xfrm>
          <a:prstGeom prst="rect">
            <a:avLst/>
          </a:prstGeom>
        </p:spPr>
        <p:txBody>
          <a:bodyPr/>
          <a:lstStyle>
            <a:lvl1pPr>
              <a:spcBef>
                <a:spcPts val="0"/>
              </a:spcBef>
              <a:defRPr sz="30300"/>
            </a:lvl1pPr>
          </a:lstStyle>
          <a:p>
            <a:pPr/>
            <a:r>
              <a:t>Title Text</a:t>
            </a:r>
          </a:p>
        </p:txBody>
      </p:sp>
      <p:sp>
        <p:nvSpPr>
          <p:cNvPr id="44"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bg>
      <p:bgPr>
        <a:solidFill>
          <a:srgbClr val="222222"/>
        </a:solidFill>
      </p:bgPr>
    </p:bg>
    <p:spTree>
      <p:nvGrpSpPr>
        <p:cNvPr id="1" name=""/>
        <p:cNvGrpSpPr/>
        <p:nvPr/>
      </p:nvGrpSpPr>
      <p:grpSpPr>
        <a:xfrm>
          <a:off x="0" y="0"/>
          <a:ext cx="0" cy="0"/>
          <a:chOff x="0" y="0"/>
          <a:chExt cx="0" cy="0"/>
        </a:xfrm>
      </p:grpSpPr>
      <p:sp>
        <p:nvSpPr>
          <p:cNvPr id="51" name="Line"/>
          <p:cNvSpPr/>
          <p:nvPr/>
        </p:nvSpPr>
        <p:spPr>
          <a:xfrm flipV="1">
            <a:off x="11049000" y="8635798"/>
            <a:ext cx="12572997" cy="203"/>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2" name="Image"/>
          <p:cNvSpPr/>
          <p:nvPr>
            <p:ph type="pic" idx="21"/>
          </p:nvPr>
        </p:nvSpPr>
        <p:spPr>
          <a:xfrm>
            <a:off x="-190500" y="0"/>
            <a:ext cx="12428272" cy="13716000"/>
          </a:xfrm>
          <a:prstGeom prst="rect">
            <a:avLst/>
          </a:prstGeom>
        </p:spPr>
        <p:txBody>
          <a:bodyPr lIns="91439" tIns="45719" rIns="91439" bIns="45719">
            <a:noAutofit/>
          </a:bodyPr>
          <a:lstStyle/>
          <a:p>
            <a:pPr/>
          </a:p>
        </p:txBody>
      </p:sp>
      <p:sp>
        <p:nvSpPr>
          <p:cNvPr id="53" name="Title Text"/>
          <p:cNvSpPr txBox="1"/>
          <p:nvPr>
            <p:ph type="title"/>
          </p:nvPr>
        </p:nvSpPr>
        <p:spPr>
          <a:xfrm>
            <a:off x="11049000" y="9042400"/>
            <a:ext cx="12573000" cy="3810000"/>
          </a:xfrm>
          <a:prstGeom prst="rect">
            <a:avLst/>
          </a:prstGeom>
        </p:spPr>
        <p:txBody>
          <a:bodyPr/>
          <a:lstStyle>
            <a:lvl1pPr>
              <a:spcBef>
                <a:spcPts val="0"/>
              </a:spcBef>
              <a:defRPr sz="30300"/>
            </a:lvl1pPr>
          </a:lstStyle>
          <a:p>
            <a:pPr/>
            <a:r>
              <a:t>Title Text</a:t>
            </a:r>
          </a:p>
        </p:txBody>
      </p:sp>
      <p:sp>
        <p:nvSpPr>
          <p:cNvPr id="54" name="Body Level One…"/>
          <p:cNvSpPr txBox="1"/>
          <p:nvPr>
            <p:ph type="body" sz="quarter" idx="1"/>
          </p:nvPr>
        </p:nvSpPr>
        <p:spPr>
          <a:xfrm>
            <a:off x="11049000" y="5994400"/>
            <a:ext cx="12573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222222"/>
        </a:solidFill>
      </p:bgPr>
    </p:bg>
    <p:spTree>
      <p:nvGrpSpPr>
        <p:cNvPr id="1" name=""/>
        <p:cNvGrpSpPr/>
        <p:nvPr/>
      </p:nvGrpSpPr>
      <p:grpSpPr>
        <a:xfrm>
          <a:off x="0" y="0"/>
          <a:ext cx="0" cy="0"/>
          <a:chOff x="0" y="0"/>
          <a:chExt cx="0" cy="0"/>
        </a:xfrm>
      </p:grpSpPr>
      <p:sp>
        <p:nvSpPr>
          <p:cNvPr id="7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Alt">
    <p:spTree>
      <p:nvGrpSpPr>
        <p:cNvPr id="1" name=""/>
        <p:cNvGrpSpPr/>
        <p:nvPr/>
      </p:nvGrpSpPr>
      <p:grpSpPr>
        <a:xfrm>
          <a:off x="0" y="0"/>
          <a:ext cx="0" cy="0"/>
          <a:chOff x="0" y="0"/>
          <a:chExt cx="0" cy="0"/>
        </a:xfrm>
      </p:grpSpPr>
      <p:sp>
        <p:nvSpPr>
          <p:cNvPr id="8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82" name="Title Text"/>
          <p:cNvSpPr txBox="1"/>
          <p:nvPr>
            <p:ph type="title"/>
          </p:nvPr>
        </p:nvSpPr>
        <p:spPr>
          <a:prstGeom prst="rect">
            <a:avLst/>
          </a:prstGeom>
        </p:spPr>
        <p:txBody>
          <a:bodyPr/>
          <a:lstStyle/>
          <a:p>
            <a:pPr/>
            <a:r>
              <a:t>Title Text</a:t>
            </a:r>
          </a:p>
        </p:txBody>
      </p:sp>
      <p:sp>
        <p:nvSpPr>
          <p:cNvPr id="83" name="Body Level One…"/>
          <p:cNvSpPr txBox="1"/>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solidFill>
          <a:srgbClr val="222222"/>
        </a:solidFill>
      </p:bgPr>
    </p:bg>
    <p:spTree>
      <p:nvGrpSpPr>
        <p:cNvPr id="1" name=""/>
        <p:cNvGrpSpPr/>
        <p:nvPr/>
      </p:nvGrpSpPr>
      <p:grpSpPr>
        <a:xfrm>
          <a:off x="0" y="0"/>
          <a:ext cx="0" cy="0"/>
          <a:chOff x="0" y="0"/>
          <a:chExt cx="0" cy="0"/>
        </a:xfrm>
      </p:grpSpPr>
      <p:sp>
        <p:nvSpPr>
          <p:cNvPr id="9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92" name="Image"/>
          <p:cNvSpPr/>
          <p:nvPr>
            <p:ph type="pic" idx="22"/>
          </p:nvPr>
        </p:nvSpPr>
        <p:spPr>
          <a:xfrm>
            <a:off x="13258800" y="0"/>
            <a:ext cx="12428272" cy="13716000"/>
          </a:xfrm>
          <a:prstGeom prst="rect">
            <a:avLst/>
          </a:prstGeom>
        </p:spPr>
        <p:txBody>
          <a:bodyPr lIns="91439" tIns="45719" rIns="91439" bIns="45719">
            <a:noAutofit/>
          </a:bodyPr>
          <a:lstStyle/>
          <a:p>
            <a:pPr/>
          </a:p>
        </p:txBody>
      </p:sp>
      <p:sp>
        <p:nvSpPr>
          <p:cNvPr id="93" name="Title Text"/>
          <p:cNvSpPr txBox="1"/>
          <p:nvPr>
            <p:ph type="title"/>
          </p:nvPr>
        </p:nvSpPr>
        <p:spPr>
          <a:xfrm>
            <a:off x="762000" y="2159000"/>
            <a:ext cx="11811000" cy="1016000"/>
          </a:xfrm>
          <a:prstGeom prst="rect">
            <a:avLst/>
          </a:prstGeom>
        </p:spPr>
        <p:txBody>
          <a:bodyPr/>
          <a:lstStyle/>
          <a:p>
            <a:pPr/>
            <a:r>
              <a:t>Title Text</a:t>
            </a:r>
          </a:p>
        </p:txBody>
      </p:sp>
      <p:sp>
        <p:nvSpPr>
          <p:cNvPr id="94" name="Body Level One…"/>
          <p:cNvSpPr txBox="1"/>
          <p:nvPr>
            <p:ph type="body" sz="half" idx="1"/>
          </p:nvPr>
        </p:nvSpPr>
        <p:spPr>
          <a:xfrm>
            <a:off x="762000" y="3860800"/>
            <a:ext cx="11811000" cy="8585200"/>
          </a:xfrm>
          <a:prstGeom prst="rect">
            <a:avLst/>
          </a:prstGeom>
        </p:spPr>
        <p:txBody>
          <a:bodyPr/>
          <a:lstStyle>
            <a:lvl1pPr>
              <a:buClr>
                <a:schemeClr val="accent1"/>
              </a:buClr>
              <a:buChar char="▸"/>
              <a:defRPr sz="4000"/>
            </a:lvl1pPr>
            <a:lvl2pPr>
              <a:buClr>
                <a:schemeClr val="accent1"/>
              </a:buClr>
              <a:buChar char="▸"/>
              <a:defRPr sz="4000"/>
            </a:lvl2pPr>
            <a:lvl3pPr>
              <a:buClr>
                <a:schemeClr val="accent1"/>
              </a:buClr>
              <a:buChar char="▸"/>
              <a:defRPr sz="4000"/>
            </a:lvl3pPr>
            <a:lvl4pPr>
              <a:buClr>
                <a:schemeClr val="accent1"/>
              </a:buClr>
              <a:buChar char="▸"/>
              <a:defRPr sz="4000"/>
            </a:lvl4pPr>
            <a:lvl5pPr>
              <a:buClr>
                <a:schemeClr val="accent1"/>
              </a:buClr>
              <a:buChar char="▸"/>
              <a:defRPr sz="4000"/>
            </a:lvl5pPr>
          </a:lstStyle>
          <a:p>
            <a:pPr/>
            <a:r>
              <a:t>Body Level One</a:t>
            </a:r>
          </a:p>
          <a:p>
            <a:pPr lvl="1"/>
            <a:r>
              <a:t>Body Level Two</a:t>
            </a:r>
          </a:p>
          <a:p>
            <a:pPr lvl="2"/>
            <a:r>
              <a:t>Body Level Three</a:t>
            </a:r>
          </a:p>
          <a:p>
            <a:pPr lvl="3"/>
            <a:r>
              <a:t>Body Level Four</a:t>
            </a:r>
          </a:p>
          <a:p>
            <a:pPr lvl="4"/>
            <a:r>
              <a:t>Body Level Five</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222222"/>
        </a:solidFill>
      </p:bgPr>
    </p:bg>
    <p:spTree>
      <p:nvGrpSpPr>
        <p:cNvPr id="1" name=""/>
        <p:cNvGrpSpPr/>
        <p:nvPr/>
      </p:nvGrpSpPr>
      <p:grpSpPr>
        <a:xfrm>
          <a:off x="0" y="0"/>
          <a:ext cx="0" cy="0"/>
          <a:chOff x="0" y="0"/>
          <a:chExt cx="0" cy="0"/>
        </a:xfrm>
      </p:grpSpPr>
      <p:sp>
        <p:nvSpPr>
          <p:cNvPr id="102"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103" name="Body Level One…"/>
          <p:cNvSpPr txBox="1"/>
          <p:nvPr>
            <p:ph type="body" idx="1"/>
          </p:nvPr>
        </p:nvSpPr>
        <p:spPr>
          <a:prstGeom prst="rect">
            <a:avLst/>
          </a:prstGeom>
        </p:spPr>
        <p:txBody>
          <a:bodyPr/>
          <a:lstStyle>
            <a:lvl1pPr>
              <a:buClr>
                <a:schemeClr val="accent1"/>
              </a:buClr>
              <a:buSzPct val="125000"/>
              <a:buChar char="▸"/>
            </a:lvl1pPr>
            <a:lvl2pPr>
              <a:buClr>
                <a:schemeClr val="accent1"/>
              </a:buClr>
              <a:buSzPct val="125000"/>
              <a:buChar char="▸"/>
            </a:lvl2pPr>
            <a:lvl3pPr>
              <a:buClr>
                <a:schemeClr val="accent1"/>
              </a:buClr>
              <a:buSzPct val="125000"/>
              <a:buChar char="▸"/>
            </a:lvl3pPr>
            <a:lvl4pPr>
              <a:buClr>
                <a:schemeClr val="accent1"/>
              </a:buClr>
              <a:buSzPct val="125000"/>
              <a:buChar char="▸"/>
            </a:lvl4pPr>
            <a:lvl5pPr>
              <a:buClr>
                <a:schemeClr val="accent1"/>
              </a:buClr>
              <a:buSzPct val="125000"/>
              <a:buChar cha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222222"/>
        </a:solidFill>
      </p:bgPr>
    </p:bg>
    <p:spTree>
      <p:nvGrpSpPr>
        <p:cNvPr id="1" name=""/>
        <p:cNvGrpSpPr/>
        <p:nvPr/>
      </p:nvGrpSpPr>
      <p:grpSpPr>
        <a:xfrm>
          <a:off x="0" y="0"/>
          <a:ext cx="0" cy="0"/>
          <a:chOff x="0" y="0"/>
          <a:chExt cx="0" cy="0"/>
        </a:xfrm>
      </p:grpSpPr>
      <p:sp>
        <p:nvSpPr>
          <p:cNvPr id="111" name="Image"/>
          <p:cNvSpPr/>
          <p:nvPr>
            <p:ph type="pic" sz="half" idx="21"/>
          </p:nvPr>
        </p:nvSpPr>
        <p:spPr>
          <a:xfrm>
            <a:off x="12192000" y="-177800"/>
            <a:ext cx="12192000" cy="7162800"/>
          </a:xfrm>
          <a:prstGeom prst="rect">
            <a:avLst/>
          </a:prstGeom>
        </p:spPr>
        <p:txBody>
          <a:bodyPr lIns="91439" tIns="45719" rIns="91439" bIns="45719">
            <a:noAutofit/>
          </a:bodyPr>
          <a:lstStyle/>
          <a:p>
            <a:pPr/>
          </a:p>
        </p:txBody>
      </p:sp>
      <p:sp>
        <p:nvSpPr>
          <p:cNvPr id="112" name="Image"/>
          <p:cNvSpPr/>
          <p:nvPr>
            <p:ph type="pic" sz="half" idx="22"/>
          </p:nvPr>
        </p:nvSpPr>
        <p:spPr>
          <a:xfrm>
            <a:off x="12192000" y="6451600"/>
            <a:ext cx="12192000" cy="8297334"/>
          </a:xfrm>
          <a:prstGeom prst="rect">
            <a:avLst/>
          </a:prstGeom>
        </p:spPr>
        <p:txBody>
          <a:bodyPr lIns="91439" tIns="45719" rIns="91439" bIns="45719">
            <a:noAutofit/>
          </a:bodyPr>
          <a:lstStyle/>
          <a:p>
            <a:pPr/>
          </a:p>
        </p:txBody>
      </p:sp>
      <p:sp>
        <p:nvSpPr>
          <p:cNvPr id="113" name="Image"/>
          <p:cNvSpPr/>
          <p:nvPr>
            <p:ph type="pic" idx="23"/>
          </p:nvPr>
        </p:nvSpPr>
        <p:spPr>
          <a:xfrm>
            <a:off x="-190500" y="0"/>
            <a:ext cx="12428272" cy="13716000"/>
          </a:xfrm>
          <a:prstGeom prst="rect">
            <a:avLst/>
          </a:prstGeom>
        </p:spPr>
        <p:txBody>
          <a:bodyPr lIns="91439" tIns="45719" rIns="91439" bIns="45719">
            <a:noAutofit/>
          </a:bodyPr>
          <a:lstStyle/>
          <a:p>
            <a:pPr/>
          </a:p>
        </p:txBody>
      </p:sp>
      <p:sp>
        <p:nvSpPr>
          <p:cNvPr id="1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solidFill>
          <a:srgbClr val="222222"/>
        </a:solidFill>
      </p:bgPr>
    </p:bg>
    <p:spTree>
      <p:nvGrpSpPr>
        <p:cNvPr id="1" name=""/>
        <p:cNvGrpSpPr/>
        <p:nvPr/>
      </p:nvGrpSpPr>
      <p:grpSpPr>
        <a:xfrm>
          <a:off x="0" y="0"/>
          <a:ext cx="0" cy="0"/>
          <a:chOff x="0" y="0"/>
          <a:chExt cx="0" cy="0"/>
        </a:xfrm>
      </p:grpSpPr>
      <p:sp>
        <p:nvSpPr>
          <p:cNvPr id="121" name="Callout"/>
          <p:cNvSpPr/>
          <p:nvPr/>
        </p:nvSpPr>
        <p:spPr>
          <a:xfrm>
            <a:off x="876300" y="3314700"/>
            <a:ext cx="22631400" cy="73171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9" y="0"/>
                </a:moveTo>
                <a:cubicBezTo>
                  <a:pt x="54" y="0"/>
                  <a:pt x="0" y="165"/>
                  <a:pt x="0" y="369"/>
                </a:cubicBezTo>
                <a:lnTo>
                  <a:pt x="0" y="19013"/>
                </a:lnTo>
                <a:cubicBezTo>
                  <a:pt x="0" y="19217"/>
                  <a:pt x="54" y="19382"/>
                  <a:pt x="119" y="19382"/>
                </a:cubicBezTo>
                <a:lnTo>
                  <a:pt x="18186" y="19382"/>
                </a:lnTo>
                <a:lnTo>
                  <a:pt x="18717" y="21600"/>
                </a:lnTo>
                <a:lnTo>
                  <a:pt x="19247" y="19382"/>
                </a:lnTo>
                <a:lnTo>
                  <a:pt x="21481" y="19382"/>
                </a:lnTo>
                <a:cubicBezTo>
                  <a:pt x="21546" y="19382"/>
                  <a:pt x="21600" y="19217"/>
                  <a:pt x="21600" y="19013"/>
                </a:cubicBezTo>
                <a:lnTo>
                  <a:pt x="21600" y="369"/>
                </a:lnTo>
                <a:cubicBezTo>
                  <a:pt x="21600" y="165"/>
                  <a:pt x="21546" y="0"/>
                  <a:pt x="21481" y="0"/>
                </a:cubicBezTo>
                <a:lnTo>
                  <a:pt x="119" y="0"/>
                </a:lnTo>
                <a:close/>
              </a:path>
            </a:pathLst>
          </a:custGeom>
          <a:solidFill>
            <a:schemeClr val="accent1"/>
          </a:solidFill>
          <a:ln w="12700">
            <a:miter lim="400000"/>
          </a:ln>
        </p:spPr>
        <p:txBody>
          <a:bodyPr lIns="50800" tIns="50800" rIns="50800" bIns="50800" anchor="ctr"/>
          <a:lstStyle/>
          <a:p>
            <a:pPr algn="ctr">
              <a:lnSpc>
                <a:spcPct val="80000"/>
              </a:lnSpc>
              <a:spcBef>
                <a:spcPts val="0"/>
              </a:spcBef>
              <a:defRPr cap="all" sz="4000">
                <a:solidFill>
                  <a:srgbClr val="FFFFFF"/>
                </a:solidFill>
                <a:latin typeface="+mn-lt"/>
                <a:ea typeface="+mn-ea"/>
                <a:cs typeface="+mn-cs"/>
                <a:sym typeface="DIN Condensed Bold"/>
              </a:defRPr>
            </a:pPr>
          </a:p>
        </p:txBody>
      </p:sp>
      <p:sp>
        <p:nvSpPr>
          <p:cNvPr id="122" name="Type a quote here."/>
          <p:cNvSpPr txBox="1"/>
          <p:nvPr>
            <p:ph type="body" sz="quarter" idx="21"/>
          </p:nvPr>
        </p:nvSpPr>
        <p:spPr>
          <a:xfrm>
            <a:off x="1676400" y="4089400"/>
            <a:ext cx="21056600" cy="1805946"/>
          </a:xfrm>
          <a:prstGeom prst="rect">
            <a:avLst/>
          </a:prstGeom>
        </p:spPr>
        <p:txBody>
          <a:bodyPr>
            <a:spAutoFit/>
          </a:bodyPr>
          <a:lstStyle>
            <a:lvl1pPr marL="0" indent="0">
              <a:lnSpc>
                <a:spcPct val="80000"/>
              </a:lnSpc>
              <a:spcBef>
                <a:spcPts val="0"/>
              </a:spcBef>
              <a:buClrTx/>
              <a:buSzTx/>
              <a:buFontTx/>
              <a:buNone/>
              <a:defRPr cap="all" sz="13400">
                <a:solidFill>
                  <a:srgbClr val="FFFFFF"/>
                </a:solidFill>
                <a:latin typeface="+mn-lt"/>
                <a:ea typeface="+mn-ea"/>
                <a:cs typeface="+mn-cs"/>
                <a:sym typeface="DIN Condensed Bold"/>
              </a:defRPr>
            </a:lvl1pPr>
          </a:lstStyle>
          <a:p>
            <a:pPr/>
            <a:r>
              <a:t>Type a quote here.</a:t>
            </a:r>
          </a:p>
        </p:txBody>
      </p:sp>
      <p:sp>
        <p:nvSpPr>
          <p:cNvPr id="123" name="Johnny Appleseed"/>
          <p:cNvSpPr txBox="1"/>
          <p:nvPr>
            <p:ph type="body" sz="quarter" idx="22"/>
          </p:nvPr>
        </p:nvSpPr>
        <p:spPr>
          <a:xfrm>
            <a:off x="762000" y="10953750"/>
            <a:ext cx="22860000" cy="1206500"/>
          </a:xfrm>
          <a:prstGeom prst="rect">
            <a:avLst/>
          </a:prstGeom>
        </p:spPr>
        <p:txBody>
          <a:bodyPr anchor="ctr">
            <a:spAutoFit/>
          </a:bodyPr>
          <a:lstStyle>
            <a:lvl1pPr marL="0" indent="0" algn="r">
              <a:lnSpc>
                <a:spcPct val="80000"/>
              </a:lnSpc>
              <a:spcBef>
                <a:spcPts val="0"/>
              </a:spcBef>
              <a:buClrTx/>
              <a:buSzTx/>
              <a:buFontTx/>
              <a:buNone/>
              <a:defRPr sz="8700">
                <a:latin typeface="+mn-lt"/>
                <a:ea typeface="+mn-ea"/>
                <a:cs typeface="+mn-cs"/>
                <a:sym typeface="DIN Condensed Bold"/>
              </a:defRPr>
            </a:lvl1pPr>
          </a:lstStyle>
          <a:p>
            <a:pPr/>
            <a:r>
              <a:t>Johnny Appleseed</a:t>
            </a:r>
          </a:p>
        </p:txBody>
      </p:sp>
      <p:sp>
        <p:nvSpPr>
          <p:cNvPr id="124" name="Text"/>
          <p:cNvSpPr txBox="1"/>
          <p:nvPr>
            <p:ph type="body" sz="quarter" idx="2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Alt">
    <p:bg>
      <p:bgPr>
        <a:solidFill>
          <a:schemeClr val="accent1"/>
        </a:solidFill>
      </p:bgPr>
    </p:bg>
    <p:spTree>
      <p:nvGrpSpPr>
        <p:cNvPr id="1" name=""/>
        <p:cNvGrpSpPr/>
        <p:nvPr/>
      </p:nvGrpSpPr>
      <p:grpSpPr>
        <a:xfrm>
          <a:off x="0" y="0"/>
          <a:ext cx="0" cy="0"/>
          <a:chOff x="0" y="0"/>
          <a:chExt cx="0" cy="0"/>
        </a:xfrm>
      </p:grpSpPr>
      <p:sp>
        <p:nvSpPr>
          <p:cNvPr id="132" name="Type a quote here."/>
          <p:cNvSpPr txBox="1"/>
          <p:nvPr>
            <p:ph type="body" sz="quarter" idx="21"/>
          </p:nvPr>
        </p:nvSpPr>
        <p:spPr>
          <a:xfrm>
            <a:off x="11049000" y="3721100"/>
            <a:ext cx="12573000" cy="1805946"/>
          </a:xfrm>
          <a:prstGeom prst="rect">
            <a:avLst/>
          </a:prstGeom>
        </p:spPr>
        <p:txBody>
          <a:bodyPr>
            <a:spAutoFit/>
          </a:bodyPr>
          <a:lstStyle>
            <a:lvl1pPr marL="0" indent="0">
              <a:lnSpc>
                <a:spcPct val="80000"/>
              </a:lnSpc>
              <a:spcBef>
                <a:spcPts val="0"/>
              </a:spcBef>
              <a:buClrTx/>
              <a:buSzTx/>
              <a:buFontTx/>
              <a:buNone/>
              <a:defRPr cap="all" sz="13400">
                <a:solidFill>
                  <a:srgbClr val="FFFFFF"/>
                </a:solidFill>
                <a:latin typeface="+mn-lt"/>
                <a:ea typeface="+mn-ea"/>
                <a:cs typeface="+mn-cs"/>
                <a:sym typeface="DIN Condensed Bold"/>
              </a:defRPr>
            </a:lvl1pPr>
          </a:lstStyle>
          <a:p>
            <a:pPr/>
            <a:r>
              <a:t>Type a quote here.</a:t>
            </a:r>
          </a:p>
        </p:txBody>
      </p:sp>
      <p:sp>
        <p:nvSpPr>
          <p:cNvPr id="133" name="Image"/>
          <p:cNvSpPr/>
          <p:nvPr>
            <p:ph type="pic" idx="22"/>
          </p:nvPr>
        </p:nvSpPr>
        <p:spPr>
          <a:xfrm>
            <a:off x="-190500" y="0"/>
            <a:ext cx="12428272" cy="13716000"/>
          </a:xfrm>
          <a:prstGeom prst="rect">
            <a:avLst/>
          </a:prstGeom>
        </p:spPr>
        <p:txBody>
          <a:bodyPr lIns="91439" tIns="45719" rIns="91439" bIns="45719">
            <a:noAutofit/>
          </a:bodyPr>
          <a:lstStyle/>
          <a:p>
            <a:pPr/>
          </a:p>
        </p:txBody>
      </p:sp>
      <p:sp>
        <p:nvSpPr>
          <p:cNvPr id="134" name="Johnny Appleseed"/>
          <p:cNvSpPr txBox="1"/>
          <p:nvPr>
            <p:ph type="body" sz="quarter" idx="23"/>
          </p:nvPr>
        </p:nvSpPr>
        <p:spPr>
          <a:xfrm>
            <a:off x="11049000" y="10953750"/>
            <a:ext cx="12573000" cy="1206500"/>
          </a:xfrm>
          <a:prstGeom prst="rect">
            <a:avLst/>
          </a:prstGeom>
        </p:spPr>
        <p:txBody>
          <a:bodyPr anchor="ctr">
            <a:spAutoFit/>
          </a:bodyPr>
          <a:lstStyle>
            <a:lvl1pPr marL="0" indent="0" defTabSz="647700">
              <a:spcBef>
                <a:spcPts val="0"/>
              </a:spcBef>
              <a:buClrTx/>
              <a:buSzTx/>
              <a:buFontTx/>
              <a:buNone/>
              <a:defRPr sz="8700">
                <a:solidFill>
                  <a:srgbClr val="232323"/>
                </a:solidFill>
                <a:latin typeface="+mn-lt"/>
                <a:ea typeface="+mn-ea"/>
                <a:cs typeface="+mn-cs"/>
                <a:sym typeface="DIN Condensed Bold"/>
              </a:defRPr>
            </a:lvl1pPr>
          </a:lstStyle>
          <a:p>
            <a:pPr/>
            <a:r>
              <a:t>Johnny Appleseed</a:t>
            </a: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222222"/>
        </a:solidFill>
      </p:bgPr>
    </p:bg>
    <p:spTree>
      <p:nvGrpSpPr>
        <p:cNvPr id="1" name=""/>
        <p:cNvGrpSpPr/>
        <p:nvPr/>
      </p:nvGrpSpPr>
      <p:grpSpPr>
        <a:xfrm>
          <a:off x="0" y="0"/>
          <a:ext cx="0" cy="0"/>
          <a:chOff x="0" y="0"/>
          <a:chExt cx="0" cy="0"/>
        </a:xfrm>
      </p:grpSpPr>
      <p:sp>
        <p:nvSpPr>
          <p:cNvPr id="142" name="Image"/>
          <p:cNvSpPr/>
          <p:nvPr>
            <p:ph type="pic" idx="21"/>
          </p:nvPr>
        </p:nvSpPr>
        <p:spPr>
          <a:xfrm>
            <a:off x="-38100" y="-1219200"/>
            <a:ext cx="24460200" cy="16145934"/>
          </a:xfrm>
          <a:prstGeom prst="rect">
            <a:avLst/>
          </a:prstGeom>
        </p:spPr>
        <p:txBody>
          <a:bodyPr lIns="91439" tIns="45719" rIns="91439" bIns="45719">
            <a:noAutofit/>
          </a:bodyPr>
          <a:lstStyle/>
          <a:p>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222222"/>
        </a:solidFill>
      </p:bgPr>
    </p:bg>
    <p:spTree>
      <p:nvGrpSpPr>
        <p:cNvPr id="1" name=""/>
        <p:cNvGrpSpPr/>
        <p:nvPr/>
      </p:nvGrpSpPr>
      <p:grpSpPr>
        <a:xfrm>
          <a:off x="0" y="0"/>
          <a:ext cx="0" cy="0"/>
          <a:chOff x="0" y="0"/>
          <a:chExt cx="0" cy="0"/>
        </a:xfrm>
      </p:grpSpPr>
      <p:sp>
        <p:nvSpPr>
          <p:cNvPr id="1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Alt">
    <p:spTree>
      <p:nvGrpSpPr>
        <p:cNvPr id="1" name=""/>
        <p:cNvGrpSpPr/>
        <p:nvPr/>
      </p:nvGrpSpPr>
      <p:grpSpPr>
        <a:xfrm>
          <a:off x="0" y="0"/>
          <a:ext cx="0" cy="0"/>
          <a:chOff x="0" y="0"/>
          <a:chExt cx="0" cy="0"/>
        </a:xfrm>
      </p:grpSpPr>
      <p:sp>
        <p:nvSpPr>
          <p:cNvPr id="1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flipV="1">
            <a:off x="762000" y="1396632"/>
            <a:ext cx="22859999" cy="369"/>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Title Text"/>
          <p:cNvSpPr txBox="1"/>
          <p:nvPr>
            <p:ph type="title"/>
          </p:nvPr>
        </p:nvSpPr>
        <p:spPr>
          <a:xfrm>
            <a:off x="762000" y="2159000"/>
            <a:ext cx="22860000" cy="101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Body Level One…"/>
          <p:cNvSpPr txBox="1"/>
          <p:nvPr>
            <p:ph type="body" idx="1"/>
          </p:nvPr>
        </p:nvSpPr>
        <p:spPr>
          <a:xfrm>
            <a:off x="762000" y="3860800"/>
            <a:ext cx="22860000" cy="8585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23059652" y="609600"/>
            <a:ext cx="553196" cy="635000"/>
          </a:xfrm>
          <a:prstGeom prst="rect">
            <a:avLst/>
          </a:prstGeom>
          <a:ln w="12700">
            <a:miter lim="400000"/>
          </a:ln>
        </p:spPr>
        <p:txBody>
          <a:bodyPr wrap="none" lIns="50800" tIns="50800" rIns="50800" bIns="50800">
            <a:spAutoFit/>
          </a:bodyPr>
          <a:lstStyle>
            <a:lvl1pPr algn="r">
              <a:lnSpc>
                <a:spcPct val="80000"/>
              </a:lnSpc>
              <a:spcBef>
                <a:spcPts val="0"/>
              </a:spcBef>
              <a:defRPr sz="3600">
                <a:latin typeface="DIN Alternate Bold"/>
                <a:ea typeface="DIN Alternate Bold"/>
                <a:cs typeface="DIN Alternate Bold"/>
                <a:sym typeface="DIN Alternate Bold"/>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1pPr>
      <a:lvl2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2pPr>
      <a:lvl3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3pPr>
      <a:lvl4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4pPr>
      <a:lvl5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5pPr>
      <a:lvl6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6pPr>
      <a:lvl7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7pPr>
      <a:lvl8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8pPr>
      <a:lvl9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9pPr>
    </p:titleStyle>
    <p:bodyStyle>
      <a:lvl1pPr marL="63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9pPr>
    </p:bodyStyle>
    <p:otherStyle>
      <a:lvl1pPr marL="0" marR="0" indent="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1pPr>
      <a:lvl2pPr marL="0" marR="0" indent="2286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2pPr>
      <a:lvl3pPr marL="0" marR="0" indent="4572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3pPr>
      <a:lvl4pPr marL="0" marR="0" indent="6858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4pPr>
      <a:lvl5pPr marL="0" marR="0" indent="9144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5pPr>
      <a:lvl6pPr marL="0" marR="0" indent="11430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6pPr>
      <a:lvl7pPr marL="0" marR="0" indent="13716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7pPr>
      <a:lvl8pPr marL="0" marR="0" indent="16002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8pPr>
      <a:lvl9pPr marL="0" marR="0" indent="18288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en.wikipedia.org/wiki/World_Summit_on_the_Information_Society" TargetMode="External"/><Relationship Id="rId3" Type="http://schemas.openxmlformats.org/officeDocument/2006/relationships/hyperlink" Target="https://en.wikipedia.org/wiki/United_Nations" TargetMode="External"/><Relationship Id="rId4" Type="http://schemas.openxmlformats.org/officeDocument/2006/relationships/hyperlink" Target="https://en.wikipedia.org/wiki/Deworming" TargetMode="External"/><Relationship Id="rId5" Type="http://schemas.openxmlformats.org/officeDocument/2006/relationships/hyperlink" Target="https://en.wikipedia.org/wiki/Mark_Warschauer" TargetMode="External"/><Relationship Id="rId6" Type="http://schemas.openxmlformats.org/officeDocument/2006/relationships/hyperlink" Target="https://en.wikipedia.org/wiki/OLPC_XO-1" TargetMode="External"/><Relationship Id="rId7" Type="http://schemas.openxmlformats.org/officeDocument/2006/relationships/hyperlink" Target="https://en.wikipedia.org/wiki/Environmentally_friendly" TargetMode="External"/><Relationship Id="rId8" Type="http://schemas.openxmlformats.org/officeDocument/2006/relationships/hyperlink" Target="https://en.wikipedia.org/wiki/Restriction_of_Hazardous_Substances_Directive"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www.toppr.com/guides/essays/essay-on-mother/"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www.thesunprogram.com/sun-portal/subscribe-to-portal" TargetMode="External"/><Relationship Id="rId3" Type="http://schemas.openxmlformats.org/officeDocument/2006/relationships/hyperlink" Target="https://www.thesunprogram.com/images/pdfs/SUNx_Plan_For_Our_Kids.pdf"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inews.co.uk/opinion/keir-starmer-policy-ideas-2021-814226" TargetMode="External"/><Relationship Id="rId3" Type="http://schemas.openxmlformats.org/officeDocument/2006/relationships/hyperlink" Target="https://inews.co.uk/news/politics/nigel-farage-reform-uk-latest-fight-covid-19-lockdowns-local-elections-745817"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openxmlformats.org/officeDocument/2006/relationships/image" Target="../media/image2.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Current Events project second draft"/>
          <p:cNvSpPr txBox="1"/>
          <p:nvPr>
            <p:ph type="ctrTitle"/>
          </p:nvPr>
        </p:nvSpPr>
        <p:spPr>
          <a:prstGeom prst="rect">
            <a:avLst/>
          </a:prstGeom>
        </p:spPr>
        <p:txBody>
          <a:bodyPr/>
          <a:lstStyle>
            <a:lvl1pPr defTabSz="396239">
              <a:defRPr sz="14544"/>
            </a:lvl1pPr>
          </a:lstStyle>
          <a:p>
            <a:pPr/>
            <a:r>
              <a:t>Current Events project second draft</a:t>
            </a:r>
          </a:p>
        </p:txBody>
      </p:sp>
      <p:sp>
        <p:nvSpPr>
          <p:cNvPr id="167" name="Secondary English ilbc Maing"/>
          <p:cNvSpPr txBox="1"/>
          <p:nvPr>
            <p:ph type="subTitle" sz="quarter" idx="1"/>
          </p:nvPr>
        </p:nvSpPr>
        <p:spPr>
          <a:prstGeom prst="rect">
            <a:avLst/>
          </a:prstGeom>
        </p:spPr>
        <p:txBody>
          <a:bodyPr/>
          <a:lstStyle/>
          <a:p>
            <a:pPr/>
            <a:r>
              <a:t>Secondary English ilbc Maing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ext"/>
          <p:cNvSpPr txBox="1"/>
          <p:nvPr>
            <p:ph type="body" idx="21"/>
          </p:nvPr>
        </p:nvSpPr>
        <p:spPr>
          <a:prstGeom prst="rect">
            <a:avLst/>
          </a:prstGeom>
        </p:spPr>
        <p:txBody>
          <a:bodyPr/>
          <a:lstStyle/>
          <a:p>
            <a:pPr/>
            <a:r>
              <a:t>Text</a:t>
            </a:r>
          </a:p>
        </p:txBody>
      </p:sp>
      <p:sp>
        <p:nvSpPr>
          <p:cNvPr id="170" name="In this report, there will be numerous details on the ideas about cash transfer for quality education, prenatal care, labour and abundant supply of food and water.…"/>
          <p:cNvSpPr txBox="1"/>
          <p:nvPr>
            <p:ph type="body" idx="1"/>
          </p:nvPr>
        </p:nvSpPr>
        <p:spPr>
          <a:prstGeom prst="rect">
            <a:avLst/>
          </a:prstGeom>
        </p:spPr>
        <p:txBody>
          <a:bodyPr/>
          <a:lstStyle/>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In this report, there will be numerous details on the ideas about cash transfer for quality education, prenatal care, labour and abundant supply of food and water. </a:t>
            </a:r>
            <a:endParaRPr>
              <a:latin typeface="Arial"/>
              <a:ea typeface="Arial"/>
              <a:cs typeface="Arial"/>
              <a:sym typeface="Arial"/>
            </a:endParaRPr>
          </a:p>
          <a:p>
            <a:pPr marL="0" indent="0" defTabSz="406908">
              <a:spcBef>
                <a:spcPts val="0"/>
              </a:spcBef>
              <a:buClrTx/>
              <a:buSzTx/>
              <a:buFontTx/>
              <a:buNone/>
              <a:defRPr sz="1869">
                <a:solidFill>
                  <a:srgbClr val="000000">
                    <a:alpha val="84705"/>
                  </a:srgbClr>
                </a:solidFill>
                <a:latin typeface="Calibri"/>
                <a:ea typeface="Calibri"/>
                <a:cs typeface="Calibri"/>
                <a:sym typeface="Calibri"/>
              </a:defRPr>
            </a:pPr>
            <a:r>
              <a:rPr>
                <a:latin typeface="Helvetica"/>
                <a:ea typeface="Helvetica"/>
                <a:cs typeface="Helvetica"/>
                <a:sym typeface="Helvetica"/>
              </a:rPr>
              <a:t> </a:t>
            </a:r>
            <a:r>
              <a:t>	</a:t>
            </a:r>
          </a:p>
          <a:p>
            <a:pPr marL="0" indent="0" algn="ctr" defTabSz="406908">
              <a:spcBef>
                <a:spcPts val="0"/>
              </a:spcBef>
              <a:buClrTx/>
              <a:buSzTx/>
              <a:buFontTx/>
              <a:buNone/>
              <a:defRPr sz="1869">
                <a:solidFill>
                  <a:srgbClr val="000000">
                    <a:alpha val="84705"/>
                  </a:srgbClr>
                </a:solidFill>
                <a:latin typeface="Calibri"/>
                <a:ea typeface="Calibri"/>
                <a:cs typeface="Calibri"/>
                <a:sym typeface="Calibri"/>
              </a:defRPr>
            </a:pPr>
          </a:p>
          <a:p>
            <a:pPr marL="0" indent="0"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Surely, many people are aware that there have been debates on these issues from countries such as Philippines, Myanmar, Nepal and Pakistan. These 4 most common refugee countries do not have the full acquirement to get their citizens to be supported with sufficient amounts of money for the access of quality education and prenatal care mainly for the new generations. Nevertheless, although there have been quite several debates on these issues, they still have not been satisfactorily solved, yet. </a:t>
            </a:r>
            <a:endParaRPr>
              <a:latin typeface="Arial"/>
              <a:ea typeface="Arial"/>
              <a:cs typeface="Arial"/>
              <a:sym typeface="Arial"/>
            </a:endParaRPr>
          </a:p>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In a country like Myanmar, when cash is transferred, mothers are recommended to educate their children, or to receive health services with the amount of cash they are given with. But, in households deprived with money, more than half of the amount of cash will be devoted for food. When mothers access their desired services, they are informed to reimburse. In the recent years,  the GDP growth has descended and many new domestic restrictions have been made to the citizens’ movements and the economic activity due to COVID-19. For the goals of Economic relief plan(CERP), the central of Myanmar has implemented a range of actions to support with monetary boost to the economy. The government of Myanmar (GoM) has also implemented financial measurements including offering tax relief, credit support and loan relief, as well as the simplification of processes for the investment and trade. </a:t>
            </a:r>
            <a:endParaRPr>
              <a:latin typeface="Arial"/>
              <a:ea typeface="Arial"/>
              <a:cs typeface="Arial"/>
              <a:sym typeface="Arial"/>
            </a:endParaRPr>
          </a:p>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Cash transfers and employment programmes all have much beneficial impact onto households that are most in need of assistance. In this regard, the General Administration Department’s (GAD) programmes first to distribute rations during Thingyan and then provide cash transfers to deserving households. Promoting innovative platforms and health care systems escalated, increasing access to COVID-19 response financing, It is cleared that the transition to a more digital environment is being rapidly stepped up into adoption of more digital services to help reduce social interactions. </a:t>
            </a:r>
            <a:endParaRPr>
              <a:latin typeface="Arial"/>
              <a:ea typeface="Arial"/>
              <a:cs typeface="Arial"/>
              <a:sym typeface="Arial"/>
            </a:endParaRPr>
          </a:p>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Myanmar being a country with a short history of cash transfer, we shall take a look at the cash transfer histories being recorded of the countries Philippines, Nepal and Pakistan.  </a:t>
            </a:r>
            <a:endParaRPr>
              <a:latin typeface="Arial"/>
              <a:ea typeface="Arial"/>
              <a:cs typeface="Arial"/>
              <a:sym typeface="Arial"/>
            </a:endParaRPr>
          </a:p>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Although, Philippines being ahead of Myanmar also have a low movement of progress towards the Key Millennium Development aims due to in equalities between health and education outcomes. The government has launched a conditional cash transfer (CCT)  program called the Pantawrid Pamilyang Filipino Program. This program was in charge to serve households deprived with money purchase food, while at the same time to promote investments in prenatal care and quality education for the new generations to help cease the intergenerational of poverty. </a:t>
            </a:r>
            <a:endParaRPr>
              <a:latin typeface="Arial"/>
              <a:ea typeface="Arial"/>
              <a:cs typeface="Arial"/>
              <a:sym typeface="Arial"/>
            </a:endParaRPr>
          </a:p>
          <a:p>
            <a:pPr marL="0" indent="542544" defTabSz="406908">
              <a:lnSpc>
                <a:spcPts val="3600"/>
              </a:lnSpc>
              <a:spcBef>
                <a:spcPts val="0"/>
              </a:spcBef>
              <a:buClrTx/>
              <a:buSzTx/>
              <a:buFontTx/>
              <a:buNone/>
              <a:defRPr sz="1869">
                <a:solidFill>
                  <a:srgbClr val="000000">
                    <a:alpha val="84705"/>
                  </a:srgbClr>
                </a:solidFill>
                <a:latin typeface="Helvetica"/>
                <a:ea typeface="Helvetica"/>
                <a:cs typeface="Helvetica"/>
                <a:sym typeface="Helvetica"/>
              </a:defRPr>
            </a:pPr>
            <a:r>
              <a:t>According to the terms of health, Pantawrid Pamilyang has increased the support of basic healthcare for mothers in need of money , together with the pregnant mothers attending prenatal and postnatal care. Yet there is no solid evidence that there were trained professionals to assist this delivary, and the facilities to assist deliveries. Knowing that prenatal cares do not necessarily clear out into better health care outcomes for the mothers and their newborns. </a:t>
            </a:r>
            <a:endParaRPr>
              <a:latin typeface="Arial"/>
              <a:ea typeface="Arial"/>
              <a:cs typeface="Arial"/>
              <a:sym typeface="Arial"/>
            </a:endParaRPr>
          </a:p>
          <a:p>
            <a:pPr marL="0" indent="542544" defTabSz="406908">
              <a:lnSpc>
                <a:spcPts val="3500"/>
              </a:lnSpc>
              <a:spcBef>
                <a:spcPts val="0"/>
              </a:spcBef>
              <a:buClrTx/>
              <a:buSzTx/>
              <a:buFontTx/>
              <a:buNone/>
              <a:defRPr sz="1869">
                <a:solidFill>
                  <a:srgbClr val="000000">
                    <a:alpha val="84705"/>
                  </a:srgbClr>
                </a:solidFill>
                <a:latin typeface="Helvetica"/>
                <a:ea typeface="Helvetica"/>
                <a:cs typeface="Helvetica"/>
                <a:sym typeface="Helvetica"/>
              </a:defRPr>
            </a:pPr>
            <a:r>
              <a:t>In terms of the study of psychology, refugees can also help a country become more independent and encourage the citizens to have more individuality mindsets. In this case, everything they have been going through will give them enough motivation of how to influence themselves and others effectively. They may start searching ways to educate themselves, their families and the people around them. The sufficiency of jobs and the development of the education systems will also be risen up as demands. Therefore, there will be more determination of the economy and in the end, these individuals with many experiences of viewing on how it’s like to stand on their own feet. Although this may happen to some, we still cannot and must not avoid working on this issue. They all still need the support to build up their own awareness of an educational and a healthy lifestyle. New generations will always be coming up and  to solve these financial problems, the education systems should spread awareness of this issue as the least they can possibly do. Avoiding these issues are only most likely to enlarge the main problem. </a:t>
            </a:r>
            <a:endParaRPr>
              <a:latin typeface="Arial"/>
              <a:ea typeface="Arial"/>
              <a:cs typeface="Arial"/>
              <a:sym typeface="Arial"/>
            </a:endParaRPr>
          </a:p>
          <a:p>
            <a:pPr marL="0" indent="542544" defTabSz="406908">
              <a:lnSpc>
                <a:spcPts val="3800"/>
              </a:lnSpc>
              <a:spcBef>
                <a:spcPts val="0"/>
              </a:spcBef>
              <a:buClrTx/>
              <a:buSzTx/>
              <a:buFontTx/>
              <a:buNone/>
              <a:defRPr sz="1869">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Text"/>
          <p:cNvSpPr txBox="1"/>
          <p:nvPr>
            <p:ph type="body" idx="21"/>
          </p:nvPr>
        </p:nvSpPr>
        <p:spPr>
          <a:prstGeom prst="rect">
            <a:avLst/>
          </a:prstGeom>
        </p:spPr>
        <p:txBody>
          <a:bodyPr/>
          <a:lstStyle/>
          <a:p>
            <a:pPr/>
            <a:r>
              <a:t>Text</a:t>
            </a:r>
          </a:p>
        </p:txBody>
      </p:sp>
      <p:sp>
        <p:nvSpPr>
          <p:cNvPr id="173" name="My parents, who I am forever grateful, for taking care of me since Day 1. My friends, who I am forever thankful, for coming into my life and making it feels so special and wonderful. Words cannot describe how much you all mean to me and I hope you all kn"/>
          <p:cNvSpPr txBox="1"/>
          <p:nvPr>
            <p:ph type="body" idx="1"/>
          </p:nvPr>
        </p:nvSpPr>
        <p:spPr>
          <a:prstGeom prst="rect">
            <a:avLst/>
          </a:prstGeom>
        </p:spPr>
        <p:txBody>
          <a:bodyPr/>
          <a:lstStyle/>
          <a:p>
            <a:pPr marL="0" indent="0" algn="ctr" defTabSz="457200">
              <a:lnSpc>
                <a:spcPts val="6000"/>
              </a:lnSpc>
              <a:spcBef>
                <a:spcPts val="0"/>
              </a:spcBef>
              <a:buClrTx/>
              <a:buSzTx/>
              <a:buFontTx/>
              <a:buNone/>
              <a:defRPr sz="2700">
                <a:solidFill>
                  <a:srgbClr val="002060"/>
                </a:solidFill>
                <a:latin typeface="Comic Sans MS"/>
                <a:ea typeface="Comic Sans MS"/>
                <a:cs typeface="Comic Sans MS"/>
                <a:sym typeface="Comic Sans MS"/>
              </a:defRPr>
            </a:pPr>
            <a:r>
              <a:t>My parents, who I am forever grateful, for taking care of me since Day 1. My friends, who I am forever thankful, for coming into my life and making it feels so special and wonderful. Words cannot describe how much you all mean to me and I hope you all know and understand that. I worked hard to make my parents feel proud and I stayed loyal to be a good friend. I am truly sorry if I didn’t make up to your expectations. I am forever indebted to you all for making me who I am today and who I have become. I had a great time being with such great, kind and amazing people and a lovely environment but sadly all good things must come to an end. I am beyond thankful for making my life feels so special and delightful. Don’t feel sad that I am gone, think about all the amazing memories that we had made together. Hopefully we would meet again in our next lives and this time, I won't go so soon.  </a:t>
            </a:r>
            <a:endParaRPr>
              <a:solidFill>
                <a:srgbClr val="000000">
                  <a:alpha val="84705"/>
                </a:srgbClr>
              </a:solidFill>
              <a:latin typeface="Arial"/>
              <a:ea typeface="Arial"/>
              <a:cs typeface="Arial"/>
              <a:sym typeface="Arial"/>
            </a:endParaRPr>
          </a:p>
          <a:p>
            <a:pPr marL="0" indent="0" algn="ctr" defTabSz="457200">
              <a:lnSpc>
                <a:spcPts val="6000"/>
              </a:lnSpc>
              <a:spcBef>
                <a:spcPts val="0"/>
              </a:spcBef>
              <a:buClrTx/>
              <a:buSzTx/>
              <a:buFontTx/>
              <a:buNone/>
              <a:defRPr b="1" sz="2700">
                <a:solidFill>
                  <a:srgbClr val="002060"/>
                </a:solidFill>
                <a:latin typeface="Comic Sans MS"/>
                <a:ea typeface="Comic Sans MS"/>
                <a:cs typeface="Comic Sans MS"/>
                <a:sym typeface="Comic Sans MS"/>
              </a:defRPr>
            </a:pPr>
            <a:r>
              <a:t>I love you all, always</a:t>
            </a:r>
            <a:r>
              <a:rPr b="0"/>
              <a:t>. </a:t>
            </a:r>
            <a:endParaRPr b="0">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ext"/>
          <p:cNvSpPr txBox="1"/>
          <p:nvPr>
            <p:ph type="body" idx="21"/>
          </p:nvPr>
        </p:nvSpPr>
        <p:spPr>
          <a:prstGeom prst="rect">
            <a:avLst/>
          </a:prstGeom>
        </p:spPr>
        <p:txBody>
          <a:bodyPr/>
          <a:lstStyle/>
          <a:p>
            <a:pPr/>
            <a:r>
              <a:t>Text</a:t>
            </a:r>
          </a:p>
        </p:txBody>
      </p:sp>
      <p:sp>
        <p:nvSpPr>
          <p:cNvPr id="176" name="As we all know the covid 19 virus is spreading all over the world. Coronavirus is a new chinese virus, a cousin of Sars virus, has infected thousands since the outbreak began in Wuhan, China in December 2019. Scientist Lea Poon, who first decoded the vir"/>
          <p:cNvSpPr txBox="1"/>
          <p:nvPr>
            <p:ph type="body" idx="1"/>
          </p:nvPr>
        </p:nvSpPr>
        <p:spPr>
          <a:prstGeom prst="rect">
            <a:avLst/>
          </a:prstGeom>
        </p:spPr>
        <p:txBody>
          <a:bodyPr/>
          <a:lstStyle>
            <a:lvl1pPr marL="0" indent="0"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lvl1pPr>
          </a:lstStyle>
          <a:p>
            <a:pPr/>
            <a:r>
              <a:t>As we all know the covid 19 virus is spreading all over the world. Coronavirus is a new chinese virus, a cousin of Sars virus, has infected thousands since the outbreak began in Wuhan, China in December 2019. Scientist Lea Poon, who first decoded the virus, thinks it likely started in an animal and spread to humans. Coronavirus are a large group of virus that are common among animals. And since this iss a deadly virus we can’t go out to be safe. So we have to stay at home. And this is getting exhausting. Staying at home and we can’t meet our friends and there isnt even normal school. We have to attend online classes. And most teens and tweens are changing their behaviors and their typical patterns have also likely changed. Maybe they are staying up much later and sleeping far longer into the day. Maybe they are staying up much later and sleeping far longer into the day. Maybe they are eating differently now that they’re home all the time. Now that this thing is changing everyone’s lives, it’s time to stay productive. Not being able to go out is honestly bad for everyone. Because many people are bored some started being depressed later on. This is bad for the person who is depressed and the peoples around him. And people who used to go out a lot started acting differently throughout the day. And while going through all these we have online classes, which is bad for us including the teachers and students. And online classes is bad for us because it hurt our back form sitting all day. And it is also bad for our eyes because we have to stare at the screen alll day. And most of us use our phones or play games too much.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Text"/>
          <p:cNvSpPr txBox="1"/>
          <p:nvPr>
            <p:ph type="body" idx="21"/>
          </p:nvPr>
        </p:nvSpPr>
        <p:spPr>
          <a:prstGeom prst="rect">
            <a:avLst/>
          </a:prstGeom>
        </p:spPr>
        <p:txBody>
          <a:bodyPr/>
          <a:lstStyle/>
          <a:p>
            <a:pPr/>
            <a:r>
              <a:t>Text</a:t>
            </a:r>
          </a:p>
        </p:txBody>
      </p:sp>
      <p:sp>
        <p:nvSpPr>
          <p:cNvPr id="179" name="A lockdown or quarantine can be traumatizing for some people, or an opportunity for others. Needless to say, I feel like we can all agree that the lockdown we’re currently facing is, in a way, life-changing or eye-opening. Most people take on new activit"/>
          <p:cNvSpPr txBox="1"/>
          <p:nvPr>
            <p:ph type="body" idx="1"/>
          </p:nvPr>
        </p:nvSpPr>
        <p:spPr>
          <a:prstGeom prst="rect">
            <a:avLst/>
          </a:prstGeom>
        </p:spPr>
        <p:txBody>
          <a:bodyPr/>
          <a:lstStyle/>
          <a:p>
            <a:pPr marL="0" indent="597408"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A lockdown or quarantine can be traumatizing for some people, or an opportunity for others. Needless to say, I feel like we can all agree that the lockdown we’re currently facing is, in a way, life-changing or eye-opening. Most people take on new activities, have new hobbies or just study about something they find interesting. Online schools are an example for the last one. </a:t>
            </a:r>
          </a:p>
          <a:p>
            <a:pPr marL="0" indent="597408"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But activities can only take you so far. The mindset of a person is as important as having activities to stimulate you. Take Bob (I’m probably going to do a video with all the visuals) for an example, he’s healthy, joyful and there’s basically nothing wrong with him. That is an example of a positive mindset. Having a positive mindset may seem difficult in pure isolation, until you realise that humans have always looked on the positive side of things. Soldiers in war have always been a great example for this. Even though they are risking their lives, they’ve always persevered. Why? I honestly don’t know. Us humans have always sacrificed anything we can for the gift of life.  </a:t>
            </a:r>
          </a:p>
          <a:p>
            <a:pPr marL="0" indent="597408"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Speaking of life, do you know what is one of the most deadly events in the world? Climate change. The very thing we created has killed one of the highest numbers of people (Don’t search it up). This just goes to show how the result of every human death is caused by humans themselves. And what’s even worse is that humans are basically ignoring climate change and its effects. The covid incident almost a year ago proves that humans are not ready for pandemics, even though we’ve had constant pandemics even five decades or so. Why is this so? Of course, as time goes on, humans have only grown more intelligent. But what if I said humans have caused this very pandemic to happen? What if I said the convenience of walking only a minute to your nearest convenience store was the cause of the pandemic? Well, partly, it is. The convenience humans created have caused humans to grow soft, as if a crab molting. </a:t>
            </a:r>
          </a:p>
          <a:p>
            <a:pPr marL="0" indent="597408"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But this molting doesn’t really affect us, and neither does the pandemic. The reason for this is that though people have become soft and weak, our quantity greatly outweighs our quality, overlooking the fact that our quality was never low to begin with. Vaccines will be developed and safety precautions will be made. This factor makes it absolutely improbable for a single epidemic to wipe out the human population. Even if a million people were infected with a fatal virus, there will still be scientists at work. Discoveries will still be made. </a:t>
            </a:r>
          </a:p>
          <a:p>
            <a:pPr marL="0" indent="597408"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“We are, by nature, observers, and therefore learners. That is our permanent state.” </a:t>
            </a:r>
          </a:p>
          <a:p>
            <a:pPr marL="0" indent="5376672"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Ralph Waldo Emerson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4500"/>
              </a:lnSpc>
              <a:spcBef>
                <a:spcPts val="0"/>
              </a:spcBef>
              <a:buClrTx/>
              <a:buSzTx/>
              <a:buFontTx/>
              <a:buNone/>
              <a:defRPr sz="2156">
                <a:solidFill>
                  <a:srgbClr val="000000">
                    <a:alpha val="84705"/>
                  </a:srgbClr>
                </a:solidFill>
                <a:latin typeface="Arial"/>
                <a:ea typeface="Arial"/>
                <a:cs typeface="Arial"/>
                <a:sym typeface="Arial"/>
              </a:defRPr>
            </a:pPr>
            <a:r>
              <a:t> </a:t>
            </a:r>
          </a:p>
          <a:p>
            <a:pPr marL="0" indent="0" defTabSz="448055">
              <a:lnSpc>
                <a:spcPts val="3700"/>
              </a:lnSpc>
              <a:spcBef>
                <a:spcPts val="0"/>
              </a:spcBef>
              <a:buClrTx/>
              <a:buSzTx/>
              <a:buFontTx/>
              <a:buNone/>
              <a:defRPr sz="2156">
                <a:solidFill>
                  <a:srgbClr val="000000">
                    <a:alpha val="84705"/>
                  </a:srgbClr>
                </a:solidFill>
                <a:latin typeface="Arial"/>
                <a:ea typeface="Arial"/>
                <a:cs typeface="Arial"/>
                <a:sym typeface="Arial"/>
              </a:defRPr>
            </a:pPr>
            <a:r>
              <a:t>(I’m going to add more in the final draft)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ext"/>
          <p:cNvSpPr txBox="1"/>
          <p:nvPr>
            <p:ph type="body" idx="21"/>
          </p:nvPr>
        </p:nvSpPr>
        <p:spPr>
          <a:prstGeom prst="rect">
            <a:avLst/>
          </a:prstGeom>
        </p:spPr>
        <p:txBody>
          <a:bodyPr/>
          <a:lstStyle/>
          <a:p>
            <a:pPr/>
            <a:r>
              <a:t>Text</a:t>
            </a:r>
          </a:p>
        </p:txBody>
      </p:sp>
      <p:sp>
        <p:nvSpPr>
          <p:cNvPr id="182" name="One Laptop Per Child Project Report…"/>
          <p:cNvSpPr txBox="1"/>
          <p:nvPr>
            <p:ph type="body" idx="1"/>
          </p:nvPr>
        </p:nvSpPr>
        <p:spPr>
          <a:prstGeom prst="rect">
            <a:avLst/>
          </a:prstGeom>
        </p:spPr>
        <p:txBody>
          <a:bodyPr/>
          <a:lstStyle/>
          <a:p>
            <a:pPr marL="0" indent="0" algn="ctr" defTabSz="457200">
              <a:lnSpc>
                <a:spcPts val="5900"/>
              </a:lnSpc>
              <a:spcBef>
                <a:spcPts val="0"/>
              </a:spcBef>
              <a:buClrTx/>
              <a:buSzTx/>
              <a:buFontTx/>
              <a:buNone/>
              <a:defRPr b="1" sz="2400">
                <a:solidFill>
                  <a:srgbClr val="000000">
                    <a:alpha val="84705"/>
                  </a:srgbClr>
                </a:solidFill>
                <a:latin typeface="Calibri"/>
                <a:ea typeface="Calibri"/>
                <a:cs typeface="Calibri"/>
                <a:sym typeface="Calibri"/>
              </a:defRPr>
            </a:pPr>
            <a:r>
              <a:t>One Laptop Per Child Project Report</a:t>
            </a:r>
            <a:r>
              <a:rPr b="0"/>
              <a:t> </a:t>
            </a:r>
            <a:endParaRPr b="0" sz="1200">
              <a:latin typeface="Arial"/>
              <a:ea typeface="Arial"/>
              <a:cs typeface="Arial"/>
              <a:sym typeface="Arial"/>
            </a:endParaRPr>
          </a:p>
          <a:p>
            <a:pPr marL="0" indent="0" algn="ctr" defTabSz="457200">
              <a:lnSpc>
                <a:spcPts val="5900"/>
              </a:lnSpc>
              <a:spcBef>
                <a:spcPts val="0"/>
              </a:spcBef>
              <a:buClrTx/>
              <a:buSzTx/>
              <a:buFontTx/>
              <a:buNone/>
              <a:defRPr b="1" sz="2400">
                <a:solidFill>
                  <a:srgbClr val="000000">
                    <a:alpha val="84705"/>
                  </a:srgbClr>
                </a:solidFill>
                <a:latin typeface="Calibri"/>
                <a:ea typeface="Calibri"/>
                <a:cs typeface="Calibri"/>
                <a:sym typeface="Calibri"/>
              </a:defRPr>
            </a:pPr>
            <a:r>
              <a:t>(Second Draft)</a:t>
            </a:r>
            <a:r>
              <a:rPr b="0"/>
              <a:t> </a:t>
            </a:r>
            <a:endParaRPr b="0" sz="1200">
              <a:latin typeface="Arial"/>
              <a:ea typeface="Arial"/>
              <a:cs typeface="Arial"/>
              <a:sym typeface="Arial"/>
            </a:endParaRPr>
          </a:p>
          <a:p>
            <a:pPr marL="0" indent="0" algn="ctr" defTabSz="457200">
              <a:lnSpc>
                <a:spcPts val="5900"/>
              </a:lnSpc>
              <a:spcBef>
                <a:spcPts val="0"/>
              </a:spcBef>
              <a:buClrTx/>
              <a:buSzTx/>
              <a:buFontTx/>
              <a:buNone/>
              <a:defRPr sz="24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3800"/>
              </a:lnSpc>
              <a:spcBef>
                <a:spcPts val="0"/>
              </a:spcBef>
              <a:buClrTx/>
              <a:buSzTx/>
              <a:buFontTx/>
              <a:buNone/>
              <a:defRPr b="1" sz="1600">
                <a:solidFill>
                  <a:srgbClr val="000000">
                    <a:alpha val="84705"/>
                  </a:srgbClr>
                </a:solidFill>
                <a:latin typeface="Helvetica"/>
                <a:ea typeface="Helvetica"/>
                <a:cs typeface="Helvetica"/>
                <a:sym typeface="Helvetica"/>
              </a:defRPr>
            </a:pPr>
            <a:r>
              <a:t>            Most of the nearly two–billion children in the developing world are educated, ineffectively or receive no education at all. One in three children does not complete the fifth grade. These children live in poverty and isolation just like their parents and never know what the light of learning could mean in their lives. At the same time on one hand, the governments of the developing countries struggle to compete in a rapidly evolving global information economy and on the other hand they stumble by a vast and increasingly urban underclass that cannot support itself, much less contribute to the commonwealth because it lacks the tools to do so. Hence, the idea of the One Laptop per Child was powerful.</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The One Laptop Per Child project (OLPC) is an initiative aimed at providing inexpensive laptop computers to children in the developing world as a means of bridging the digital divide. OLPC was founded by Nicholas Negroponte, also founder of MIT Media Lab. The initiative was announced at the World Economic Forum in Davos, Switzerland in January 2005. The project group released XO, a beta version of the laptop, in February 2007. Initially, one million of the devices were rolled out to several countries.</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The goal was to transform education, by enabling children in low-income countries to have access to content, media and computer-programming environments. When the program launched, the typical retail price for a laptop was considerably in excess of $1,000 (US), so achieving this objective required bringing a low-cost machine to production. The OLPC project was the subject of much discussion. It was praised for pioneering low-cost, low-power laptops and inspiring later variants. It was criticized from many sides regarding its US-centric focus ignoring bigger problems, high total costs, low focus on maintainability and training and its limited success. In 2014, after disappointing sales, the Foundation shut down.</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At the </a:t>
            </a:r>
            <a:r>
              <a:rPr u="sng">
                <a:solidFill>
                  <a:schemeClr val="accent1"/>
                </a:solidFill>
                <a:hlinkClick r:id="rId2" invalidUrl="" action="" tgtFrame="" tooltip="" history="1" highlightClick="0" endSnd="0"/>
              </a:rPr>
              <a:t>World Summit on the Information Society</a:t>
            </a:r>
            <a:r>
              <a:t> held by the </a:t>
            </a:r>
            <a:r>
              <a:rPr u="sng">
                <a:solidFill>
                  <a:schemeClr val="accent1"/>
                </a:solidFill>
                <a:hlinkClick r:id="rId3" invalidUrl="" action="" tgtFrame="" tooltip="" history="1" highlightClick="0" endSnd="0"/>
              </a:rPr>
              <a:t>United Nations</a:t>
            </a:r>
            <a:r>
              <a:t> in Tunisia,  several African representatives, most notably Marthe Dansokho voiced suspicions towards the motives of the OLPC project and claimed that the project was using an overly "U.S. mindset," pointing out that the presented solutions were not applicable to specifically "African problems". Dansokho said the project demonstrated misplaced priorities, stating that African women would not have enough time to research new crops to grow. Others have similarly criticized laptop deployments in very low income countries, regarding them as cost-ineffective when compared to far simpler measures such as </a:t>
            </a:r>
            <a:r>
              <a:rPr u="sng">
                <a:solidFill>
                  <a:schemeClr val="accent1"/>
                </a:solidFill>
                <a:hlinkClick r:id="rId4" invalidUrl="" action="" tgtFrame="" tooltip="" history="1" highlightClick="0" endSnd="0"/>
              </a:rPr>
              <a:t>deworming</a:t>
            </a:r>
            <a:r>
              <a:t> and other expenses on basic child health.</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The project originally aimed for a price of 100 US dollars. In May 2006, Negroponte told the Red Hat's annual user summit: "It is a floating price. We are a nonprofit organization. We have a target of $100 by 2008, but probably it will be $135, maybe $140." A BBC news article in April 2010 indicated the price still remained above $200.</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The OLPC project has also been criticized for allegedly adopting a "one-shot" deployment approach with little or no technical support or teacher training, and for neglecting pilot programs and formal assessment of outcomes in favor of quick deployment. Some authors attribute this unconventional approach to the OLPC promoters' alleged focus on constructivist education and 'digital utopianism'. '</a:t>
            </a:r>
            <a:r>
              <a:rPr u="sng">
                <a:solidFill>
                  <a:schemeClr val="accent1"/>
                </a:solidFill>
                <a:hlinkClick r:id="rId5" invalidUrl="" action="" tgtFrame="" tooltip="" history="1" highlightClick="0" endSnd="0"/>
              </a:rPr>
              <a:t>Mark Warschauer</a:t>
            </a:r>
            <a:r>
              <a:t>, a Professor of University of California have pointed out that the laptop by itself does not completely fill the need of students in underprivileged countries. The "children’s machines", as they have been called, have been deployed to several countries, for example Uruguay, Peru, and in the US, Alabama, but after a relatively short time, their usage has declined considerably, sometimes because of hardware problems or breakage, in some cases, as high as 27% to 59% within the first two years, and sometimes due to a lack of knowledge on the part of the users on how to take full advantage of the machine.</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In 2005 and prior to the final design of the </a:t>
            </a:r>
            <a:r>
              <a:rPr u="sng">
                <a:solidFill>
                  <a:schemeClr val="accent1"/>
                </a:solidFill>
                <a:hlinkClick r:id="rId6" invalidUrl="" action="" tgtFrame="" tooltip="" history="1" highlightClick="0" endSnd="0"/>
              </a:rPr>
              <a:t>XO-1</a:t>
            </a:r>
            <a:r>
              <a:t> hardware, OLPC received criticism because of concerns over the environmental and health impacts of hazardous materials found in most computers. The OLPC asserted that it aimed to use as many </a:t>
            </a:r>
            <a:r>
              <a:rPr u="sng">
                <a:solidFill>
                  <a:schemeClr val="accent1"/>
                </a:solidFill>
                <a:hlinkClick r:id="rId7" invalidUrl="" action="" tgtFrame="" tooltip="" history="1" highlightClick="0" endSnd="0"/>
              </a:rPr>
              <a:t>environmentally friendly</a:t>
            </a:r>
            <a:r>
              <a:t> materials as it could. All OLPC-supplied accessories would be fully compliant with the EU's </a:t>
            </a:r>
            <a:r>
              <a:rPr u="sng">
                <a:solidFill>
                  <a:schemeClr val="accent1"/>
                </a:solidFill>
                <a:hlinkClick r:id="rId8" invalidUrl="" action="" tgtFrame="" tooltip="" history="1" highlightClick="0" endSnd="0"/>
              </a:rPr>
              <a:t>Restriction of Hazardous Substances Directive</a:t>
            </a:r>
            <a:r>
              <a:t> (RoHS); and that the laptop would use an order of magnitude less power than the typical consumer netbooks available as of 2007 thus minimizing the environmental burden of power generation.</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b="1" sz="1600">
                <a:solidFill>
                  <a:srgbClr val="000000">
                    <a:alpha val="84705"/>
                  </a:srgbClr>
                </a:solidFill>
                <a:latin typeface="Helvetica"/>
                <a:ea typeface="Helvetica"/>
                <a:cs typeface="Helvetica"/>
                <a:sym typeface="Helvetica"/>
              </a:defRPr>
            </a:pPr>
            <a:r>
              <a:t>                  </a:t>
            </a:r>
            <a:r>
              <a:rPr b="0"/>
              <a:t> </a:t>
            </a:r>
            <a:endParaRPr b="0" sz="1200">
              <a:latin typeface="Arial"/>
              <a:ea typeface="Arial"/>
              <a:cs typeface="Arial"/>
              <a:sym typeface="Arial"/>
            </a:endParaRPr>
          </a:p>
          <a:p>
            <a:pPr marL="0" indent="0" algn="just" defTabSz="457200">
              <a:lnSpc>
                <a:spcPts val="3900"/>
              </a:lnSpc>
              <a:spcBef>
                <a:spcPts val="0"/>
              </a:spcBef>
              <a:buClrTx/>
              <a:buSzTx/>
              <a:buFontTx/>
              <a:buNone/>
              <a:defRPr sz="1600">
                <a:solidFill>
                  <a:srgbClr val="202122"/>
                </a:solidFill>
                <a:latin typeface="Arial"/>
                <a:ea typeface="Arial"/>
                <a:cs typeface="Arial"/>
                <a:sym typeface="Arial"/>
              </a:defRPr>
            </a:pPr>
            <a:r>
              <a:t>                 </a:t>
            </a:r>
            <a:endParaRPr sz="1200">
              <a:solidFill>
                <a:srgbClr val="000000">
                  <a:alpha val="84705"/>
                </a:srgbClr>
              </a:solidFill>
            </a:endParaR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ext"/>
          <p:cNvSpPr txBox="1"/>
          <p:nvPr>
            <p:ph type="body" idx="21"/>
          </p:nvPr>
        </p:nvSpPr>
        <p:spPr>
          <a:prstGeom prst="rect">
            <a:avLst/>
          </a:prstGeom>
        </p:spPr>
        <p:txBody>
          <a:bodyPr/>
          <a:lstStyle/>
          <a:p>
            <a:pPr/>
            <a:r>
              <a:t>Text</a:t>
            </a:r>
          </a:p>
        </p:txBody>
      </p:sp>
      <p:sp>
        <p:nvSpPr>
          <p:cNvPr id="185" name="My mother is an ordinary woman she is my superhero. In every step of my, she supported and encouraged me. Whether day or night she was always there for me no matter what the condition is. Furthermore, her every work, persistence, devotion, dedication, co"/>
          <p:cNvSpPr txBox="1"/>
          <p:nvPr>
            <p:ph type="body" idx="1"/>
          </p:nvPr>
        </p:nvSpPr>
        <p:spPr>
          <a:prstGeom prst="rect">
            <a:avLst/>
          </a:prstGeom>
        </p:spPr>
        <p:txBody>
          <a:bodyPr/>
          <a:lstStyle/>
          <a:p>
            <a:pPr marL="0" indent="0" defTabSz="457200">
              <a:lnSpc>
                <a:spcPts val="5400"/>
              </a:lnSpc>
              <a:spcBef>
                <a:spcPts val="0"/>
              </a:spcBef>
              <a:buClrTx/>
              <a:buSzTx/>
              <a:buFontTx/>
              <a:buNone/>
              <a:defRPr sz="2200">
                <a:solidFill>
                  <a:srgbClr val="000000">
                    <a:alpha val="84705"/>
                  </a:srgbClr>
                </a:solidFill>
                <a:latin typeface="Helvetica"/>
                <a:ea typeface="Helvetica"/>
                <a:cs typeface="Helvetica"/>
                <a:sym typeface="Helvetica"/>
              </a:defRPr>
            </a:pPr>
            <a:r>
              <a:t>My mother is an ordinary woman she is my superhero. In every step of my, she supported and encouraged me. Whether day or night she was always there for me no matter what the condition is. Furthermore, her every work, persistence, devotion, dedication, conduct is an inspiration for me. In this essay on my mother, I am going to talk about my mother and why she is so special to me. </a:t>
            </a:r>
            <a:endParaRPr sz="1200">
              <a:latin typeface="Arial"/>
              <a:ea typeface="Arial"/>
              <a:cs typeface="Arial"/>
              <a:sym typeface="Arial"/>
            </a:endParaRPr>
          </a:p>
          <a:p>
            <a:pPr marL="0" indent="0" defTabSz="457200">
              <a:lnSpc>
                <a:spcPts val="5400"/>
              </a:lnSpc>
              <a:spcBef>
                <a:spcPts val="0"/>
              </a:spcBef>
              <a:buClrTx/>
              <a:buSzTx/>
              <a:buFontTx/>
              <a:buNone/>
              <a:defRPr sz="2200">
                <a:solidFill>
                  <a:srgbClr val="000000">
                    <a:alpha val="84705"/>
                  </a:srgbClr>
                </a:solidFill>
                <a:latin typeface="Helvetica"/>
                <a:ea typeface="Helvetica"/>
                <a:cs typeface="Helvetica"/>
                <a:sym typeface="Helvetica"/>
              </a:defRPr>
            </a:pPr>
            <a:r>
              <a:rPr sz="1466">
                <a:latin typeface="Calibri"/>
                <a:ea typeface="Calibri"/>
                <a:cs typeface="Calibri"/>
                <a:sym typeface="Calibri"/>
              </a:rPr>
              <a:t> </a:t>
            </a:r>
            <a:br>
              <a:rPr sz="1466">
                <a:latin typeface="Calibri"/>
                <a:ea typeface="Calibri"/>
                <a:cs typeface="Calibri"/>
                <a:sym typeface="Calibri"/>
              </a:rPr>
            </a:br>
            <a:r>
              <a:t>I love her not because </a:t>
            </a:r>
            <a:r>
              <a:rPr>
                <a:solidFill>
                  <a:srgbClr val="55BBEA"/>
                </a:solidFill>
                <a:hlinkClick r:id="rId2" invalidUrl="" action="" tgtFrame="" tooltip="" history="1" highlightClick="0" endSnd="0"/>
              </a:rPr>
              <a:t>she is my mother</a:t>
            </a:r>
            <a:r>
              <a:t> and we should respect our elders. I respect her because she has taken care of me when I was not able to speak. At that time, she has taken care of all my needs when I wasn’t able to speak. </a:t>
            </a:r>
            <a:endParaRPr sz="1200">
              <a:latin typeface="Arial"/>
              <a:ea typeface="Arial"/>
              <a:cs typeface="Arial"/>
              <a:sym typeface="Arial"/>
            </a:endParaRPr>
          </a:p>
          <a:p>
            <a:pPr marL="0" indent="0" defTabSz="457200">
              <a:lnSpc>
                <a:spcPts val="5400"/>
              </a:lnSpc>
              <a:spcBef>
                <a:spcPts val="0"/>
              </a:spcBef>
              <a:buClrTx/>
              <a:buSzTx/>
              <a:buFontTx/>
              <a:buNone/>
              <a:defRPr sz="2200">
                <a:solidFill>
                  <a:srgbClr val="000000">
                    <a:alpha val="84705"/>
                  </a:srgbClr>
                </a:solidFill>
                <a:latin typeface="Helvetica"/>
                <a:ea typeface="Helvetica"/>
                <a:cs typeface="Helvetica"/>
                <a:sym typeface="Helvetica"/>
              </a:defRPr>
            </a:pPr>
            <a:r>
              <a:t>Additionally, she taught me how to walk, speak, and take care of myself. Similarly, every bigger step that I have taken in my life is all because of my mother. Because, if she hasn’t taught me how to take small steps then I won’t be able to take these bigger step. </a:t>
            </a:r>
            <a:endParaRPr sz="1200">
              <a:latin typeface="Arial"/>
              <a:ea typeface="Arial"/>
              <a:cs typeface="Arial"/>
              <a:sym typeface="Arial"/>
            </a:endParaRPr>
          </a:p>
          <a:p>
            <a:pPr marL="0" indent="0" defTabSz="457200">
              <a:lnSpc>
                <a:spcPts val="5400"/>
              </a:lnSpc>
              <a:spcBef>
                <a:spcPts val="0"/>
              </a:spcBef>
              <a:buClrTx/>
              <a:buSzTx/>
              <a:buFontTx/>
              <a:buNone/>
              <a:defRPr sz="2200">
                <a:solidFill>
                  <a:srgbClr val="000000">
                    <a:alpha val="84705"/>
                  </a:srgbClr>
                </a:solidFill>
                <a:latin typeface="Helvetica"/>
                <a:ea typeface="Helvetica"/>
                <a:cs typeface="Helvetica"/>
                <a:sym typeface="Helvetica"/>
              </a:defRPr>
            </a:pPr>
            <a:r>
              <a:t>She is an essence of truthfulness, love, and sincerity. Another reason is that she showers her family with her blessing and live. Furthermore, she gives us everything but never demand anything in return. The way she cares for everyone in the family inspires me to the same in my future. </a:t>
            </a:r>
            <a:endParaRPr sz="1200">
              <a:latin typeface="Arial"/>
              <a:ea typeface="Arial"/>
              <a:cs typeface="Arial"/>
              <a:sym typeface="Arial"/>
            </a:endParaRPr>
          </a:p>
          <a:p>
            <a:pPr marL="0" indent="0" defTabSz="457200">
              <a:lnSpc>
                <a:spcPts val="5400"/>
              </a:lnSpc>
              <a:spcBef>
                <a:spcPts val="0"/>
              </a:spcBef>
              <a:buClrTx/>
              <a:buSzTx/>
              <a:buFontTx/>
              <a:buNone/>
              <a:defRPr sz="2200">
                <a:solidFill>
                  <a:srgbClr val="000000">
                    <a:alpha val="84705"/>
                  </a:srgbClr>
                </a:solidFill>
                <a:latin typeface="Helvetica"/>
                <a:ea typeface="Helvetica"/>
                <a:cs typeface="Helvetica"/>
                <a:sym typeface="Helvetica"/>
              </a:defRPr>
            </a:pPr>
            <a:r>
              <a:t>Also, her love is not just for the family she treats every stranger and animals the same way she did to me. Due to, this she is very kind and sensible towards the environment and animals. </a:t>
            </a:r>
            <a:endParaRPr sz="1200">
              <a:latin typeface="Arial"/>
              <a:ea typeface="Arial"/>
              <a:cs typeface="Arial"/>
              <a:sym typeface="Arial"/>
            </a:endParaRPr>
          </a:p>
          <a:p>
            <a:pPr marL="0" indent="0" defTabSz="457200">
              <a:lnSpc>
                <a:spcPts val="42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ext"/>
          <p:cNvSpPr txBox="1"/>
          <p:nvPr>
            <p:ph type="body" idx="21"/>
          </p:nvPr>
        </p:nvSpPr>
        <p:spPr>
          <a:prstGeom prst="rect">
            <a:avLst/>
          </a:prstGeom>
        </p:spPr>
        <p:txBody>
          <a:bodyPr/>
          <a:lstStyle/>
          <a:p>
            <a:pPr/>
            <a:r>
              <a:t>Text</a:t>
            </a:r>
          </a:p>
        </p:txBody>
      </p:sp>
      <p:sp>
        <p:nvSpPr>
          <p:cNvPr id="188" name="People live longer in countries with a high GDP per capital. No high income countries have short life expectancy, and no low income countries have long life expectancy. Still, there is a huge difference in life expectancy between countries on the same in"/>
          <p:cNvSpPr txBox="1"/>
          <p:nvPr>
            <p:ph type="body" idx="1"/>
          </p:nvPr>
        </p:nvSpPr>
        <p:spPr>
          <a:prstGeom prst="rect">
            <a:avLst/>
          </a:prstGeom>
        </p:spPr>
        <p:txBody>
          <a:bodyPr/>
          <a:lstStyle/>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People live longer in countries with a high GDP per capital. No high income countries have short life expectancy, and no low income countries have long life expectancy. Still, there is a huge difference in life expectancy between countries on the same income level, depending on how the money is distributed and how it is used.</a:t>
            </a:r>
            <a:r>
              <a:rPr>
                <a:latin typeface="Calibri"/>
                <a:ea typeface="Calibri"/>
                <a:cs typeface="Calibri"/>
                <a:sym typeface="Calibri"/>
              </a:rPr>
              <a:t> </a:t>
            </a:r>
            <a:r>
              <a:t>From 500 all the way to 50 000 dollar per person a year.</a:t>
            </a:r>
            <a:r>
              <a:rPr>
                <a:latin typeface="Calibri"/>
                <a:ea typeface="Calibri"/>
                <a:cs typeface="Calibri"/>
                <a:sym typeface="Calibri"/>
              </a:rPr>
              <a:t> </a:t>
            </a:r>
            <a:r>
              <a:t>On this high income, there is no country with life expectancy below 74.</a:t>
            </a:r>
            <a:r>
              <a:rPr>
                <a:latin typeface="Calibri"/>
                <a:ea typeface="Calibri"/>
                <a:cs typeface="Calibri"/>
                <a:sym typeface="Calibri"/>
              </a:rPr>
              <a:t> </a:t>
            </a:r>
            <a:r>
              <a:t>On this low income, there is no country with life expectancy above 64.</a:t>
            </a:r>
            <a:r>
              <a:rPr>
                <a:latin typeface="Calibri"/>
                <a:ea typeface="Calibri"/>
                <a:cs typeface="Calibri"/>
                <a:sym typeface="Calibri"/>
              </a:rPr>
              <a:t> </a:t>
            </a:r>
            <a:r>
              <a:t>Most people live in middle-income countries and on the same income-level there are huge differences in lifespan depending on how the money is distributed and how it is used.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600"/>
              </a:lnSpc>
              <a:spcBef>
                <a:spcPts val="0"/>
              </a:spcBef>
              <a:buClrTx/>
              <a:buSzTx/>
              <a:buFontTx/>
              <a:buNone/>
              <a:defRPr sz="31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ext"/>
          <p:cNvSpPr txBox="1"/>
          <p:nvPr>
            <p:ph type="body" idx="21"/>
          </p:nvPr>
        </p:nvSpPr>
        <p:spPr>
          <a:prstGeom prst="rect">
            <a:avLst/>
          </a:prstGeom>
        </p:spPr>
        <p:txBody>
          <a:bodyPr/>
          <a:lstStyle/>
          <a:p>
            <a:pPr/>
            <a:r>
              <a:t>Text</a:t>
            </a:r>
          </a:p>
        </p:txBody>
      </p:sp>
      <p:sp>
        <p:nvSpPr>
          <p:cNvPr id="191" name="SUNx Malta-Climate friendly travel…"/>
          <p:cNvSpPr txBox="1"/>
          <p:nvPr>
            <p:ph type="body" idx="1"/>
          </p:nvPr>
        </p:nvSpPr>
        <p:spPr>
          <a:prstGeom prst="rect">
            <a:avLst/>
          </a:prstGeom>
        </p:spPr>
        <p:txBody>
          <a:bodyPr/>
          <a:lstStyle/>
          <a:p>
            <a:pPr marL="0" indent="0" algn="just" defTabSz="182880">
              <a:lnSpc>
                <a:spcPts val="3500"/>
              </a:lnSpc>
              <a:spcBef>
                <a:spcPts val="0"/>
              </a:spcBef>
              <a:buClrTx/>
              <a:buSzTx/>
              <a:buFontTx/>
              <a:buNone/>
              <a:defRPr b="1" i="1" sz="1560" u="sng">
                <a:solidFill>
                  <a:srgbClr val="333333"/>
                </a:solidFill>
                <a:latin typeface="Calibri"/>
                <a:ea typeface="Calibri"/>
                <a:cs typeface="Calibri"/>
                <a:sym typeface="Calibri"/>
              </a:defRPr>
            </a:pPr>
            <a:r>
              <a:t>SUNx Malta-Climate friendly travel</a:t>
            </a:r>
            <a:r>
              <a:rPr b="0" i="0" u="none"/>
              <a:t> </a:t>
            </a:r>
            <a:endParaRPr b="0" i="0" u="none">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In 2000, the United Nations established the 18th of December as the International Migrants Day – a day intended to raise awareness about the challenges and difficulties of international migration.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A date to highlight the right of human mobility to be possible to do anywhere in the world, ensuring the dignity of those who decide to leave their home country, no matter what their reasons are.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Some migrants move searching for better living conditions by choice. Others, unfortunately, move because they have no choice and try to escape human right violations, terrorism or natural disasters caused by climate change.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Climate change is changing the way we live in many ways, but lately has also significantly influenced migration. The most affected countries by climate change disasters are developing countries and small islands developing states. The Southeast Asia region is one of the biggest victims of climate change, and their population is suffering from critical natural disasters as sea-levels rise, floods and droughts, causing human migration. A migration by necessity not by choice.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According to data from the World Bank, if we do not act now, there will be 143 million “climate refugees” around the world by 2050.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More than ever, this is the reason why climate change education is vital for the people affected the most by this issue. If their communities understand the phenomena they see around them, they will be able to implement strategies to their lives and learn to be active leaders in their communities. Because of this, Malta awarded earlier this year 30 scholarships to students from developing countries and Small Islands Developing States (SIDS). This diploma will train students to support businesses in the travel and transport industry in adjusting their operations towards becoming carbon neutral.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All over the world, many people face this reality. If we want to change it, education is the key to look after the people who are at risk of being forced to migrate. SUNX is supporting Climate Change education, and you can help us by sharing the different scholarships we have created to educate future leaders.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333333"/>
                </a:solidFill>
                <a:latin typeface="Calibri"/>
                <a:ea typeface="Calibri"/>
                <a:cs typeface="Calibri"/>
                <a:sym typeface="Calibri"/>
              </a:defRPr>
            </a:pPr>
            <a:r>
              <a:t>Over the past 5 years we have developed a “Plan for Our Kids” - a global Training and Lifetime Learning program to create a movement of 100,000 STRONG Climate Champions by 2030. They will advance Climate Friendly Travel ~ measured: green: 2050 proof ~ to support the Paris Accords &amp; SDG13, underpinned by our technology Portal and network of cloud-connected centers (see SUN</a:t>
            </a:r>
            <a:r>
              <a:rPr baseline="31999"/>
              <a:t>x</a:t>
            </a:r>
            <a:r>
              <a:t> System). This will help bring Travel &amp; Tourism into the “New Climate Economy”. </a:t>
            </a:r>
            <a:endParaRPr>
              <a:solidFill>
                <a:srgbClr val="000000">
                  <a:alpha val="84705"/>
                </a:srgbClr>
              </a:solidFill>
              <a:latin typeface="Arial"/>
              <a:ea typeface="Arial"/>
              <a:cs typeface="Arial"/>
              <a:sym typeface="Arial"/>
            </a:endParaRPr>
          </a:p>
          <a:p>
            <a:pPr marL="0" indent="0" algn="just" defTabSz="182880">
              <a:lnSpc>
                <a:spcPts val="3300"/>
              </a:lnSpc>
              <a:spcBef>
                <a:spcPts val="0"/>
              </a:spcBef>
              <a:buClrTx/>
              <a:buSzTx/>
              <a:buFontTx/>
              <a:buNone/>
              <a:defRPr b="1" sz="1560">
                <a:solidFill>
                  <a:srgbClr val="333333"/>
                </a:solidFill>
                <a:latin typeface="Calibri"/>
                <a:ea typeface="Calibri"/>
                <a:cs typeface="Calibri"/>
                <a:sym typeface="Calibri"/>
              </a:defRPr>
            </a:pPr>
            <a:r>
              <a:t>THE PROGRAMME</a:t>
            </a:r>
            <a:r>
              <a:rPr b="0"/>
              <a:t> </a:t>
            </a:r>
            <a:endParaRPr b="0">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The winning candidate will gain lifetime access to the </a:t>
            </a:r>
            <a:r>
              <a:rPr>
                <a:hlinkClick r:id="rId2" invalidUrl="" action="" tgtFrame="" tooltip="" history="1" highlightClick="0" endSnd="0"/>
              </a:rPr>
              <a:t>SUN</a:t>
            </a:r>
            <a:r>
              <a:rPr baseline="31999">
                <a:hlinkClick r:id="rId2" invalidUrl="" action="" tgtFrame="" tooltip="" history="1" highlightClick="0" endSnd="0"/>
              </a:rPr>
              <a:t>x</a:t>
            </a:r>
            <a:r>
              <a:rPr>
                <a:hlinkClick r:id="rId2" invalidUrl="" action="" tgtFrame="" tooltip="" history="1" highlightClick="0" endSnd="0"/>
              </a:rPr>
              <a:t> Portal</a:t>
            </a:r>
            <a:r>
              <a:t> - designed to give easy access to content, data and support on Climate Friendly Travel, as well as a related course for graduate students. It is specifically aimed at people planning careers in the Travels (Travel &amp; Tourism) sector.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Given that Travel &amp; Tourism cuts across many sectors, the Portal and course will also be of general interest to a wide cross section of undergraduate and post graduate disciplines. Together they are the core induction for SUN</a:t>
            </a:r>
            <a:r>
              <a:rPr baseline="31999"/>
              <a:t>x</a:t>
            </a:r>
            <a:r>
              <a:t> Members, who are committed to a leadership role in helping communities proactively adjust for changing visitor patterns and habits, in a climate intensifying world. </a:t>
            </a:r>
            <a:endParaRPr>
              <a:solidFill>
                <a:srgbClr val="000000">
                  <a:alpha val="84705"/>
                </a:srgbClr>
              </a:solidFill>
              <a:latin typeface="Arial"/>
              <a:ea typeface="Arial"/>
              <a:cs typeface="Arial"/>
              <a:sym typeface="Arial"/>
            </a:endParaRPr>
          </a:p>
          <a:p>
            <a:pPr marL="0" indent="0" defTabSz="182880">
              <a:lnSpc>
                <a:spcPts val="3700"/>
              </a:lnSpc>
              <a:spcBef>
                <a:spcPts val="0"/>
              </a:spcBef>
              <a:buClrTx/>
              <a:buSzTx/>
              <a:buFontTx/>
              <a:buNone/>
              <a:defRPr b="1" sz="1560">
                <a:solidFill>
                  <a:srgbClr val="333333"/>
                </a:solidFill>
                <a:latin typeface="Arial"/>
                <a:ea typeface="Arial"/>
                <a:cs typeface="Arial"/>
                <a:sym typeface="Arial"/>
              </a:defRPr>
            </a:pPr>
            <a:r>
              <a:t>ABOUT SUN</a:t>
            </a:r>
            <a:r>
              <a:rPr baseline="31999"/>
              <a:t>X</a:t>
            </a:r>
            <a:r>
              <a:t> </a:t>
            </a:r>
            <a:endParaRPr>
              <a:solidFill>
                <a:srgbClr val="000000">
                  <a:alpha val="84705"/>
                </a:srgbClr>
              </a:solidFill>
            </a:endParaRPr>
          </a:p>
          <a:p>
            <a:pPr marL="0" indent="0" defTabSz="182880">
              <a:lnSpc>
                <a:spcPts val="3100"/>
              </a:lnSpc>
              <a:spcBef>
                <a:spcPts val="0"/>
              </a:spcBef>
              <a:buClrTx/>
              <a:buSzTx/>
              <a:buFontTx/>
              <a:buNone/>
              <a:defRPr sz="1560">
                <a:solidFill>
                  <a:srgbClr val="333333"/>
                </a:solidFill>
                <a:latin typeface="Calibri"/>
                <a:ea typeface="Calibri"/>
                <a:cs typeface="Calibri"/>
                <a:sym typeface="Calibri"/>
              </a:defRPr>
            </a:pPr>
            <a:r>
              <a:t>SUN</a:t>
            </a:r>
            <a:r>
              <a:rPr baseline="31999"/>
              <a:t>x</a:t>
            </a:r>
            <a:r>
              <a:t> - Strong Universal Network is a Legacy to Maurice Strong, who pioneered global Sustainable Development action for the past half century and was a firm believer in Travel &amp; Tourism as a positive environmental change agent – if effectively motivated and committed. </a:t>
            </a:r>
            <a:endParaRPr>
              <a:solidFill>
                <a:srgbClr val="000000">
                  <a:alpha val="84705"/>
                </a:srgbClr>
              </a:solidFill>
              <a:latin typeface="Arial"/>
              <a:ea typeface="Arial"/>
              <a:cs typeface="Arial"/>
              <a:sym typeface="Arial"/>
            </a:endParaRPr>
          </a:p>
          <a:p>
            <a:pPr marL="0" indent="0"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defTabSz="182880">
              <a:lnSpc>
                <a:spcPts val="3100"/>
              </a:lnSpc>
              <a:spcBef>
                <a:spcPts val="0"/>
              </a:spcBef>
              <a:buClrTx/>
              <a:buSzTx/>
              <a:buFontTx/>
              <a:buNone/>
              <a:defRPr sz="1560">
                <a:solidFill>
                  <a:srgbClr val="000000"/>
                </a:solidFill>
                <a:latin typeface="Calibri"/>
                <a:ea typeface="Calibri"/>
                <a:cs typeface="Calibri"/>
                <a:sym typeface="Calibri"/>
              </a:defRPr>
            </a:pPr>
            <a:r>
              <a:t>SUN</a:t>
            </a:r>
            <a:r>
              <a:rPr baseline="31999"/>
              <a:t>x</a:t>
            </a:r>
            <a:r>
              <a:t> in partnership with EXO Foundation has launched a </a:t>
            </a:r>
            <a:r>
              <a:rPr u="sng">
                <a:solidFill>
                  <a:schemeClr val="accent1"/>
                </a:solidFill>
                <a:hlinkClick r:id="rId3" invalidUrl="" action="" tgtFrame="" tooltip="" history="1" highlightClick="0" endSnd="0"/>
              </a:rPr>
              <a:t>“Plan For Our Kids”</a:t>
            </a:r>
            <a:r>
              <a:t> Program to support STRONG Climate Champions for Bali. This will provide Lifetime Learning from school through University, into corporate training programs, for 50 of tomorrow’s leaders to focus on Climate Resilience. </a:t>
            </a:r>
            <a:endParaRPr>
              <a:solidFill>
                <a:srgbClr val="000000">
                  <a:alpha val="84705"/>
                </a:srgbClr>
              </a:solidFill>
              <a:latin typeface="Arial"/>
              <a:ea typeface="Arial"/>
              <a:cs typeface="Arial"/>
              <a:sym typeface="Arial"/>
            </a:endParaRPr>
          </a:p>
          <a:p>
            <a:pPr marL="0" indent="0"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defTabSz="182880">
              <a:lnSpc>
                <a:spcPts val="3100"/>
              </a:lnSpc>
              <a:spcBef>
                <a:spcPts val="0"/>
              </a:spcBef>
              <a:buClrTx/>
              <a:buSzTx/>
              <a:buFontTx/>
              <a:buNone/>
              <a:defRPr sz="1560">
                <a:solidFill>
                  <a:srgbClr val="333333"/>
                </a:solidFill>
                <a:latin typeface="Calibri"/>
                <a:ea typeface="Calibri"/>
                <a:cs typeface="Calibri"/>
                <a:sym typeface="Calibri"/>
              </a:defRPr>
            </a:pPr>
            <a:r>
              <a:t>The SUN</a:t>
            </a:r>
            <a:r>
              <a:rPr baseline="31999"/>
              <a:t>x</a:t>
            </a:r>
            <a:r>
              <a:t> Media Kit provides information and resources about the SUN</a:t>
            </a:r>
            <a:r>
              <a:rPr baseline="31999"/>
              <a:t>x</a:t>
            </a:r>
            <a:r>
              <a:t> System, including the main pillars of our work. These are: </a:t>
            </a:r>
            <a:endParaRPr>
              <a:solidFill>
                <a:srgbClr val="000000">
                  <a:alpha val="84705"/>
                </a:srgbClr>
              </a:solidFill>
              <a:latin typeface="Arial"/>
              <a:ea typeface="Arial"/>
              <a:cs typeface="Arial"/>
              <a:sym typeface="Arial"/>
            </a:endParaRPr>
          </a:p>
          <a:p>
            <a:pPr marL="182880" indent="-127000" defTabSz="182880">
              <a:lnSpc>
                <a:spcPts val="3100"/>
              </a:lnSpc>
              <a:spcBef>
                <a:spcPts val="0"/>
              </a:spcBef>
              <a:buClr>
                <a:srgbClr val="333333"/>
              </a:buClr>
              <a:buSzPct val="104999"/>
              <a:buFont typeface="Calibri"/>
              <a:buChar char="•"/>
              <a:defRPr sz="1560">
                <a:solidFill>
                  <a:srgbClr val="333333"/>
                </a:solidFill>
                <a:latin typeface="Calibri"/>
                <a:ea typeface="Calibri"/>
                <a:cs typeface="Calibri"/>
                <a:sym typeface="Calibri"/>
              </a:defRPr>
            </a:pPr>
            <a:r>
              <a:t>Climate Friendly Travel Ambitions Report </a:t>
            </a:r>
            <a:br>
              <a:rPr>
                <a:solidFill>
                  <a:srgbClr val="000000">
                    <a:alpha val="84705"/>
                  </a:srgbClr>
                </a:solidFill>
              </a:rPr>
            </a:br>
            <a:endParaRPr>
              <a:solidFill>
                <a:srgbClr val="000000">
                  <a:alpha val="84705"/>
                </a:srgbClr>
              </a:solidFill>
            </a:endParaRPr>
          </a:p>
          <a:p>
            <a:pPr marL="182880" indent="-127000" defTabSz="182880">
              <a:lnSpc>
                <a:spcPts val="3100"/>
              </a:lnSpc>
              <a:spcBef>
                <a:spcPts val="0"/>
              </a:spcBef>
              <a:buClr>
                <a:srgbClr val="333333"/>
              </a:buClr>
              <a:buSzPct val="104999"/>
              <a:buFont typeface="Calibri"/>
              <a:buChar char="•"/>
              <a:defRPr sz="1560">
                <a:solidFill>
                  <a:srgbClr val="333333"/>
                </a:solidFill>
                <a:latin typeface="Calibri"/>
                <a:ea typeface="Calibri"/>
                <a:cs typeface="Calibri"/>
                <a:sym typeface="Calibri"/>
              </a:defRPr>
            </a:pPr>
            <a:r>
              <a:t>Annual Think Tank to review the previous year's report </a:t>
            </a:r>
            <a:br>
              <a:rPr>
                <a:solidFill>
                  <a:srgbClr val="000000">
                    <a:alpha val="84705"/>
                  </a:srgbClr>
                </a:solidFill>
              </a:rPr>
            </a:br>
            <a:endParaRPr>
              <a:solidFill>
                <a:srgbClr val="000000">
                  <a:alpha val="84705"/>
                </a:srgbClr>
              </a:solidFill>
            </a:endParaRPr>
          </a:p>
          <a:p>
            <a:pPr marL="182880" indent="-127000" defTabSz="182880">
              <a:lnSpc>
                <a:spcPts val="3100"/>
              </a:lnSpc>
              <a:spcBef>
                <a:spcPts val="0"/>
              </a:spcBef>
              <a:buClr>
                <a:srgbClr val="333333"/>
              </a:buClr>
              <a:buSzPct val="104999"/>
              <a:buFont typeface="Calibri"/>
              <a:buChar char="•"/>
              <a:defRPr sz="1560">
                <a:solidFill>
                  <a:srgbClr val="333333"/>
                </a:solidFill>
                <a:latin typeface="Calibri"/>
                <a:ea typeface="Calibri"/>
                <a:cs typeface="Calibri"/>
                <a:sym typeface="Calibri"/>
              </a:defRPr>
            </a:pPr>
            <a:r>
              <a:t>2050 Climate Ambitions Registry </a:t>
            </a:r>
            <a:br>
              <a:rPr>
                <a:solidFill>
                  <a:srgbClr val="000000">
                    <a:alpha val="84705"/>
                  </a:srgbClr>
                </a:solidFill>
              </a:rPr>
            </a:br>
            <a:endParaRPr>
              <a:solidFill>
                <a:srgbClr val="000000">
                  <a:alpha val="84705"/>
                </a:srgbClr>
              </a:solidFill>
            </a:endParaRPr>
          </a:p>
          <a:p>
            <a:pPr marL="182880" indent="-127000" defTabSz="182880">
              <a:lnSpc>
                <a:spcPts val="3100"/>
              </a:lnSpc>
              <a:spcBef>
                <a:spcPts val="0"/>
              </a:spcBef>
              <a:buClr>
                <a:srgbClr val="333333"/>
              </a:buClr>
              <a:buSzPct val="104999"/>
              <a:buFont typeface="Calibri"/>
              <a:buChar char="•"/>
              <a:defRPr sz="1560">
                <a:solidFill>
                  <a:srgbClr val="333333"/>
                </a:solidFill>
                <a:latin typeface="Calibri"/>
                <a:ea typeface="Calibri"/>
                <a:cs typeface="Calibri"/>
                <a:sym typeface="Calibri"/>
              </a:defRPr>
            </a:pPr>
            <a:r>
              <a:t>STRONG Climate Event </a:t>
            </a:r>
            <a:br>
              <a:rPr>
                <a:solidFill>
                  <a:srgbClr val="000000">
                    <a:alpha val="84705"/>
                  </a:srgbClr>
                </a:solidFill>
              </a:rPr>
            </a:br>
            <a:endParaRPr>
              <a:solidFill>
                <a:srgbClr val="000000">
                  <a:alpha val="84705"/>
                </a:srgbClr>
              </a:solidFill>
            </a:endParaRPr>
          </a:p>
          <a:p>
            <a:pPr marL="0" indent="0" defTabSz="182880">
              <a:lnSpc>
                <a:spcPts val="3100"/>
              </a:lnSpc>
              <a:spcBef>
                <a:spcPts val="0"/>
              </a:spcBef>
              <a:buClrTx/>
              <a:buSzTx/>
              <a:buFontTx/>
              <a:buNone/>
              <a:defRPr sz="1560">
                <a:solidFill>
                  <a:srgbClr val="333333"/>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algn="just" defTabSz="182880">
              <a:lnSpc>
                <a:spcPts val="3100"/>
              </a:lnSpc>
              <a:spcBef>
                <a:spcPts val="0"/>
              </a:spcBef>
              <a:buClrTx/>
              <a:buSzTx/>
              <a:buFontTx/>
              <a:buNone/>
              <a:defRPr sz="1560">
                <a:solidFill>
                  <a:srgbClr val="000000"/>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Text"/>
          <p:cNvSpPr txBox="1"/>
          <p:nvPr>
            <p:ph type="body" idx="21"/>
          </p:nvPr>
        </p:nvSpPr>
        <p:spPr>
          <a:prstGeom prst="rect">
            <a:avLst/>
          </a:prstGeom>
        </p:spPr>
        <p:txBody>
          <a:bodyPr/>
          <a:lstStyle/>
          <a:p>
            <a:pPr/>
            <a:r>
              <a:t>Text</a:t>
            </a:r>
          </a:p>
        </p:txBody>
      </p:sp>
      <p:sp>
        <p:nvSpPr>
          <p:cNvPr id="194" name="Nigel Farage turns his attention to opposing lockdown…"/>
          <p:cNvSpPr txBox="1"/>
          <p:nvPr>
            <p:ph type="body" idx="1"/>
          </p:nvPr>
        </p:nvSpPr>
        <p:spPr>
          <a:prstGeom prst="rect">
            <a:avLst/>
          </a:prstGeom>
        </p:spPr>
        <p:txBody>
          <a:bodyPr/>
          <a:lstStyle/>
          <a:p>
            <a:pPr marL="0" indent="0" defTabSz="457200">
              <a:lnSpc>
                <a:spcPts val="5100"/>
              </a:lnSpc>
              <a:spcBef>
                <a:spcPts val="0"/>
              </a:spcBef>
              <a:buClrTx/>
              <a:buSzTx/>
              <a:buFontTx/>
              <a:buNone/>
              <a:defRPr b="1" sz="2133" u="sng">
                <a:solidFill>
                  <a:srgbClr val="000000">
                    <a:alpha val="84705"/>
                  </a:srgbClr>
                </a:solidFill>
                <a:latin typeface="Calibri"/>
                <a:ea typeface="Calibri"/>
                <a:cs typeface="Calibri"/>
                <a:sym typeface="Calibri"/>
              </a:defRPr>
            </a:pPr>
            <a:r>
              <a:t>Nigel Farage turns his attention to opposing lockdown</a:t>
            </a:r>
            <a:r>
              <a:rPr b="0" u="none"/>
              <a:t> </a:t>
            </a:r>
            <a:endParaRPr b="0" sz="1200" u="none">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Throughout last year, one man above all was credited for keeping the Conservative Party level in the polls, despite the frequent last-minute changes of approach, the uncontrolled epidemic, the lockdown-breaking antics of the Prime Minister’s aide Dominic Cummings, and any number of crises. </a:t>
            </a:r>
            <a:endParaRPr sz="1200">
              <a:latin typeface="Arial"/>
              <a:ea typeface="Arial"/>
              <a:cs typeface="Arial"/>
              <a:sym typeface="Arial"/>
            </a:endParaRPr>
          </a:p>
          <a:p>
            <a:pPr marL="0" indent="0" defTabSz="457200">
              <a:lnSpc>
                <a:spcPts val="3800"/>
              </a:lnSpc>
              <a:spcBef>
                <a:spcPts val="0"/>
              </a:spcBef>
              <a:buClrTx/>
              <a:buSzTx/>
              <a:buFontTx/>
              <a:buNone/>
              <a:defRPr b="1" sz="1600" u="sng">
                <a:solidFill>
                  <a:srgbClr val="000000">
                    <a:alpha val="84705"/>
                  </a:srgbClr>
                </a:solidFill>
                <a:latin typeface="Calibri"/>
                <a:ea typeface="Calibri"/>
                <a:cs typeface="Calibri"/>
                <a:sym typeface="Calibri"/>
              </a:defRPr>
            </a:pPr>
            <a:r>
              <a:t>That man? Nigel Farage</a:t>
            </a:r>
            <a:r>
              <a:rPr b="0" u="none"/>
              <a:t> </a:t>
            </a:r>
            <a:endParaRPr b="0" sz="1200" u="none">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The biggest under-appreciated change in British politics is that England has become a two-party democracy once again. The Liberal Democrats, who throughout the rise and fall of New Labor were a serious third force in British politics, have yet to recover from their near-death experience after going into coalition and might yet die out completely.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And Nigel Farage’s two political parties; Ukip and its spiritual successor, the Brexit Party, have experienced a rare political experience. The destructive consequences of total victory, because, with the UK outside of the European Union, it is hard to see the value in a party campaigning for us to leave the European Union, just as it is hard to see the value in a party campaigning for say, the creation of the weekend.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This is good news for the Conservative Party, because, without a viable challenger to its right, or a Liberal Democrat party capable of winning significant numbers of seats from the Tories, they have just one threat, the Labor Party. Labor, which has not only beat to the Conservatives, but the Greens, the Scottish National Party and Plaid Cymru, in addition to the Liberal Democrats, has a much trickier path to majority government.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That, in a way, is part of the difference between the 2017 and 2019 elections, the Liberal Democrats revived as a party capable of winning votes from Labor on the left, but Nigel Farage’s Brexit Party voluntarily removed itself from the political fray, leaving the Conservatives as the only game in town on the right.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rPr u="sng">
                <a:solidFill>
                  <a:schemeClr val="accent1"/>
                </a:solidFill>
                <a:hlinkClick r:id="rId2" invalidUrl="" action="" tgtFrame="" tooltip="" history="1" highlightClick="0" endSnd="0"/>
              </a:rPr>
              <a:t>Sir Keir Starmer’s </a:t>
            </a:r>
            <a:r>
              <a:t>closest allies believe they can win votes from the Conservative Party in sufficient numbers not to need a return to frontline politics from Nigel Farage. They are also cautious that just because Farage became a largely Conservative Party problem by the time of 2019, doesn’t mean that he is incapable of damaging Labor prospects too. But as it stands, the party with the biggest immediate reason to fear a Farage return and to be pleased about his voluntary exile from British politics is the Conservative Party.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Now Farage is back with another new party, </a:t>
            </a:r>
            <a:r>
              <a:rPr u="sng">
                <a:solidFill>
                  <a:schemeClr val="accent1"/>
                </a:solidFill>
                <a:hlinkClick r:id="rId3" invalidUrl="" action="" tgtFrame="" tooltip="" history="1" highlightClick="0" endSnd="0"/>
              </a:rPr>
              <a:t>Reform UK</a:t>
            </a:r>
            <a:r>
              <a:t>. Though legally the same entity as the Brexit Party, it has a new aim as well as a new name, opposing the lockdown restrictions. The problem is that lockdowns are least popular with the young, and Farage’s popularity is heavily concentrated among the old. In addition, while lockdowns are miserable, the good news about vaccines means that there is light at the end of the tunnel (as remote as it can sometimes feel).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However, while in the country as a whole, opposition to lockdown and support for Farage are very different pastimes, there is one important group which likes Farage and hates lockdowns, big-money donors on the right of politics. If Farage can convince that crowd that he is still a ticket worth buying, then he will do well enough to hang around until another issue more suited to his political appeal comes along.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The most important thing about Farage’s embrace of lockdown scepticism isn’t that he has picked a winning issue for him, it’s that he still wants to be involved in electoral politics in the UK. That hunger isn’t going to dissipate alongside lockdown measures, and sooner or later, he will find something that is more in tune with his natural base of supporters in the country.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Looking ahead at the challenges facing the UK, it feels that the most natural fit for his political appeal will be opposition to environmental measures: for example, the low transport neighbourhood championed by the Conservative government in Westminster but most enthusiastically adopted by Labor local authorities. </a:t>
            </a:r>
            <a:endParaRPr sz="1200">
              <a:latin typeface="Arial"/>
              <a:ea typeface="Arial"/>
              <a:cs typeface="Arial"/>
              <a:sym typeface="Arial"/>
            </a:endParaRPr>
          </a:p>
          <a:p>
            <a:pPr marL="0" indent="0" defTabSz="457200">
              <a:lnSpc>
                <a:spcPts val="3800"/>
              </a:lnSpc>
              <a:spcBef>
                <a:spcPts val="0"/>
              </a:spcBef>
              <a:buClrTx/>
              <a:buSzTx/>
              <a:buFontTx/>
              <a:buNone/>
              <a:defRPr b="1" sz="1600" u="sng">
                <a:solidFill>
                  <a:srgbClr val="000000">
                    <a:alpha val="84705"/>
                  </a:srgbClr>
                </a:solidFill>
                <a:latin typeface="Calibri"/>
                <a:ea typeface="Calibri"/>
                <a:cs typeface="Calibri"/>
                <a:sym typeface="Calibri"/>
              </a:defRPr>
            </a:pPr>
            <a:r>
              <a:t>Conclusion</a:t>
            </a:r>
            <a:r>
              <a:rPr b="0" u="none"/>
              <a:t> </a:t>
            </a:r>
            <a:endParaRPr b="0" sz="1200" u="none">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The Conservatives’ optimism is, in part, founded on the fact they have unified the right behind them. But the return of Farage shows that that may well be a temporary advantage, that just because Farage has outlived his usefulness as far as the pro-Brexit wing of the Tory party is concerned doesn’t mean that Farage shares that diagnosis. Whether it is lockdown or the environment, Tory MPs may have to once again grow used to the unhappy sight of a smiling Nigel Farage. </a:t>
            </a:r>
            <a:endParaRPr sz="1200">
              <a:latin typeface="Arial"/>
              <a:ea typeface="Arial"/>
              <a:cs typeface="Arial"/>
              <a:sym typeface="Arial"/>
            </a:endParaRPr>
          </a:p>
          <a:p>
            <a:pPr marL="0" indent="0" algn="just"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ext"/>
          <p:cNvSpPr txBox="1"/>
          <p:nvPr>
            <p:ph type="body" idx="21"/>
          </p:nvPr>
        </p:nvSpPr>
        <p:spPr>
          <a:prstGeom prst="rect">
            <a:avLst/>
          </a:prstGeom>
        </p:spPr>
        <p:txBody>
          <a:bodyPr/>
          <a:lstStyle/>
          <a:p>
            <a:pPr/>
            <a:r>
              <a:t>Text</a:t>
            </a:r>
          </a:p>
        </p:txBody>
      </p:sp>
      <p:sp>
        <p:nvSpPr>
          <p:cNvPr id="197" name="Kyaw Min Naing…"/>
          <p:cNvSpPr txBox="1"/>
          <p:nvPr>
            <p:ph type="body" idx="1"/>
          </p:nvPr>
        </p:nvSpPr>
        <p:spPr>
          <a:prstGeom prst="rect">
            <a:avLst/>
          </a:prstGeom>
        </p:spPr>
        <p:txBody>
          <a:bodyPr/>
          <a:lstStyle/>
          <a:p>
            <a:pPr marL="0" indent="0" defTabSz="457200">
              <a:lnSpc>
                <a:spcPts val="46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Kyaw Min Naing </a:t>
            </a:r>
            <a:endParaRPr sz="1200">
              <a:latin typeface="Arial"/>
              <a:ea typeface="Arial"/>
              <a:cs typeface="Arial"/>
              <a:sym typeface="Arial"/>
            </a:endParaRPr>
          </a:p>
          <a:p>
            <a:pPr marL="0" indent="0" defTabSz="457200">
              <a:lnSpc>
                <a:spcPts val="46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Current Event </a:t>
            </a:r>
            <a:endParaRPr sz="1200">
              <a:latin typeface="Arial"/>
              <a:ea typeface="Arial"/>
              <a:cs typeface="Arial"/>
              <a:sym typeface="Arial"/>
            </a:endParaRPr>
          </a:p>
          <a:p>
            <a:pPr marL="0" indent="0" defTabSz="457200">
              <a:lnSpc>
                <a:spcPts val="46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DD/MM/YEAR </a:t>
            </a:r>
            <a:endParaRPr sz="1200">
              <a:latin typeface="Arial"/>
              <a:ea typeface="Arial"/>
              <a:cs typeface="Arial"/>
              <a:sym typeface="Arial"/>
            </a:endParaRPr>
          </a:p>
          <a:p>
            <a:pPr marL="0" indent="0" algn="ctr" defTabSz="457200">
              <a:lnSpc>
                <a:spcPts val="8100"/>
              </a:lnSpc>
              <a:spcBef>
                <a:spcPts val="0"/>
              </a:spcBef>
              <a:buClrTx/>
              <a:buSzTx/>
              <a:buFontTx/>
              <a:buNone/>
              <a:defRPr sz="3333">
                <a:solidFill>
                  <a:srgbClr val="000000">
                    <a:alpha val="84705"/>
                  </a:srgbClr>
                </a:solidFill>
                <a:latin typeface="Times New Roman"/>
                <a:ea typeface="Times New Roman"/>
                <a:cs typeface="Times New Roman"/>
                <a:sym typeface="Times New Roman"/>
              </a:defRPr>
            </a:pPr>
            <a:r>
              <a:t>OZONE DEPLETION </a:t>
            </a:r>
            <a:endParaRPr sz="1200">
              <a:latin typeface="Arial"/>
              <a:ea typeface="Arial"/>
              <a:cs typeface="Arial"/>
              <a:sym typeface="Arial"/>
            </a:endParaRPr>
          </a:p>
          <a:p>
            <a:pPr marL="0" indent="609600" defTabSz="457200">
              <a:lnSpc>
                <a:spcPts val="55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The “Ozone Layer”, formed from a gas called “Ozone” surrounds planet Earth. The ozone layer acts as a barrier between Earth and harmful ultraviolet radiation from the sun. However, human activities have damaged or deplete the ozone layer, exposing life on Earth to dangerous UV radiations. Over the past few years, the Ozone layer has gotten thinner, from harmful chemicals released from various human activities, therefore eventually resulting in the Ozone layer absorbing less ultraviolet rays.  </a:t>
            </a:r>
            <a:endParaRPr sz="1200">
              <a:latin typeface="Arial"/>
              <a:ea typeface="Arial"/>
              <a:cs typeface="Arial"/>
              <a:sym typeface="Arial"/>
            </a:endParaRPr>
          </a:p>
          <a:p>
            <a:pPr marL="0" indent="609600" defTabSz="457200">
              <a:lnSpc>
                <a:spcPts val="55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Earth’s atmosphere is made up of five layers: The troposphere, stratosphere, mesosphere, thermosphere, and the exosphere. The second layer; stratosphere is where the ozone layer is. The molecule “Ozone” contains three oxygen atoms. Ozone gases can be pretty scarce in the atmosphere, there are only about three molecules for every ten million molecules of air, but it still does it’s part by absorbing about nighty eight percent of harmful ultraviolet light. Chemicals such as CFCs or Chlorofluorocarbons and the primary culprits and factors when it comes to ozone depletion. CFCs are a nontoxic, nonflammable chemical that contains the elements: carbon, chlorine, and fluorine, together making up chlorofluorocarbons. CFCs can mostly be found in refrigerants, and plastic products. When chlorofluorocarbons are released into the atmosphere, elements are broken by ultraviolet rays, releasing chlorine atoms, which are able to destroy ozone molecules. Another culprit of ozone depletion is a human-made chemical called “Halon”, widely used in fire extinguishers and explosion suppression systems, and have ten times more potent than CFCs, but the world-wide use of halon is less than CFCs. “Halon” contains elements of (Br) bromine and (Cl) chlorine, which both contribute to ozone destruction. Season, and climate also come into account on how much effect might take place when it comes to the ozone layer depleting. If chlorofluorocarbons were released in the summer when more sun; the more UV rays, and with ozone layers already destroyed, the easier it will be for harmful rays to penetrate through the Earth’s at atmosphere. These chemical substances that harm the ozone layer can be known as (ODS) Ozone depleting substances. Areas damaged in the Ozone layer are called ozone-holes, but holes in the ozone isn’t really what's happening. When an ozone layer depletes, it's not like your day-to-day sphere where holes will form when popped, the ozone layer just gets thinner and thinner, ozone depletion in the arctic has reached a risky, unhealthy level. </a:t>
            </a:r>
            <a:endParaRPr sz="1200">
              <a:latin typeface="Arial"/>
              <a:ea typeface="Arial"/>
              <a:cs typeface="Arial"/>
              <a:sym typeface="Arial"/>
            </a:endParaRPr>
          </a:p>
          <a:p>
            <a:pPr marL="0" indent="0" defTabSz="457200">
              <a:lnSpc>
                <a:spcPts val="5500"/>
              </a:lnSpc>
              <a:spcBef>
                <a:spcPts val="0"/>
              </a:spcBef>
              <a:buClrTx/>
              <a:buSzTx/>
              <a:buFontTx/>
              <a:buNone/>
              <a:defRPr sz="1866">
                <a:solidFill>
                  <a:srgbClr val="000000">
                    <a:alpha val="84705"/>
                  </a:srgbClr>
                </a:solidFill>
                <a:latin typeface="Times New Roman"/>
                <a:ea typeface="Times New Roman"/>
                <a:cs typeface="Times New Roman"/>
                <a:sym typeface="Times New Roman"/>
              </a:defRPr>
            </a:pPr>
            <a:r>
              <a:t>My final draft still hasn’t yet to be completed. This article will include scientific facts digging deep into chemical reactions, different molecules and more. This article can be used to spread awareness, informing readers about problems can lead to great danger and to inform others to take action before it's too late. For what's to come in the article, many scientific experiments and facts will be provided. But not all hope is gone, the Ozone layer still has a chance to recover, and it’s all up to us, solutions such as banning the produce of Ozone depleting substances, and reducing global warming will be explained throughout the article.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ext"/>
          <p:cNvSpPr txBox="1"/>
          <p:nvPr>
            <p:ph type="body" idx="21"/>
          </p:nvPr>
        </p:nvSpPr>
        <p:spPr>
          <a:prstGeom prst="rect">
            <a:avLst/>
          </a:prstGeom>
        </p:spPr>
        <p:txBody>
          <a:bodyPr/>
          <a:lstStyle/>
          <a:p>
            <a:pPr/>
            <a:r>
              <a:t>Text</a:t>
            </a:r>
          </a:p>
        </p:txBody>
      </p:sp>
      <p:sp>
        <p:nvSpPr>
          <p:cNvPr id="200" name="What I'd like to be written on my tomb…"/>
          <p:cNvSpPr txBox="1"/>
          <p:nvPr>
            <p:ph type="body" idx="1"/>
          </p:nvPr>
        </p:nvSpPr>
        <p:spPr>
          <a:prstGeom prst="rect">
            <a:avLst/>
          </a:prstGeom>
        </p:spPr>
        <p:txBody>
          <a:bodyPr/>
          <a:lstStyle/>
          <a:p>
            <a:pPr marL="0" indent="0" defTabSz="457200">
              <a:lnSpc>
                <a:spcPts val="8700"/>
              </a:lnSpc>
              <a:spcBef>
                <a:spcPts val="0"/>
              </a:spcBef>
              <a:buClrTx/>
              <a:buSzTx/>
              <a:buFontTx/>
              <a:buNone/>
              <a:defRPr sz="3733">
                <a:solidFill>
                  <a:srgbClr val="000000">
                    <a:alpha val="84705"/>
                  </a:srgbClr>
                </a:solidFill>
                <a:latin typeface="Helvetica"/>
                <a:ea typeface="Helvetica"/>
                <a:cs typeface="Helvetica"/>
                <a:sym typeface="Helvetica"/>
              </a:defRPr>
            </a:pPr>
            <a:r>
              <a:t>What I'd like to be written on my tomb </a:t>
            </a:r>
            <a:endParaRPr sz="1200">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On my tomb, I’d like only my name to be written, nothing else. I’d like the people attending my funeral to remember how that name used to belong to a living person just days ago. I want to remind them that everyone’s clocks are ticking and that their names would eventually end up on a tomb of their own. This message may seem quite dark, but it is a truthful one.  </a:t>
            </a:r>
            <a:endParaRPr sz="1200">
              <a:latin typeface="Arial"/>
              <a:ea typeface="Arial"/>
              <a:cs typeface="Arial"/>
              <a:sym typeface="Arial"/>
            </a:endParaRPr>
          </a:p>
          <a:p>
            <a:pPr marL="0" indent="609600"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I want them to enjoy life while they could, to stop worrying about things. I want them to stay close to their friends and family, to spend more time with them. I want them to remember how short life is and tell them to not waste their precious time on Earth. </a:t>
            </a:r>
            <a:endParaRPr sz="1200">
              <a:latin typeface="Arial"/>
              <a:ea typeface="Arial"/>
              <a:cs typeface="Arial"/>
              <a:sym typeface="Arial"/>
            </a:endParaRPr>
          </a:p>
          <a:p>
            <a:pPr marL="0" indent="609600"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I frankly believe remembering every single dead person is a waste of time because there simply are just too many people in the world. I just want everyone to go on with their lives and pretend like nothing ever happened.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Text"/>
          <p:cNvSpPr txBox="1"/>
          <p:nvPr>
            <p:ph type="body" idx="21"/>
          </p:nvPr>
        </p:nvSpPr>
        <p:spPr>
          <a:prstGeom prst="rect">
            <a:avLst/>
          </a:prstGeom>
        </p:spPr>
        <p:txBody>
          <a:bodyPr/>
          <a:lstStyle/>
          <a:p>
            <a:pPr/>
            <a:r>
              <a:t>Text</a:t>
            </a:r>
          </a:p>
        </p:txBody>
      </p:sp>
      <p:sp>
        <p:nvSpPr>
          <p:cNvPr id="203" name="Double-click to edit"/>
          <p:cNvSpPr txBox="1"/>
          <p:nvPr>
            <p:ph type="title"/>
          </p:nvPr>
        </p:nvSpPr>
        <p:spPr>
          <a:prstGeom prst="rect">
            <a:avLst/>
          </a:prstGeom>
        </p:spPr>
        <p:txBody>
          <a:bodyPr/>
          <a:lstStyle/>
          <a:p>
            <a:pPr defTabSz="685165">
              <a:spcBef>
                <a:spcPts val="3200"/>
              </a:spcBef>
              <a:defRPr sz="7221"/>
            </a:pPr>
          </a:p>
        </p:txBody>
      </p:sp>
      <p:sp>
        <p:nvSpPr>
          <p:cNvPr id="204" name="Climate Change…"/>
          <p:cNvSpPr txBox="1"/>
          <p:nvPr>
            <p:ph type="body" idx="1"/>
          </p:nvPr>
        </p:nvSpPr>
        <p:spPr>
          <a:xfrm>
            <a:off x="761999" y="3886199"/>
            <a:ext cx="22860001" cy="8585201"/>
          </a:xfrm>
          <a:prstGeom prst="rect">
            <a:avLst/>
          </a:prstGeom>
        </p:spPr>
        <p:txBody>
          <a:bodyPr/>
          <a:lstStyle/>
          <a:p>
            <a:pPr marL="0" indent="0" algn="ctr" defTabSz="356615">
              <a:lnSpc>
                <a:spcPts val="6500"/>
              </a:lnSpc>
              <a:spcBef>
                <a:spcPts val="0"/>
              </a:spcBef>
              <a:buClrTx/>
              <a:buSzTx/>
              <a:buFontTx/>
              <a:buNone/>
              <a:defRPr b="1" sz="2599">
                <a:solidFill>
                  <a:srgbClr val="000000">
                    <a:alpha val="84705"/>
                  </a:srgbClr>
                </a:solidFill>
                <a:latin typeface="Helvetica"/>
                <a:ea typeface="Helvetica"/>
                <a:cs typeface="Helvetica"/>
                <a:sym typeface="Helvetica"/>
              </a:defRPr>
            </a:pPr>
            <a:r>
              <a:t>Climate Change</a:t>
            </a:r>
            <a:r>
              <a:rPr b="0"/>
              <a:t> </a:t>
            </a:r>
            <a:endParaRPr b="0" sz="935">
              <a:latin typeface="Arial"/>
              <a:ea typeface="Arial"/>
              <a:cs typeface="Arial"/>
              <a:sym typeface="Arial"/>
            </a:endParaRPr>
          </a:p>
          <a:p>
            <a:pPr marL="0" indent="0" algn="ctr" defTabSz="356615">
              <a:lnSpc>
                <a:spcPts val="10900"/>
              </a:lnSpc>
              <a:spcBef>
                <a:spcPts val="0"/>
              </a:spcBef>
              <a:buClrTx/>
              <a:buSzTx/>
              <a:buFontTx/>
              <a:buNone/>
              <a:defRPr b="1" sz="3120">
                <a:solidFill>
                  <a:srgbClr val="000000">
                    <a:alpha val="84705"/>
                  </a:srgbClr>
                </a:solidFill>
                <a:latin typeface="Helvetica"/>
                <a:ea typeface="Helvetica"/>
                <a:cs typeface="Helvetica"/>
                <a:sym typeface="Helvetica"/>
              </a:defRPr>
            </a:pPr>
            <a:r>
              <a:t>Climate Change</a:t>
            </a:r>
            <a:r>
              <a:rPr b="0"/>
              <a:t> </a:t>
            </a:r>
            <a:endParaRPr b="0" sz="935">
              <a:latin typeface="Arial"/>
              <a:ea typeface="Arial"/>
              <a:cs typeface="Arial"/>
              <a:sym typeface="Arial"/>
            </a:endParaRPr>
          </a:p>
          <a:p>
            <a:pPr marL="0" indent="475487" defTabSz="356615">
              <a:lnSpc>
                <a:spcPts val="5100"/>
              </a:lnSpc>
              <a:spcBef>
                <a:spcPts val="0"/>
              </a:spcBef>
              <a:buClrTx/>
              <a:buSzTx/>
              <a:buFontTx/>
              <a:buNone/>
              <a:defRPr sz="1455">
                <a:solidFill>
                  <a:srgbClr val="2B2B2B"/>
                </a:solidFill>
                <a:latin typeface="Times New Roman"/>
                <a:ea typeface="Times New Roman"/>
                <a:cs typeface="Times New Roman"/>
                <a:sym typeface="Times New Roman"/>
              </a:defRPr>
            </a:pPr>
            <a:r>
              <a:t>Climate change refers to the long term changes in the climate system over decades, centuries or longer. It is caused by rapidly increasing Green House Gases in the earth’s atmosphere cause due primarily to burning of coal. Certain gases in the atmosphere block the heat from escaping which create Green House gases. Long-lived gases that remain semi-permanently in the atmosphere and do not respond physically or chemically to changes in temperature are described as "forcing" climate change. Gases which respond physically or chemically to changes in the temperature are seen as "feedbacks. The Warming of the climate system in recent times is unambiguous. Many of the changes observed since the 1950 including the atmosphere and ocean warming, the amount of snow and ice that are diminishing, and sea levels rising are unparalleled. Earth’s climate is now changing quicker than any other point of time in history of modern civilization as a result of human activities. </a:t>
            </a:r>
            <a:endParaRPr sz="935">
              <a:solidFill>
                <a:srgbClr val="000000">
                  <a:alpha val="84705"/>
                </a:srgbClr>
              </a:solidFill>
              <a:latin typeface="Arial"/>
              <a:ea typeface="Arial"/>
              <a:cs typeface="Arial"/>
              <a:sym typeface="Arial"/>
            </a:endParaRPr>
          </a:p>
          <a:p>
            <a:pPr marL="0" indent="475487" defTabSz="356615">
              <a:lnSpc>
                <a:spcPts val="5100"/>
              </a:lnSpc>
              <a:spcBef>
                <a:spcPts val="0"/>
              </a:spcBef>
              <a:buClrTx/>
              <a:buSzTx/>
              <a:buFontTx/>
              <a:buNone/>
              <a:defRPr sz="1455">
                <a:solidFill>
                  <a:srgbClr val="2B2B2B"/>
                </a:solidFill>
                <a:latin typeface="Times New Roman"/>
                <a:ea typeface="Times New Roman"/>
                <a:cs typeface="Times New Roman"/>
                <a:sym typeface="Times New Roman"/>
              </a:defRPr>
            </a:pPr>
            <a:r>
              <a:t>Climate change is real. There will always be uncertainty in understanding the world’s climate. However there is now strong evidence that significant global warming is occurring. Observations throughout the world make it clear that climate change is occurring, and rigorous scientific research demonstrates that the greenhouse gases emitted by human activities are the primary driver. The evidence comes from direct measurements of rising surface air temperatures and subsurface ocean temperatures and from phenomena such as increases in average global sea levels, retreating glaciers, and changes to many physical and biological systems. It is likely that most of the warming in recent decades can be attributed to human activities. Earth's climate has changed throughout history. In the last 650,000 years there have been seven cycles of glacial advance and retreat, with the abrupt end of the last ice age about 11,700 years ago marking the beginning of the modern climate era and of human civilization. Ice cores drawn from Greenland, Antarctica, and Tropical Mountain glaciers show that Earth’s climate responds to changes in greenhouse gas levels. Ancient evidence that can be found in tree rings, ocean sediments, coral reefs, and layers of sedimentary rocks reveals that current warming is occurring roughly ten times faster than the average rate of ice-age-recovery warming. Carbon dioxide from human activity is increasing more than 250 times faster than it did from natural sources after the last Ice Age.</a:t>
            </a:r>
            <a:r>
              <a:rPr sz="1144">
                <a:solidFill>
                  <a:srgbClr val="202124"/>
                </a:solidFill>
                <a:latin typeface="Arial"/>
                <a:ea typeface="Arial"/>
                <a:cs typeface="Arial"/>
                <a:sym typeface="Arial"/>
              </a:rPr>
              <a:t> </a:t>
            </a:r>
            <a:r>
              <a:rPr>
                <a:solidFill>
                  <a:srgbClr val="202124"/>
                </a:solidFill>
              </a:rPr>
              <a:t>Small rodents that lived only on a single island off Australia are likely the world's first mammal to become a casualty of climate change and Indus river dolphins being pushed to the brink of extinction by climate change are some of the things caused by climate change.</a:t>
            </a:r>
            <a:r>
              <a:t> Earth-orbiting satellites and other technological advances have enabled scientists to see the big picture, collecting many different types of information about our planet and its climate on a global scale. This body of data, collected over many years, reveals the signals of a changing climate. The planet's average surface temperature has risen about 2.05 degrees Fahrenheit (1.14 degrees Celsius) since the late 19th century, a change driven largely by increased carbon dioxide and other human-made emissions into the atmosphere. Most of the warming occurred in the past 40 years, with the six warmest years on record taking place since 2014</a:t>
            </a:r>
            <a:r>
              <a:rPr sz="1299">
                <a:latin typeface="Helvetica"/>
                <a:ea typeface="Helvetica"/>
                <a:cs typeface="Helvetica"/>
                <a:sym typeface="Helvetica"/>
              </a:rPr>
              <a:t>.  </a:t>
            </a:r>
            <a:endParaRPr sz="935">
              <a:solidFill>
                <a:srgbClr val="000000">
                  <a:alpha val="84705"/>
                </a:srgbClr>
              </a:solidFill>
              <a:latin typeface="Arial"/>
              <a:ea typeface="Arial"/>
              <a:cs typeface="Arial"/>
              <a:sym typeface="Arial"/>
            </a:endParaRPr>
          </a:p>
          <a:p>
            <a:pPr marL="0" indent="475487" defTabSz="356615">
              <a:lnSpc>
                <a:spcPts val="5100"/>
              </a:lnSpc>
              <a:spcBef>
                <a:spcPts val="0"/>
              </a:spcBef>
              <a:buClrTx/>
              <a:buSzTx/>
              <a:buFontTx/>
              <a:buNone/>
              <a:defRPr sz="1455">
                <a:solidFill>
                  <a:srgbClr val="2B2B2B"/>
                </a:solidFill>
                <a:latin typeface="Times New Roman"/>
                <a:ea typeface="Times New Roman"/>
                <a:cs typeface="Times New Roman"/>
                <a:sym typeface="Times New Roman"/>
              </a:defRPr>
            </a:pPr>
            <a:r>
              <a:t>In conclusion, climate change is real and disastrous. Glaciers and icebergs in Arctic and Antarctica are melting which destroys the habitats of species such as Penguins, Polar bears, </a:t>
            </a:r>
            <a:r>
              <a:rPr>
                <a:solidFill>
                  <a:srgbClr val="202124"/>
                </a:solidFill>
              </a:rPr>
              <a:t>Arctic fox, Narwhal, Walrus, Seals, Ox, Moose, Orca, and Snowy owl, forcing them into the brink of extinction. </a:t>
            </a:r>
            <a:r>
              <a:t>Different species of animals are going to go extinct if we don’t try to reduce pollution and manage our environment.  </a:t>
            </a:r>
            <a:endParaRPr sz="935">
              <a:solidFill>
                <a:srgbClr val="000000">
                  <a:alpha val="84705"/>
                </a:srgbClr>
              </a:solidFill>
              <a:latin typeface="Arial"/>
              <a:ea typeface="Arial"/>
              <a:cs typeface="Arial"/>
              <a:sym typeface="Arial"/>
            </a:endParaRPr>
          </a:p>
          <a:p>
            <a:pPr marL="0" indent="475487" defTabSz="356615">
              <a:lnSpc>
                <a:spcPts val="4600"/>
              </a:lnSpc>
              <a:spcBef>
                <a:spcPts val="0"/>
              </a:spcBef>
              <a:buClrTx/>
              <a:buSzTx/>
              <a:buFontTx/>
              <a:buNone/>
              <a:defRPr sz="1299">
                <a:solidFill>
                  <a:srgbClr val="2B2B2B"/>
                </a:solidFill>
                <a:latin typeface="Times New Roman"/>
                <a:ea typeface="Times New Roman"/>
                <a:cs typeface="Times New Roman"/>
                <a:sym typeface="Times New Roman"/>
              </a:defRPr>
            </a:pPr>
            <a:r>
              <a:t> </a:t>
            </a:r>
            <a:endParaRPr sz="935">
              <a:solidFill>
                <a:srgbClr val="000000">
                  <a:alpha val="84705"/>
                </a:srgbClr>
              </a:solidFill>
              <a:latin typeface="Arial"/>
              <a:ea typeface="Arial"/>
              <a:cs typeface="Arial"/>
              <a:sym typeface="Arial"/>
            </a:endParaRPr>
          </a:p>
          <a:p>
            <a:pPr marL="0" indent="0" algn="ctr" defTabSz="356615">
              <a:lnSpc>
                <a:spcPts val="6500"/>
              </a:lnSpc>
              <a:spcBef>
                <a:spcPts val="0"/>
              </a:spcBef>
              <a:buClrTx/>
              <a:buSzTx/>
              <a:buFontTx/>
              <a:buNone/>
              <a:defRPr sz="2599">
                <a:solidFill>
                  <a:srgbClr val="000000">
                    <a:alpha val="84705"/>
                  </a:srgbClr>
                </a:solidFill>
                <a:latin typeface="Helvetica"/>
                <a:ea typeface="Helvetica"/>
                <a:cs typeface="Helvetica"/>
                <a:sym typeface="Helvetica"/>
              </a:defRPr>
            </a:pPr>
            <a:r>
              <a:t> </a:t>
            </a:r>
            <a:endParaRPr sz="935">
              <a:latin typeface="Arial"/>
              <a:ea typeface="Arial"/>
              <a:cs typeface="Arial"/>
              <a:sym typeface="Arial"/>
            </a:endParaR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ext"/>
          <p:cNvSpPr txBox="1"/>
          <p:nvPr>
            <p:ph type="body" idx="21"/>
          </p:nvPr>
        </p:nvSpPr>
        <p:spPr>
          <a:prstGeom prst="rect">
            <a:avLst/>
          </a:prstGeom>
        </p:spPr>
        <p:txBody>
          <a:bodyPr/>
          <a:lstStyle/>
          <a:p>
            <a:pPr/>
            <a:r>
              <a:t>Text</a:t>
            </a:r>
          </a:p>
        </p:txBody>
      </p:sp>
      <p:sp>
        <p:nvSpPr>
          <p:cNvPr id="207" name="For this paper, I will be writing about the cult of personality that Donald Trump has created and how one person convincing the masses of uneducated or uninformed people can lead to devastating results. I will also be elaborating on how he has convinced "/>
          <p:cNvSpPr txBox="1"/>
          <p:nvPr>
            <p:ph type="body" idx="1"/>
          </p:nvPr>
        </p:nvSpPr>
        <p:spPr>
          <a:xfrm>
            <a:off x="762000" y="1710538"/>
            <a:ext cx="22860000" cy="11873836"/>
          </a:xfrm>
          <a:prstGeom prst="rect">
            <a:avLst/>
          </a:prstGeom>
        </p:spPr>
        <p:txBody>
          <a:bodyPr/>
          <a:lstStyle/>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For this paper, I will be writing about the cult of personality that Donald Trump has created and how one person convincing the masses of uneducated or uninformed people can lead to devastating results. I will also be elaborating on how he has convinced the people to vote for what would otherwise have been a totally unfavorable candidate.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0" algn="just" defTabSz="324611">
              <a:lnSpc>
                <a:spcPts val="4300"/>
              </a:lnSpc>
              <a:spcBef>
                <a:spcPts val="0"/>
              </a:spcBef>
              <a:buClrTx/>
              <a:buSzTx/>
              <a:buFontTx/>
              <a:buNone/>
              <a:defRPr b="1" sz="1325">
                <a:solidFill>
                  <a:srgbClr val="000000">
                    <a:alpha val="84705"/>
                  </a:srgbClr>
                </a:solidFill>
                <a:latin typeface="Comic Sans MS"/>
                <a:ea typeface="Comic Sans MS"/>
                <a:cs typeface="Comic Sans MS"/>
                <a:sym typeface="Comic Sans MS"/>
              </a:defRPr>
            </a:pPr>
            <a:r>
              <a:t>Donald Trump</a:t>
            </a:r>
            <a:r>
              <a:rPr b="0"/>
              <a:t> </a:t>
            </a:r>
            <a:endParaRPr b="0" sz="851">
              <a:latin typeface="Arial"/>
              <a:ea typeface="Arial"/>
              <a:cs typeface="Arial"/>
              <a:sym typeface="Arial"/>
            </a:endParaRPr>
          </a:p>
          <a:p>
            <a:pPr marL="0" indent="0" algn="just" defTabSz="324611">
              <a:lnSpc>
                <a:spcPts val="3800"/>
              </a:lnSpc>
              <a:spcBef>
                <a:spcPts val="0"/>
              </a:spcBef>
              <a:buClrTx/>
              <a:buSzTx/>
              <a:buFontTx/>
              <a:buNone/>
              <a:defRPr b="1" sz="1136">
                <a:solidFill>
                  <a:srgbClr val="000000">
                    <a:alpha val="84705"/>
                  </a:srgbClr>
                </a:solidFill>
                <a:latin typeface="Comic Sans MS"/>
                <a:ea typeface="Comic Sans MS"/>
                <a:cs typeface="Comic Sans MS"/>
                <a:sym typeface="Comic Sans MS"/>
              </a:defRPr>
            </a:pPr>
            <a:r>
              <a:t>--------------------</a:t>
            </a:r>
            <a:r>
              <a:rPr b="0"/>
              <a:t> </a:t>
            </a:r>
            <a:endParaRPr b="0"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Donald Trump. His name is on not only US news, but global news almost every day for one reason or another. His presidency has been described as "the worst one in history" and his infamy is only surpassed by the near group of supporters he has garnered. He has used many methods to convince the populace that he is a good candidate, when he is not, as recent events have shown. I will try to shed some light on how he got almost half the nation to root for him.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He uses self-congratulating rhetoric and paints the US as a nation in crisis and that he is the one destined to save America from these problems as expressed in his slogan "Make America Great Again ‘’; or MAGA, for short. However, he never specifies how he will "make America great". His lack of specificity about how he would accomplish these goals is less relevant than his self-assured, convincing rhetoric. He urges his audiences to “trust him,” and promises he is “really smart”.</a:t>
            </a:r>
            <a:r>
              <a:rPr sz="1041"/>
              <a:t> </a:t>
            </a:r>
            <a:r>
              <a:t>(like when he claims to have predicted the 9/11 attacks).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With this slogan, he has also drawn on the myth of American exceptionalism, depicting the US as the world's only hope; he combines this with the MAGA slogan to accuse critics of him and his campaign as "weak" and won't contribute to the "greatness" of America, discouraging people from criticizing him for fear of accusations of not wanting to advance the nation. His speeches are often peppered with ad baculum arguments, which are threats of force (“when people come after me they go down the tubes”). Also used is divisive language to avoid getting backed into a corner. He has also paralipsis (making claims he isn't to be blamed for) and twists facts so that they are biased to his point of view. All this has earned him a base of diehard supporters who will not betray him.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0" algn="just" defTabSz="324611">
              <a:lnSpc>
                <a:spcPts val="4300"/>
              </a:lnSpc>
              <a:spcBef>
                <a:spcPts val="0"/>
              </a:spcBef>
              <a:buClrTx/>
              <a:buSzTx/>
              <a:buFontTx/>
              <a:buNone/>
              <a:defRPr b="1" sz="1325">
                <a:solidFill>
                  <a:srgbClr val="000000">
                    <a:alpha val="84705"/>
                  </a:srgbClr>
                </a:solidFill>
                <a:latin typeface="Comic Sans MS"/>
                <a:ea typeface="Comic Sans MS"/>
                <a:cs typeface="Comic Sans MS"/>
                <a:sym typeface="Comic Sans MS"/>
              </a:defRPr>
            </a:pPr>
            <a:r>
              <a:t>How they keep supporting him</a:t>
            </a:r>
            <a:r>
              <a:rPr b="0"/>
              <a:t> </a:t>
            </a:r>
            <a:endParaRPr b="0" sz="851">
              <a:latin typeface="Arial"/>
              <a:ea typeface="Arial"/>
              <a:cs typeface="Arial"/>
              <a:sym typeface="Arial"/>
            </a:endParaRPr>
          </a:p>
          <a:p>
            <a:pPr marL="0" indent="0" algn="just" defTabSz="324611">
              <a:lnSpc>
                <a:spcPts val="3800"/>
              </a:lnSpc>
              <a:spcBef>
                <a:spcPts val="0"/>
              </a:spcBef>
              <a:buClrTx/>
              <a:buSzTx/>
              <a:buFontTx/>
              <a:buNone/>
              <a:defRPr b="1" sz="1136">
                <a:solidFill>
                  <a:srgbClr val="000000">
                    <a:alpha val="84705"/>
                  </a:srgbClr>
                </a:solidFill>
                <a:latin typeface="Comic Sans MS"/>
                <a:ea typeface="Comic Sans MS"/>
                <a:cs typeface="Comic Sans MS"/>
                <a:sym typeface="Comic Sans MS"/>
              </a:defRPr>
            </a:pPr>
            <a:r>
              <a:t>----------------------------------</a:t>
            </a:r>
            <a:r>
              <a:rPr b="0">
                <a:latin typeface="Calibri"/>
                <a:ea typeface="Calibri"/>
                <a:cs typeface="Calibri"/>
                <a:sym typeface="Calibri"/>
              </a:rPr>
              <a:t>	</a:t>
            </a:r>
            <a:endParaRPr b="0">
              <a:latin typeface="Calibri"/>
              <a:ea typeface="Calibri"/>
              <a:cs typeface="Calibri"/>
              <a:sym typeface="Calibri"/>
            </a:endParaRPr>
          </a:p>
          <a:p>
            <a:pPr marL="0" indent="0" algn="ctr" defTabSz="324611">
              <a:spcBef>
                <a:spcPts val="0"/>
              </a:spcBef>
              <a:buClrTx/>
              <a:buSzTx/>
              <a:buFontTx/>
              <a:buNone/>
              <a:defRPr sz="1136">
                <a:solidFill>
                  <a:srgbClr val="000000">
                    <a:alpha val="84705"/>
                  </a:srgbClr>
                </a:solidFill>
                <a:latin typeface="Calibri"/>
                <a:ea typeface="Calibri"/>
                <a:cs typeface="Calibri"/>
                <a:sym typeface="Calibri"/>
              </a:defRPr>
            </a:p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"How can Trump supporters still like him after that?"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This phrase has been used many times with increasing frequency in the past few months. His terrible response to the coronavirus pandemic in America, the rumors of his connections with the Russian Federation, his lavish golf trips while the country starved because the $1200 dollar checks were not enough to last the duration of the pandemic, his disrespect to veterans, calling them "losers’’ and "suckers", spreading disinformation, holding rallies out in the open even when there is risk of COVID transmission, and last but not least, the accusations of inciting the Capitol riots by his base and accusations of insurrection and treason, among other things.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He keeps his base loyal to him by means of behavioral integrity i.e. consistency in messages, the belief that his actions align with his words and his perceived authenticity, making people believe that Trump will stand up for what he believes in, even if he does things like those mentioned above. This is also true with the case of democrat Bernie Sanders. Both he and Trump have amassed massive bases fiercely loyal to them.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0" algn="just" defTabSz="324611">
              <a:lnSpc>
                <a:spcPts val="4300"/>
              </a:lnSpc>
              <a:spcBef>
                <a:spcPts val="0"/>
              </a:spcBef>
              <a:buClrTx/>
              <a:buSzTx/>
              <a:buFontTx/>
              <a:buNone/>
              <a:defRPr b="1" sz="1325">
                <a:solidFill>
                  <a:srgbClr val="000000">
                    <a:alpha val="84705"/>
                  </a:srgbClr>
                </a:solidFill>
                <a:latin typeface="Comic Sans MS"/>
                <a:ea typeface="Comic Sans MS"/>
                <a:cs typeface="Comic Sans MS"/>
                <a:sym typeface="Comic Sans MS"/>
              </a:defRPr>
            </a:pPr>
            <a:r>
              <a:t>Conclusion</a:t>
            </a:r>
            <a:r>
              <a:rPr b="0"/>
              <a:t> </a:t>
            </a:r>
            <a:endParaRPr b="0" sz="851">
              <a:latin typeface="Arial"/>
              <a:ea typeface="Arial"/>
              <a:cs typeface="Arial"/>
              <a:sym typeface="Arial"/>
            </a:endParaRPr>
          </a:p>
          <a:p>
            <a:pPr marL="0" indent="0" algn="just" defTabSz="324611">
              <a:lnSpc>
                <a:spcPts val="3800"/>
              </a:lnSpc>
              <a:spcBef>
                <a:spcPts val="0"/>
              </a:spcBef>
              <a:buClrTx/>
              <a:buSzTx/>
              <a:buFontTx/>
              <a:buNone/>
              <a:defRPr b="1" sz="1136">
                <a:solidFill>
                  <a:srgbClr val="000000">
                    <a:alpha val="84705"/>
                  </a:srgbClr>
                </a:solidFill>
                <a:latin typeface="Comic Sans MS"/>
                <a:ea typeface="Comic Sans MS"/>
                <a:cs typeface="Comic Sans MS"/>
                <a:sym typeface="Comic Sans MS"/>
              </a:defRPr>
            </a:pPr>
            <a:r>
              <a:t>----------------</a:t>
            </a:r>
            <a:r>
              <a:rPr b="0"/>
              <a:t> </a:t>
            </a:r>
            <a:endParaRPr b="0"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This group Trump has gathered has mobilized after Donald Trump's loss in the 2020 presidential elections to Joe Biden, who launched major campaigns urging people to vote. However, the results were very close, with Biden winning with 51.3% of the popular vote. This shows just how large and loyal Trump's base still is to him, even after all the things he did prior to the election. It also shows how effective his tactics were and how he got most of his base to still be loyal to him. It also exposes the dangers of how a single man getting the majority of the vote to his side can decide the fate of an entire nation and even the entire world. </a:t>
            </a:r>
            <a:endParaRPr sz="851">
              <a:latin typeface="Arial"/>
              <a:ea typeface="Arial"/>
              <a:cs typeface="Arial"/>
              <a:sym typeface="Arial"/>
            </a:endParaRPr>
          </a:p>
          <a:p>
            <a:pPr marL="0" indent="0"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His base went crazy after the election, accusing the Biden administration of cheating and baseless accusations of election fraud, all of which has been denied by judges due to lack of evidence. This all led to the storming of the capitol on January 6th when the electoral votes were being counted.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 </a:t>
            </a:r>
            <a:endParaRPr sz="851">
              <a:latin typeface="Arial"/>
              <a:ea typeface="Arial"/>
              <a:cs typeface="Arial"/>
              <a:sym typeface="Arial"/>
            </a:endParaRPr>
          </a:p>
          <a:p>
            <a:pPr marL="0" indent="432815" algn="just" defTabSz="324611">
              <a:lnSpc>
                <a:spcPts val="3800"/>
              </a:lnSpc>
              <a:spcBef>
                <a:spcPts val="0"/>
              </a:spcBef>
              <a:buClrTx/>
              <a:buSzTx/>
              <a:buFontTx/>
              <a:buNone/>
              <a:defRPr sz="1136">
                <a:solidFill>
                  <a:srgbClr val="000000">
                    <a:alpha val="84705"/>
                  </a:srgbClr>
                </a:solidFill>
                <a:latin typeface="Comic Sans MS"/>
                <a:ea typeface="Comic Sans MS"/>
                <a:cs typeface="Comic Sans MS"/>
                <a:sym typeface="Comic Sans MS"/>
              </a:defRPr>
            </a:pPr>
            <a:r>
              <a:t>Trump’s speech included no overt calls for his supporters to actually enter the Capitol or resort to violent means. But it included plenty of allusions to the idea that Congress accepting Joe Biden’s victory was a result that simply couldn’t be countenanced and must be stopped. He urged his supporters to “fight” and “fight like hell” and lamented that they didn’t do so as hard as Democrats. Trump has brainwashed these people into fighting to the death for him, even when the chances of him turning the election results around were extremely slim and unfavorable. </a:t>
            </a:r>
            <a:endParaRPr sz="851">
              <a:latin typeface="Arial"/>
              <a:ea typeface="Arial"/>
              <a:cs typeface="Arial"/>
              <a:sym typeface="Arial"/>
            </a:endParaR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Text"/>
          <p:cNvSpPr txBox="1"/>
          <p:nvPr>
            <p:ph type="body" idx="21"/>
          </p:nvPr>
        </p:nvSpPr>
        <p:spPr>
          <a:prstGeom prst="rect">
            <a:avLst/>
          </a:prstGeom>
        </p:spPr>
        <p:txBody>
          <a:bodyPr/>
          <a:lstStyle/>
          <a:p>
            <a:pPr/>
            <a:r>
              <a:t>Text</a:t>
            </a:r>
          </a:p>
        </p:txBody>
      </p:sp>
      <p:sp>
        <p:nvSpPr>
          <p:cNvPr id="210" name="Pollution…"/>
          <p:cNvSpPr txBox="1"/>
          <p:nvPr>
            <p:ph type="body" idx="1"/>
          </p:nvPr>
        </p:nvSpPr>
        <p:spPr>
          <a:xfrm>
            <a:off x="762000" y="1714414"/>
            <a:ext cx="22860000" cy="11939041"/>
          </a:xfrm>
          <a:prstGeom prst="rect">
            <a:avLst/>
          </a:prstGeom>
        </p:spPr>
        <p:txBody>
          <a:bodyPr/>
          <a:lstStyle/>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b="1" i="1" sz="1605" u="sng">
                <a:solidFill>
                  <a:srgbClr val="0E101A"/>
                </a:solidFill>
                <a:latin typeface="Helvetica"/>
                <a:ea typeface="Helvetica"/>
                <a:cs typeface="Helvetica"/>
                <a:sym typeface="Helvetica"/>
              </a:defRPr>
            </a:pPr>
            <a:r>
              <a:t>Pollution</a:t>
            </a:r>
            <a:r>
              <a:rPr b="0" i="0" u="none"/>
              <a:t> </a:t>
            </a:r>
            <a:endParaRPr b="0" i="0" sz="1032" u="none">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What is pollution? Well, pollution is the act of introducing harmful substances to the environment that results in harming the natural surroundings. Substances that cause pollution are referred to as pollutants. These polluting substances are so diverse, and they include chemical products, waste material, light, heat, and noise, among others. Due to the diverse nature of pollutants in the world, there are various types of pollution such as water pollution, noise pollution, air pollution, soil contamination, radioactive pollution, and plastic pollution. While some pollution occurs through natural events such as volcanic eruptions and forest fires, most of the pollution in the world is caused by human activities.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What are the causes of pollution? There are numerous causes of pollution in the world. For example, air pollution may occur from burning waste material, mining, car emissions, agriculture, warfare, and many more. Vehicle emissions are ranked as the leading cause of air pollution in the world. Vehicles also lead to causing noise pollution in the world. Other significant environmental pollutants are chemical factories, oil refineries, big livestock farms, plastic products, pesticides, and heavy metals. Natural disasters such as hurricanes, flooding, earthquakes, and droughts also lead to environmental pollution. In rare instances, pollution leads to considerable environmental damage and fatal consequences like the case of nuclear plant accidents and significant oil spills.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b="1" i="1" sz="1605" u="sng">
                <a:solidFill>
                  <a:srgbClr val="0E101A"/>
                </a:solidFill>
                <a:latin typeface="Helvetica"/>
                <a:ea typeface="Helvetica"/>
                <a:cs typeface="Helvetica"/>
                <a:sym typeface="Helvetica"/>
              </a:defRPr>
            </a:pPr>
            <a:r>
              <a:t>Climate Change</a:t>
            </a:r>
            <a:r>
              <a:rPr b="0" i="0" u="none"/>
              <a:t> </a:t>
            </a:r>
            <a:endParaRPr b="0" i="0" sz="1032" u="none">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What is climate change? Climate change is any long-term alteration in average weather patterns, either globally or regionally. Climate change has occurred many times in Earth’s history, and for many reasons. The changes in global temperature and weather patterns are seen today, however, are caused by human activities. They are happening much faster than the natural climate variation of the past. It can also include both global warming driven by human emissions of greenhouse gases and the resulting large-scale shifts in weather patterns. Though there are have been a previous period of climate change, since the mid-20th century, humans have had unprecedented impacts on Earth’s climate system and caused change on a global scale. Climate change is not only increasing temperature but also it affects the ecosystem which is resulting in insecurity of food. In Pakistan, people are facing the worst effects of climate change and falls in the top countries too…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b="1" i="1" sz="1605" u="sng">
                <a:solidFill>
                  <a:srgbClr val="0E101A"/>
                </a:solidFill>
                <a:latin typeface="Helvetica"/>
                <a:ea typeface="Helvetica"/>
                <a:cs typeface="Helvetica"/>
                <a:sym typeface="Helvetica"/>
              </a:defRPr>
            </a:pPr>
            <a:r>
              <a:t>Global Warming</a:t>
            </a:r>
            <a:r>
              <a:rPr b="0" i="0" u="none"/>
              <a:t> </a:t>
            </a:r>
            <a:endParaRPr b="0" i="0" sz="1032" u="none">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524255" defTabSz="393192">
              <a:lnSpc>
                <a:spcPts val="3100"/>
              </a:lnSpc>
              <a:spcBef>
                <a:spcPts val="0"/>
              </a:spcBef>
              <a:buClrTx/>
              <a:buSzTx/>
              <a:buFontTx/>
              <a:buNone/>
              <a:defRPr sz="1376">
                <a:solidFill>
                  <a:srgbClr val="0E101A"/>
                </a:solidFill>
                <a:latin typeface="Helvetica"/>
                <a:ea typeface="Helvetica"/>
                <a:cs typeface="Helvetica"/>
                <a:sym typeface="Helvetica"/>
              </a:defRPr>
            </a:pPr>
            <a:r>
              <a:t>What is global warming and what are its causes? Global warming is a gradual increase in the overall temperature of the earth’s atmosphere generally attributed to the greenhouse effect caused by increased levels of carbon dioxide, chlorofluorocarbons, and other pollutants. Glaciers are melting, sea levels are rising, cloud forests are dying, and wildlife is scrambling to keep pace. It has been clear that humans have caused most of the past century’s warming by releasing heat-trapping gasses as we power our modern lives. Called greenhouse gasses, their levels are higher now than at any time in the last 800,000 years. It often calls the result of global warming, but it is causing a set of changes to the Earth’s climate, or long-term weather patterns, that vary from place to place. The amount of greenhouse gases in the atmosphere has doubled over the last two centuries due to the increasing number of industrial and other human activities worldwide.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b="1" i="1" sz="1605" u="sng">
                <a:solidFill>
                  <a:srgbClr val="0E101A"/>
                </a:solidFill>
                <a:latin typeface="Helvetica"/>
                <a:ea typeface="Helvetica"/>
                <a:cs typeface="Helvetica"/>
                <a:sym typeface="Helvetica"/>
              </a:defRPr>
            </a:pPr>
            <a:r>
              <a:t>Deforestation</a:t>
            </a:r>
            <a:r>
              <a:rPr b="0" i="0" u="none"/>
              <a:t> </a:t>
            </a:r>
            <a:endParaRPr b="0" i="0" sz="1032" u="none">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What is deforestation? Deforestation is the removal of a forest or stands of trees from the land which is then converted to a non-forest use. It can involve the conversion of forest land to farms, ranches, or urban use. The most concentrated deforestation occurs in tropical rainforests. About 31% of Earth’s land surface is covered by forests. Between 15 – 18 million hectares of forest, an area the size of Belgium has been destroyed every year, on average 2,400 trees are cut down each minute. The removal of trees without sufficient reforestation has resulted in habitat damage, biodiversity loss, and aridity.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What are the causes of deforestation? Deforestation causes extinction, changes to climatic conditions, desertification, and displacement of populations, as observed by current conditions and in the past through the fossil record. Deforestation also has adverse impacts on the biosequestration of atmospheric carbon dioxide, increasing negative feedback cycles contributing to global warming. Deforestation is more extreme in tropical and subtropical forests in emerging economies. Is also the removal of a forest or stand of trees from the land which then converted to non-forest us. More than half of all plant and land animal species in the world live in tropical forests. As a result of deforestation, only 6.2 million square kilometers (2.4 million square miles) remain of the original 16 million square kilometers (6 million square miles) tropical rainforest that formally covered the Earth. The most concentrated deforestation occurs in the tropical rainforest.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b="1" i="1" sz="1605" u="sng">
                <a:solidFill>
                  <a:srgbClr val="0E101A"/>
                </a:solidFill>
                <a:latin typeface="Helvetica"/>
                <a:ea typeface="Helvetica"/>
                <a:cs typeface="Helvetica"/>
                <a:sym typeface="Helvetica"/>
              </a:defRPr>
            </a:pPr>
            <a:r>
              <a:t>Ozone Layer Depletion</a:t>
            </a:r>
            <a:r>
              <a:rPr b="0" i="0" u="none"/>
              <a:t> </a:t>
            </a:r>
            <a:endParaRPr b="0" i="0" sz="1032" u="none">
              <a:solidFill>
                <a:srgbClr val="000000">
                  <a:alpha val="84705"/>
                </a:srgbClr>
              </a:solidFill>
              <a:latin typeface="Arial"/>
              <a:ea typeface="Arial"/>
              <a:cs typeface="Arial"/>
              <a:sym typeface="Arial"/>
            </a:endParaRPr>
          </a:p>
          <a:p>
            <a:pPr marL="0" indent="0" defTabSz="393192">
              <a:lnSpc>
                <a:spcPts val="3800"/>
              </a:lnSpc>
              <a:spcBef>
                <a:spcPts val="0"/>
              </a:spcBef>
              <a:buClrTx/>
              <a:buSzTx/>
              <a:buFontTx/>
              <a:buNone/>
              <a:defRPr sz="1605">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524255" defTabSz="393192">
              <a:lnSpc>
                <a:spcPts val="3100"/>
              </a:lnSpc>
              <a:spcBef>
                <a:spcPts val="0"/>
              </a:spcBef>
              <a:buClrTx/>
              <a:buSzTx/>
              <a:buFontTx/>
              <a:buNone/>
              <a:defRPr sz="1376">
                <a:solidFill>
                  <a:srgbClr val="0E101A"/>
                </a:solidFill>
                <a:latin typeface="Helvetica"/>
                <a:ea typeface="Helvetica"/>
                <a:cs typeface="Helvetica"/>
                <a:sym typeface="Helvetica"/>
              </a:defRPr>
            </a:pPr>
            <a:r>
              <a:t>What is the ozone layer depletion Is the thinning of the ozone layer present in the upper atmosphere? This happens when the chlorine and bromine atoms in the atmosphere come in contact with ozone and destroy the ozone molecules. One chlorine can destroy 100,000 molecules of ozone. It is destroyed more quickly than it is created. The ozone-depleting substances that contain chlorine include chlorofluorocarbon, hydrochlorofluorocarbons, and many more… Ozone layer depletion consists of two related events observed since the late 1970s. The main cause of ozone depletion and the ozone hole is manufacture chemicals, skin cancer, sunburn and permanent, blindness and other negative effects… The ozone layer is capable of replacing itself as ozone is continually created in the atmosphere.  </a:t>
            </a:r>
            <a:endParaRPr sz="1032">
              <a:solidFill>
                <a:srgbClr val="000000">
                  <a:alpha val="84705"/>
                </a:srgbClr>
              </a:solidFill>
              <a:latin typeface="Arial"/>
              <a:ea typeface="Arial"/>
              <a:cs typeface="Arial"/>
              <a:sym typeface="Arial"/>
            </a:endParaRPr>
          </a:p>
          <a:p>
            <a:pPr marL="0" indent="524255" defTabSz="393192">
              <a:lnSpc>
                <a:spcPts val="3100"/>
              </a:lnSpc>
              <a:spcBef>
                <a:spcPts val="0"/>
              </a:spcBef>
              <a:buClrTx/>
              <a:buSzTx/>
              <a:buFontTx/>
              <a:buNone/>
              <a:defRPr sz="1376">
                <a:solidFill>
                  <a:srgbClr val="0E101A"/>
                </a:solidFill>
                <a:latin typeface="Helvetica"/>
                <a:ea typeface="Helvetica"/>
                <a:cs typeface="Helvetica"/>
                <a:sym typeface="Helvetica"/>
              </a:defRPr>
            </a:pPr>
            <a:r>
              <a:t> </a:t>
            </a:r>
            <a:endParaRPr sz="1032">
              <a:solidFill>
                <a:srgbClr val="000000">
                  <a:alpha val="84705"/>
                </a:srgbClr>
              </a:solidFill>
              <a:latin typeface="Arial"/>
              <a:ea typeface="Arial"/>
              <a:cs typeface="Arial"/>
              <a:sym typeface="Arial"/>
            </a:endParaRPr>
          </a:p>
          <a:p>
            <a:pPr marL="0" indent="524255" defTabSz="393192">
              <a:lnSpc>
                <a:spcPts val="3100"/>
              </a:lnSpc>
              <a:spcBef>
                <a:spcPts val="0"/>
              </a:spcBef>
              <a:buClrTx/>
              <a:buSzTx/>
              <a:buFontTx/>
              <a:buNone/>
              <a:defRPr sz="1376">
                <a:solidFill>
                  <a:srgbClr val="0E101A"/>
                </a:solidFill>
                <a:latin typeface="Helvetica"/>
                <a:ea typeface="Helvetica"/>
                <a:cs typeface="Helvetica"/>
                <a:sym typeface="Helvetica"/>
              </a:defRPr>
            </a:pPr>
            <a:r>
              <a:t>Anyway, I will talk about how to prevent and stop from the environmental issues that all around the world is facing today in more details on next page…  </a:t>
            </a:r>
            <a:endParaRPr sz="1032">
              <a:solidFill>
                <a:srgbClr val="000000">
                  <a:alpha val="84705"/>
                </a:srgbClr>
              </a:solidFill>
              <a:latin typeface="Arial"/>
              <a:ea typeface="Arial"/>
              <a:cs typeface="Arial"/>
              <a:sym typeface="Arial"/>
            </a:endParaRPr>
          </a:p>
          <a:p>
            <a:pPr marL="0" indent="0" defTabSz="393192">
              <a:lnSpc>
                <a:spcPts val="3000"/>
              </a:lnSpc>
              <a:spcBef>
                <a:spcPts val="0"/>
              </a:spcBef>
              <a:buClrTx/>
              <a:buSzTx/>
              <a:buFontTx/>
              <a:buNone/>
              <a:defRPr sz="1261">
                <a:solidFill>
                  <a:srgbClr val="000000">
                    <a:alpha val="84705"/>
                  </a:srgbClr>
                </a:solidFill>
                <a:latin typeface="Helvetica"/>
                <a:ea typeface="Helvetica"/>
                <a:cs typeface="Helvetica"/>
                <a:sym typeface="Helvetica"/>
              </a:defRPr>
            </a:pPr>
            <a:r>
              <a:t> </a:t>
            </a:r>
            <a:endParaRPr sz="1032">
              <a:latin typeface="Arial"/>
              <a:ea typeface="Arial"/>
              <a:cs typeface="Arial"/>
              <a:sym typeface="Arial"/>
            </a:endParaRPr>
          </a:p>
          <a:p>
            <a:pPr marL="0" indent="0" defTabSz="393192">
              <a:lnSpc>
                <a:spcPts val="3000"/>
              </a:lnSpc>
              <a:spcBef>
                <a:spcPts val="0"/>
              </a:spcBef>
              <a:buClrTx/>
              <a:buSzTx/>
              <a:buFontTx/>
              <a:buNone/>
              <a:defRPr sz="1261">
                <a:solidFill>
                  <a:srgbClr val="000000">
                    <a:alpha val="84705"/>
                  </a:srgbClr>
                </a:solidFill>
                <a:latin typeface="Helvetica"/>
                <a:ea typeface="Helvetica"/>
                <a:cs typeface="Helvetica"/>
                <a:sym typeface="Helvetica"/>
              </a:defRPr>
            </a:pPr>
            <a:r>
              <a:t> </a:t>
            </a:r>
            <a:endParaRPr sz="1032">
              <a:latin typeface="Arial"/>
              <a:ea typeface="Arial"/>
              <a:cs typeface="Arial"/>
              <a:sym typeface="Arial"/>
            </a:endParaRPr>
          </a:p>
          <a:p>
            <a:pPr marL="0" indent="0" defTabSz="393192">
              <a:lnSpc>
                <a:spcPts val="3000"/>
              </a:lnSpc>
              <a:spcBef>
                <a:spcPts val="0"/>
              </a:spcBef>
              <a:buClrTx/>
              <a:buSzTx/>
              <a:buFontTx/>
              <a:buNone/>
              <a:defRPr sz="1261">
                <a:solidFill>
                  <a:srgbClr val="000000">
                    <a:alpha val="84705"/>
                  </a:srgbClr>
                </a:solidFill>
                <a:latin typeface="Helvetica"/>
                <a:ea typeface="Helvetica"/>
                <a:cs typeface="Helvetica"/>
                <a:sym typeface="Helvetica"/>
              </a:defRPr>
            </a:pPr>
            <a:r>
              <a:t> </a:t>
            </a:r>
            <a:endParaRPr sz="1032">
              <a:latin typeface="Arial"/>
              <a:ea typeface="Arial"/>
              <a:cs typeface="Arial"/>
              <a:sym typeface="Arial"/>
            </a:endParaRPr>
          </a:p>
          <a:p>
            <a:pPr marL="0" indent="0" defTabSz="393192">
              <a:lnSpc>
                <a:spcPts val="3000"/>
              </a:lnSpc>
              <a:spcBef>
                <a:spcPts val="0"/>
              </a:spcBef>
              <a:buClrTx/>
              <a:buSzTx/>
              <a:buFontTx/>
              <a:buNone/>
              <a:defRPr sz="1261">
                <a:solidFill>
                  <a:srgbClr val="000000">
                    <a:alpha val="84705"/>
                  </a:srgbClr>
                </a:solidFill>
                <a:latin typeface="Helvetica"/>
                <a:ea typeface="Helvetica"/>
                <a:cs typeface="Helvetica"/>
                <a:sym typeface="Helvetica"/>
              </a:defRPr>
            </a:pPr>
            <a:r>
              <a:t> </a:t>
            </a:r>
            <a:endParaRPr sz="1032">
              <a:latin typeface="Arial"/>
              <a:ea typeface="Arial"/>
              <a:cs typeface="Arial"/>
              <a:sym typeface="Arial"/>
            </a:endParaR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Text"/>
          <p:cNvSpPr txBox="1"/>
          <p:nvPr>
            <p:ph type="body" idx="21"/>
          </p:nvPr>
        </p:nvSpPr>
        <p:spPr>
          <a:prstGeom prst="rect">
            <a:avLst/>
          </a:prstGeom>
        </p:spPr>
        <p:txBody>
          <a:bodyPr/>
          <a:lstStyle/>
          <a:p>
            <a:pPr/>
            <a:r>
              <a:t>Text</a:t>
            </a:r>
          </a:p>
        </p:txBody>
      </p:sp>
      <p:sp>
        <p:nvSpPr>
          <p:cNvPr id="213" name="When I die, I’d write on my tomb, “That was worth a shot” (if I got shot and die). The meaning behind this is that I’ll always have another chance and there is always another life waiting for me. “Dang that hit hard” (If I die in a car accident or things"/>
          <p:cNvSpPr txBox="1"/>
          <p:nvPr>
            <p:ph type="body" idx="1"/>
          </p:nvPr>
        </p:nvSpPr>
        <p:spPr>
          <a:prstGeom prst="rect">
            <a:avLst/>
          </a:prstGeom>
        </p:spPr>
        <p:txBody>
          <a:bodyPr/>
          <a:lstStyle>
            <a:lvl1pPr marL="0" indent="0" defTabSz="457200">
              <a:lnSpc>
                <a:spcPts val="4500"/>
              </a:lnSpc>
              <a:spcBef>
                <a:spcPts val="0"/>
              </a:spcBef>
              <a:buClrTx/>
              <a:buSzTx/>
              <a:buFontTx/>
              <a:buNone/>
              <a:defRPr sz="2266">
                <a:solidFill>
                  <a:srgbClr val="000000">
                    <a:alpha val="84705"/>
                  </a:srgbClr>
                </a:solidFill>
                <a:latin typeface="Calibri"/>
                <a:ea typeface="Calibri"/>
                <a:cs typeface="Calibri"/>
                <a:sym typeface="Calibri"/>
              </a:defRPr>
            </a:lvl1pPr>
          </a:lstStyle>
          <a:p>
            <a:pPr/>
            <a:r>
              <a:t>When I die, I’d write on my tomb, “That was worth a shot” (if I got shot and die). The meaning behind this is that I’ll always have another chance and there is always another life waiting for me. “Dang that hit hard” (If I die in a car accident or things falling). Technically it did hit hard. I chose these because I think I’d be funny and the people attending will have something to laugh to and I’d bring a smile on their faces. It’s also very memorable because most of the tomb quotes are a bit boring.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ext"/>
          <p:cNvSpPr txBox="1"/>
          <p:nvPr>
            <p:ph type="body" idx="21"/>
          </p:nvPr>
        </p:nvSpPr>
        <p:spPr>
          <a:prstGeom prst="rect">
            <a:avLst/>
          </a:prstGeom>
        </p:spPr>
        <p:txBody>
          <a:bodyPr/>
          <a:lstStyle/>
          <a:p>
            <a:pPr/>
            <a:r>
              <a:t>Text</a:t>
            </a:r>
          </a:p>
        </p:txBody>
      </p:sp>
      <p:sp>
        <p:nvSpPr>
          <p:cNvPr id="216" name="Double-click to edit"/>
          <p:cNvSpPr txBox="1"/>
          <p:nvPr>
            <p:ph type="title"/>
          </p:nvPr>
        </p:nvSpPr>
        <p:spPr>
          <a:prstGeom prst="rect">
            <a:avLst/>
          </a:prstGeom>
        </p:spPr>
        <p:txBody>
          <a:bodyPr/>
          <a:lstStyle/>
          <a:p>
            <a:pPr defTabSz="685165">
              <a:spcBef>
                <a:spcPts val="3200"/>
              </a:spcBef>
              <a:defRPr sz="7221"/>
            </a:pPr>
          </a:p>
        </p:txBody>
      </p:sp>
      <p:sp>
        <p:nvSpPr>
          <p:cNvPr id="217" name="What I Would Like to Be Remembered As…"/>
          <p:cNvSpPr txBox="1"/>
          <p:nvPr>
            <p:ph type="body" idx="1"/>
          </p:nvPr>
        </p:nvSpPr>
        <p:spPr>
          <a:prstGeom prst="rect">
            <a:avLst/>
          </a:prstGeom>
        </p:spPr>
        <p:txBody>
          <a:bodyPr/>
          <a:lstStyle/>
          <a:p>
            <a:pPr marL="0" indent="0" algn="ctr" defTabSz="457200">
              <a:lnSpc>
                <a:spcPts val="5300"/>
              </a:lnSpc>
              <a:spcBef>
                <a:spcPts val="0"/>
              </a:spcBef>
              <a:buClrTx/>
              <a:buSzTx/>
              <a:buFontTx/>
              <a:buNone/>
              <a:defRPr sz="2133">
                <a:solidFill>
                  <a:srgbClr val="000000">
                    <a:alpha val="84705"/>
                  </a:srgbClr>
                </a:solidFill>
                <a:latin typeface="Verdana"/>
                <a:ea typeface="Verdana"/>
                <a:cs typeface="Verdana"/>
                <a:sym typeface="Verdana"/>
              </a:defRPr>
            </a:pPr>
            <a:r>
              <a:t>What I Would Like to Be Remembered As </a:t>
            </a:r>
            <a:endParaRPr sz="1200">
              <a:latin typeface="Arial"/>
              <a:ea typeface="Arial"/>
              <a:cs typeface="Arial"/>
              <a:sym typeface="Arial"/>
            </a:endParaRPr>
          </a:p>
          <a:p>
            <a:pPr marL="0" indent="0" algn="ctr" defTabSz="457200">
              <a:lnSpc>
                <a:spcPts val="5300"/>
              </a:lnSpc>
              <a:spcBef>
                <a:spcPts val="0"/>
              </a:spcBef>
              <a:buClrTx/>
              <a:buSzTx/>
              <a:buFontTx/>
              <a:buNone/>
              <a:defRPr sz="2133">
                <a:solidFill>
                  <a:srgbClr val="000000">
                    <a:alpha val="84705"/>
                  </a:srgbClr>
                </a:solidFill>
                <a:latin typeface="Verdana"/>
                <a:ea typeface="Verdana"/>
                <a:cs typeface="Verdana"/>
                <a:sym typeface="Verdana"/>
              </a:defRPr>
            </a:pPr>
            <a:r>
              <a:t> </a:t>
            </a:r>
            <a:endParaRPr sz="1200">
              <a:latin typeface="Arial"/>
              <a:ea typeface="Arial"/>
              <a:cs typeface="Arial"/>
              <a:sym typeface="Arial"/>
            </a:endParaRPr>
          </a:p>
          <a:p>
            <a:pPr marL="0" indent="609600" algn="just" defTabSz="457200">
              <a:lnSpc>
                <a:spcPts val="4600"/>
              </a:lnSpc>
              <a:spcBef>
                <a:spcPts val="0"/>
              </a:spcBef>
              <a:buClrTx/>
              <a:buSzTx/>
              <a:buFontTx/>
              <a:buNone/>
              <a:defRPr sz="1866">
                <a:solidFill>
                  <a:srgbClr val="000000">
                    <a:alpha val="84705"/>
                  </a:srgbClr>
                </a:solidFill>
                <a:latin typeface="Arial"/>
                <a:ea typeface="Arial"/>
                <a:cs typeface="Arial"/>
                <a:sym typeface="Arial"/>
              </a:defRPr>
            </a:pPr>
            <a:r>
              <a:t>What would I like to be remembered as? What would be my last will? Sometimes, I don’t want to be remembered as I know that nothing is permanent. I can tell neither who are going to remember me nor how long that remembrance will last, but for that moment of remembrance, I have some things in mind about what I’d like to be remembered as. </a:t>
            </a:r>
            <a:endParaRPr sz="1200"/>
          </a:p>
          <a:p>
            <a:pPr marL="0" indent="609600" algn="just" defTabSz="457200">
              <a:lnSpc>
                <a:spcPts val="4600"/>
              </a:lnSpc>
              <a:spcBef>
                <a:spcPts val="0"/>
              </a:spcBef>
              <a:buClrTx/>
              <a:buSzTx/>
              <a:buFontTx/>
              <a:buNone/>
              <a:defRPr sz="1866">
                <a:solidFill>
                  <a:srgbClr val="000000">
                    <a:alpha val="84705"/>
                  </a:srgbClr>
                </a:solidFill>
                <a:latin typeface="Arial"/>
                <a:ea typeface="Arial"/>
                <a:cs typeface="Arial"/>
                <a:sym typeface="Arial"/>
              </a:defRPr>
            </a:pPr>
            <a:r>
              <a:t>For me, it doesn’t matter how many people will remember me. Something that matters to me is what kind of person I’ll be remembered as. I want to be remembered simply as a decent human being; someone who didn’t cause troubles or upset others even if I couldn’t help much. Besides, I’d also like to be remembered as a kind, humble and a grateful person even if being kind is viewed as a weakness. In short, I’d just like to be remembered as who I am. I might have my last will, which would be donating all my possessions. Donating seems best to me as there may be many places or people that need funds for doing something nice or even making a change. I wouldn’t have any more desires before I die. Nothing will come with me when I die, so getting rid of any kind of attachments before I die would be best. </a:t>
            </a:r>
            <a:endParaRPr sz="1200"/>
          </a:p>
          <a:p>
            <a:pPr marL="0" indent="609600" algn="just" defTabSz="457200">
              <a:lnSpc>
                <a:spcPts val="4600"/>
              </a:lnSpc>
              <a:spcBef>
                <a:spcPts val="0"/>
              </a:spcBef>
              <a:buClrTx/>
              <a:buSzTx/>
              <a:buFontTx/>
              <a:buNone/>
              <a:defRPr sz="1866">
                <a:solidFill>
                  <a:srgbClr val="000000">
                    <a:alpha val="84705"/>
                  </a:srgbClr>
                </a:solidFill>
                <a:latin typeface="Arial"/>
                <a:ea typeface="Arial"/>
                <a:cs typeface="Arial"/>
                <a:sym typeface="Arial"/>
              </a:defRPr>
            </a:pPr>
            <a:r>
              <a:t>No matter what I want to be remembered as, what I’ll be remembered as only depends on my actions and what kind of person I’ll be in the future. I may neither be remembered by the whole world nor be written in a biography, but I’ll definitely be grateful for the life I would have lived and I’ll be satisfied even if I could help some people out and simply be a great human being. </a:t>
            </a:r>
            <a:endParaRPr sz="1200"/>
          </a:p>
          <a:p>
            <a:pPr marL="0" indent="609600" algn="just" defTabSz="457200">
              <a:lnSpc>
                <a:spcPts val="3900"/>
              </a:lnSpc>
              <a:spcBef>
                <a:spcPts val="0"/>
              </a:spcBef>
              <a:buClrTx/>
              <a:buSzTx/>
              <a:buFontTx/>
              <a:buNone/>
              <a:defRPr sz="1600">
                <a:solidFill>
                  <a:srgbClr val="000000">
                    <a:alpha val="84705"/>
                  </a:srgbClr>
                </a:solidFill>
                <a:latin typeface="Trebuchet MS"/>
                <a:ea typeface="Trebuchet MS"/>
                <a:cs typeface="Trebuchet MS"/>
                <a:sym typeface="Trebuchet MS"/>
              </a:defRPr>
            </a:pPr>
            <a:r>
              <a:t> </a:t>
            </a:r>
            <a:endParaRPr sz="1200">
              <a:latin typeface="Arial"/>
              <a:ea typeface="Arial"/>
              <a:cs typeface="Arial"/>
              <a:sym typeface="Arial"/>
            </a:endParaRPr>
          </a:p>
          <a:p>
            <a:pPr marL="0" indent="609600" algn="just" defTabSz="457200">
              <a:lnSpc>
                <a:spcPts val="3900"/>
              </a:lnSpc>
              <a:spcBef>
                <a:spcPts val="0"/>
              </a:spcBef>
              <a:buClrTx/>
              <a:buSzTx/>
              <a:buFontTx/>
              <a:buNone/>
              <a:defRPr sz="1600">
                <a:solidFill>
                  <a:srgbClr val="000000">
                    <a:alpha val="84705"/>
                  </a:srgbClr>
                </a:solidFill>
                <a:latin typeface="Trebuchet MS"/>
                <a:ea typeface="Trebuchet MS"/>
                <a:cs typeface="Trebuchet MS"/>
                <a:sym typeface="Trebuchet MS"/>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Text"/>
          <p:cNvSpPr txBox="1"/>
          <p:nvPr>
            <p:ph type="body" idx="21"/>
          </p:nvPr>
        </p:nvSpPr>
        <p:spPr>
          <a:prstGeom prst="rect">
            <a:avLst/>
          </a:prstGeom>
        </p:spPr>
        <p:txBody>
          <a:bodyPr/>
          <a:lstStyle/>
          <a:p>
            <a:pPr/>
            <a:r>
              <a:t>Text</a:t>
            </a:r>
          </a:p>
        </p:txBody>
      </p:sp>
      <p:sp>
        <p:nvSpPr>
          <p:cNvPr id="220" name="Double-click to edit"/>
          <p:cNvSpPr txBox="1"/>
          <p:nvPr>
            <p:ph type="title"/>
          </p:nvPr>
        </p:nvSpPr>
        <p:spPr>
          <a:prstGeom prst="rect">
            <a:avLst/>
          </a:prstGeom>
        </p:spPr>
        <p:txBody>
          <a:bodyPr/>
          <a:lstStyle/>
          <a:p>
            <a:pPr defTabSz="685165">
              <a:spcBef>
                <a:spcPts val="3200"/>
              </a:spcBef>
              <a:defRPr sz="7221"/>
            </a:pPr>
          </a:p>
        </p:txBody>
      </p:sp>
      <p:sp>
        <p:nvSpPr>
          <p:cNvPr id="221" name="The article is devoted to the main periods of Sino-African relations, Africa vector of the foreign policy of the people’ s Republic of China, namely the cooperation of the PRC with the African states along the ”South-South” line. Particular focus will be"/>
          <p:cNvSpPr txBox="1"/>
          <p:nvPr>
            <p:ph type="body" idx="1"/>
          </p:nvPr>
        </p:nvSpPr>
        <p:spPr>
          <a:xfrm>
            <a:off x="762000" y="3886200"/>
            <a:ext cx="22860000" cy="8585200"/>
          </a:xfrm>
          <a:prstGeom prst="rect">
            <a:avLst/>
          </a:prstGeom>
        </p:spPr>
        <p:txBody>
          <a:bodyPr/>
          <a:lstStyle/>
          <a:p>
            <a:pPr marL="0" indent="0" defTabSz="457200">
              <a:lnSpc>
                <a:spcPts val="4300"/>
              </a:lnSpc>
              <a:spcBef>
                <a:spcPts val="0"/>
              </a:spcBef>
              <a:buClrTx/>
              <a:buSzTx/>
              <a:buFontTx/>
              <a:buNone/>
              <a:defRPr sz="2100">
                <a:solidFill>
                  <a:srgbClr val="000000">
                    <a:alpha val="84705"/>
                  </a:srgbClr>
                </a:solidFill>
                <a:latin typeface="Al Bayan Plain"/>
                <a:ea typeface="Al Bayan Plain"/>
                <a:cs typeface="Al Bayan Plain"/>
                <a:sym typeface="Al Bayan Plain"/>
              </a:defRPr>
            </a:pPr>
            <a:r>
              <a:t>       </a:t>
            </a:r>
          </a:p>
          <a:p>
            <a:pPr marL="0" indent="0" defTabSz="457200">
              <a:lnSpc>
                <a:spcPts val="4300"/>
              </a:lnSpc>
              <a:spcBef>
                <a:spcPts val="0"/>
              </a:spcBef>
              <a:buClrTx/>
              <a:buSzTx/>
              <a:buFontTx/>
              <a:buNone/>
              <a:defRPr sz="2100">
                <a:solidFill>
                  <a:srgbClr val="000000">
                    <a:alpha val="84705"/>
                  </a:srgbClr>
                </a:solidFill>
                <a:latin typeface="Al Bayan Plain"/>
                <a:ea typeface="Al Bayan Plain"/>
                <a:cs typeface="Al Bayan Plain"/>
                <a:sym typeface="Al Bayan Plain"/>
              </a:defRPr>
            </a:pPr>
            <a:r>
              <a:t>         The article is devoted to the main periods of Sino-African relations, Africa vector of the foreign policy of the people’ s Republic of China, namely the cooperation of the PRC with the African states along the ”South-South” line. Particular focus will be on developing a dialogue between the oil-producing stats of Africa. The author examines the main directions of Sino-Africa cooperation, identifies their specifics. The author tries to specify the targets and the interests of Chinese foreign policy strategy towards Africa. </a:t>
            </a:r>
          </a:p>
          <a:p>
            <a:pPr marL="0" indent="0" defTabSz="457200">
              <a:lnSpc>
                <a:spcPts val="4300"/>
              </a:lnSpc>
              <a:spcBef>
                <a:spcPts val="0"/>
              </a:spcBef>
              <a:buClrTx/>
              <a:buSzTx/>
              <a:buFontTx/>
              <a:buNone/>
              <a:defRPr sz="2100">
                <a:solidFill>
                  <a:srgbClr val="000000">
                    <a:alpha val="84705"/>
                  </a:srgbClr>
                </a:solidFill>
                <a:latin typeface="Al Bayan Plain"/>
                <a:ea typeface="Al Bayan Plain"/>
                <a:cs typeface="Al Bayan Plain"/>
                <a:sym typeface="Al Bayan Plain"/>
              </a:defRPr>
            </a:pPr>
            <a:r>
              <a:t>        While writing the paper, the author relied on the principle of historicism and objectivity, which suggest the study of phenomena in the process of their changes, the dynamics and the laws of development. The methodological basis was the historical and genetic research method in which the processes of historical movement were taken for the basis of the consistent coverage of the properties, functions and changes of the reality being studied. </a:t>
            </a:r>
          </a:p>
          <a:p>
            <a:pPr marL="0" indent="0" defTabSz="457200">
              <a:lnSpc>
                <a:spcPts val="4300"/>
              </a:lnSpc>
              <a:spcBef>
                <a:spcPts val="0"/>
              </a:spcBef>
              <a:buClrTx/>
              <a:buSzTx/>
              <a:buFontTx/>
              <a:buNone/>
              <a:defRPr sz="2100">
                <a:solidFill>
                  <a:srgbClr val="000000">
                    <a:alpha val="84705"/>
                  </a:srgbClr>
                </a:solidFill>
                <a:latin typeface="Al Bayan Plain"/>
                <a:ea typeface="Al Bayan Plain"/>
                <a:cs typeface="Al Bayan Plain"/>
                <a:sym typeface="Al Bayan Plain"/>
              </a:defRPr>
            </a:pPr>
            <a:r>
              <a:t>      According to the results of the study, the author concluded that China and Africa realized a significant, but not total, potential for the interaction in many field of cooperation.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ext"/>
          <p:cNvSpPr txBox="1"/>
          <p:nvPr>
            <p:ph type="body" idx="21"/>
          </p:nvPr>
        </p:nvSpPr>
        <p:spPr>
          <a:prstGeom prst="rect">
            <a:avLst/>
          </a:prstGeom>
        </p:spPr>
        <p:txBody>
          <a:bodyPr/>
          <a:lstStyle/>
          <a:p>
            <a:pPr/>
            <a:r>
              <a:t>Text</a:t>
            </a:r>
          </a:p>
        </p:txBody>
      </p:sp>
      <p:sp>
        <p:nvSpPr>
          <p:cNvPr id="224" name="Current events project (second draft)…"/>
          <p:cNvSpPr txBox="1"/>
          <p:nvPr>
            <p:ph type="body" idx="1"/>
          </p:nvPr>
        </p:nvSpPr>
        <p:spPr>
          <a:prstGeom prst="rect">
            <a:avLst/>
          </a:prstGeom>
        </p:spPr>
        <p:txBody>
          <a:bodyPr/>
          <a:lstStyle/>
          <a:p>
            <a:pPr marL="0" indent="0" algn="ctr" defTabSz="457200">
              <a:lnSpc>
                <a:spcPts val="6500"/>
              </a:lnSpc>
              <a:spcBef>
                <a:spcPts val="0"/>
              </a:spcBef>
              <a:buClrTx/>
              <a:buSzTx/>
              <a:buFontTx/>
              <a:buNone/>
              <a:defRPr b="1" sz="2666" u="sng">
                <a:solidFill>
                  <a:srgbClr val="000000">
                    <a:alpha val="84705"/>
                  </a:srgbClr>
                </a:solidFill>
                <a:latin typeface="Calibri"/>
                <a:ea typeface="Calibri"/>
                <a:cs typeface="Calibri"/>
                <a:sym typeface="Calibri"/>
              </a:defRPr>
            </a:pPr>
            <a:r>
              <a:t>Current events project (second draft)</a:t>
            </a:r>
            <a:r>
              <a:rPr b="0" u="none"/>
              <a:t> </a:t>
            </a:r>
            <a:endParaRPr b="0" sz="1200" u="none">
              <a:latin typeface="Arial"/>
              <a:ea typeface="Arial"/>
              <a:cs typeface="Arial"/>
              <a:sym typeface="Arial"/>
            </a:endParaRPr>
          </a:p>
          <a:p>
            <a:pPr marL="0" indent="0" algn="just" defTabSz="457200">
              <a:lnSpc>
                <a:spcPts val="5900"/>
              </a:lnSpc>
              <a:spcBef>
                <a:spcPts val="0"/>
              </a:spcBef>
              <a:buClrTx/>
              <a:buSzTx/>
              <a:buFontTx/>
              <a:buNone/>
              <a:defRPr sz="24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900"/>
              </a:lnSpc>
              <a:spcBef>
                <a:spcPts val="0"/>
              </a:spcBef>
              <a:buClrTx/>
              <a:buSzTx/>
              <a:buFontTx/>
              <a:buNone/>
              <a:defRPr sz="24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400"/>
              </a:lnSpc>
              <a:spcBef>
                <a:spcPts val="0"/>
              </a:spcBef>
              <a:buClrTx/>
              <a:buSzTx/>
              <a:buFontTx/>
              <a:buNone/>
              <a:defRPr sz="2133">
                <a:solidFill>
                  <a:srgbClr val="000000">
                    <a:alpha val="84705"/>
                  </a:srgbClr>
                </a:solidFill>
                <a:latin typeface="Calibri"/>
                <a:ea typeface="Calibri"/>
                <a:cs typeface="Calibri"/>
                <a:sym typeface="Calibri"/>
              </a:defRPr>
            </a:pPr>
            <a:r>
              <a:rPr sz="2400"/>
              <a:t>  </a:t>
            </a:r>
            <a:r>
              <a:rPr sz="1866"/>
              <a:t>        </a:t>
            </a:r>
            <a:r>
              <a:t>As I said in current events project first stage assignment, online learning is developing these days and it becomes more and more popular these days. In my first stage assignment, I talked about my reflection and the feelings of learning online and in this second draft assignment, I will write more details about my daily online learning and how it affects us.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First of all, students have a new experience of learning online. For example, we don't need to do homework in worksheets like on campus, and we use assignments to answer instead of using worksheets. The school time also change in online learning. For on campus, there is no much break and students need to learn from 8am to 3pm. But for online learning, we students need to attend the school from 8 am to 11:30 am, and we have interval break which is from 11:30 am to 2:30 pm, and we start learning again at 2:30 pm to 5 pm. We also have to answer mini tests with assignments, and we answer the exam with Dugga, which is a reliable application to help students to answer well online. Not only that, we also have some activities, but not as much as on campus. We have like science fair, virtual concert, and some important activities. There are also some new rules, and turning on the camera every time is the most important rule because it helps us to see each other in online learning easily. Although there are many differences between on campus and off campus, but there are also some similarities. For example, we students need to wear school uniform every day and attend the classes regularly and submit the assignments regularly.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Secondly, there might be a lot of problems while attending online class. For example, like the disconnected problems, bad connection, technical problems and power cut. But we need to accept those kinds of problems as these are the problems that often happen during online learning. The school also helps us in these problems anytime.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Thirdly, I want to talk about how it affects us. Like I said in the first draft, we students need to attend online learning because of the Covid and we need to look the harmful screen everyday as it is not good for our eyes. Because of Covid, the economic is also falling down, so there isn't much work for people to earn money. So, the parents also meet difficulties of giving school fees and helping children in buying the things for online.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algn="just"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Last, although we are facing these difficulties, but we need to continue for our education and for our future. </a:t>
            </a:r>
            <a:endParaRPr sz="1200">
              <a:latin typeface="Arial"/>
              <a:ea typeface="Arial"/>
              <a:cs typeface="Arial"/>
              <a:sym typeface="Arial"/>
            </a:endParaRPr>
          </a:p>
          <a:p>
            <a:pPr marL="0" indent="0" defTabSz="457200">
              <a:lnSpc>
                <a:spcPts val="5100"/>
              </a:lnSpc>
              <a:spcBef>
                <a:spcPts val="0"/>
              </a:spcBef>
              <a:buClrTx/>
              <a:buSzTx/>
              <a:buFontTx/>
              <a:buNone/>
              <a:defRPr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Text"/>
          <p:cNvSpPr txBox="1"/>
          <p:nvPr>
            <p:ph type="body" idx="21"/>
          </p:nvPr>
        </p:nvSpPr>
        <p:spPr>
          <a:prstGeom prst="rect">
            <a:avLst/>
          </a:prstGeom>
        </p:spPr>
        <p:txBody>
          <a:bodyPr/>
          <a:lstStyle/>
          <a:p>
            <a:pPr/>
            <a:r>
              <a:t>Text</a:t>
            </a:r>
          </a:p>
        </p:txBody>
      </p:sp>
      <p:sp>
        <p:nvSpPr>
          <p:cNvPr id="227" name="Human Rights…"/>
          <p:cNvSpPr txBox="1"/>
          <p:nvPr>
            <p:ph type="body" idx="1"/>
          </p:nvPr>
        </p:nvSpPr>
        <p:spPr>
          <a:xfrm>
            <a:off x="762000" y="1688862"/>
            <a:ext cx="22860000" cy="10757138"/>
          </a:xfrm>
          <a:prstGeom prst="rect">
            <a:avLst/>
          </a:prstGeom>
        </p:spPr>
        <p:txBody>
          <a:bodyPr/>
          <a:lstStyle/>
          <a:p>
            <a:pPr marL="0" indent="0" defTabSz="361188">
              <a:lnSpc>
                <a:spcPts val="4600"/>
              </a:lnSpc>
              <a:spcBef>
                <a:spcPts val="0"/>
              </a:spcBef>
              <a:buClrTx/>
              <a:buSzTx/>
              <a:buFontTx/>
              <a:buNone/>
              <a:defRPr sz="1896">
                <a:solidFill>
                  <a:srgbClr val="000000">
                    <a:alpha val="84705"/>
                  </a:srgbClr>
                </a:solidFill>
                <a:latin typeface="Helvetica"/>
                <a:ea typeface="Helvetica"/>
                <a:cs typeface="Helvetica"/>
                <a:sym typeface="Helvetica"/>
              </a:defRPr>
            </a:pPr>
            <a:r>
              <a:t> </a:t>
            </a:r>
            <a:endParaRPr sz="948">
              <a:latin typeface="Arial"/>
              <a:ea typeface="Arial"/>
              <a:cs typeface="Arial"/>
              <a:sym typeface="Arial"/>
            </a:endParaRPr>
          </a:p>
          <a:p>
            <a:pPr marL="0" indent="0" defTabSz="361188">
              <a:lnSpc>
                <a:spcPts val="5500"/>
              </a:lnSpc>
              <a:spcBef>
                <a:spcPts val="0"/>
              </a:spcBef>
              <a:buClrTx/>
              <a:buSzTx/>
              <a:buFontTx/>
              <a:buNone/>
              <a:defRPr sz="2317">
                <a:solidFill>
                  <a:srgbClr val="000000">
                    <a:alpha val="84705"/>
                  </a:srgbClr>
                </a:solidFill>
                <a:latin typeface="Helvetica"/>
                <a:ea typeface="Helvetica"/>
                <a:cs typeface="Helvetica"/>
                <a:sym typeface="Helvetica"/>
              </a:defRPr>
            </a:pPr>
            <a:r>
              <a:t>Human Rights </a:t>
            </a:r>
            <a:endParaRPr sz="948">
              <a:latin typeface="Arial"/>
              <a:ea typeface="Arial"/>
              <a:cs typeface="Arial"/>
              <a:sym typeface="Arial"/>
            </a:endParaRPr>
          </a:p>
          <a:p>
            <a:pPr marL="0" indent="481584" defTabSz="361188">
              <a:lnSpc>
                <a:spcPts val="3000"/>
              </a:lnSpc>
              <a:spcBef>
                <a:spcPts val="0"/>
              </a:spcBef>
              <a:buClrTx/>
              <a:buSzTx/>
              <a:buFontTx/>
              <a:buNone/>
              <a:defRPr sz="1264">
                <a:solidFill>
                  <a:srgbClr val="000000">
                    <a:alpha val="84705"/>
                  </a:srgbClr>
                </a:solidFill>
                <a:latin typeface="Helvetica"/>
                <a:ea typeface="Helvetica"/>
                <a:cs typeface="Helvetica"/>
                <a:sym typeface="Helvetica"/>
              </a:defRPr>
            </a:pPr>
            <a:r>
              <a:t> </a:t>
            </a:r>
            <a:endParaRPr sz="948">
              <a:latin typeface="Arial"/>
              <a:ea typeface="Arial"/>
              <a:cs typeface="Arial"/>
              <a:sym typeface="Arial"/>
            </a:endParaRPr>
          </a:p>
          <a:p>
            <a:pPr marL="361188" indent="-250825" defTabSz="361188">
              <a:lnSpc>
                <a:spcPts val="3600"/>
              </a:lnSpc>
              <a:spcBef>
                <a:spcPts val="0"/>
              </a:spcBef>
              <a:buClr>
                <a:srgbClr val="FCA311"/>
              </a:buClr>
              <a:buFont typeface="Helvetica"/>
              <a:buChar char="•"/>
              <a:defRPr sz="1264">
                <a:solidFill>
                  <a:srgbClr val="14213D"/>
                </a:solidFill>
                <a:latin typeface="Helvetica"/>
                <a:ea typeface="Helvetica"/>
                <a:cs typeface="Helvetica"/>
                <a:sym typeface="Helvetica"/>
              </a:defRPr>
            </a:pPr>
            <a:r>
              <a:rPr sz="1474">
                <a:solidFill>
                  <a:srgbClr val="FCA311"/>
                </a:solidFill>
              </a:rPr>
              <a:t>Civil</a:t>
            </a:r>
            <a:r>
              <a:rPr>
                <a:solidFill>
                  <a:srgbClr val="000000">
                    <a:alpha val="84705"/>
                  </a:srgbClr>
                </a:solidFill>
              </a:rPr>
              <a:t> – </a:t>
            </a:r>
            <a:r>
              <a:t>the right to be treated as an equal to anyone else in society </a:t>
            </a:r>
            <a:br>
              <a:rPr>
                <a:solidFill>
                  <a:srgbClr val="000000">
                    <a:alpha val="84705"/>
                  </a:srgbClr>
                </a:solidFill>
                <a:latin typeface="Times New Roman"/>
                <a:ea typeface="Times New Roman"/>
                <a:cs typeface="Times New Roman"/>
                <a:sym typeface="Times New Roman"/>
              </a:rPr>
            </a:br>
            <a:endParaRPr>
              <a:solidFill>
                <a:srgbClr val="000000">
                  <a:alpha val="84705"/>
                </a:srgbClr>
              </a:solidFill>
              <a:latin typeface="Times New Roman"/>
              <a:ea typeface="Times New Roman"/>
              <a:cs typeface="Times New Roman"/>
              <a:sym typeface="Times New Roman"/>
            </a:endParaRPr>
          </a:p>
          <a:p>
            <a:pPr marL="361188" indent="-250825" defTabSz="361188">
              <a:lnSpc>
                <a:spcPts val="3600"/>
              </a:lnSpc>
              <a:spcBef>
                <a:spcPts val="0"/>
              </a:spcBef>
              <a:buClr>
                <a:srgbClr val="FCA311"/>
              </a:buClr>
              <a:buFont typeface="Helvetica"/>
              <a:buChar char="•"/>
              <a:defRPr sz="1264">
                <a:solidFill>
                  <a:srgbClr val="14213D"/>
                </a:solidFill>
                <a:latin typeface="Helvetica"/>
                <a:ea typeface="Helvetica"/>
                <a:cs typeface="Helvetica"/>
                <a:sym typeface="Helvetica"/>
              </a:defRPr>
            </a:pPr>
            <a:r>
              <a:rPr sz="1474">
                <a:solidFill>
                  <a:srgbClr val="FCA311"/>
                </a:solidFill>
              </a:rPr>
              <a:t>Political</a:t>
            </a:r>
            <a:r>
              <a:rPr>
                <a:solidFill>
                  <a:srgbClr val="000000">
                    <a:alpha val="84705"/>
                  </a:srgbClr>
                </a:solidFill>
              </a:rPr>
              <a:t> - </a:t>
            </a:r>
            <a:r>
              <a:t>the right to vote, to freedom of speech and to obtain information </a:t>
            </a:r>
            <a:br>
              <a:rPr>
                <a:solidFill>
                  <a:srgbClr val="000000">
                    <a:alpha val="84705"/>
                  </a:srgbClr>
                </a:solidFill>
                <a:latin typeface="Times New Roman"/>
                <a:ea typeface="Times New Roman"/>
                <a:cs typeface="Times New Roman"/>
                <a:sym typeface="Times New Roman"/>
              </a:rPr>
            </a:br>
            <a:endParaRPr>
              <a:solidFill>
                <a:srgbClr val="000000">
                  <a:alpha val="84705"/>
                </a:srgbClr>
              </a:solidFill>
              <a:latin typeface="Times New Roman"/>
              <a:ea typeface="Times New Roman"/>
              <a:cs typeface="Times New Roman"/>
              <a:sym typeface="Times New Roman"/>
            </a:endParaRPr>
          </a:p>
          <a:p>
            <a:pPr marL="361188" indent="-250825" defTabSz="361188">
              <a:lnSpc>
                <a:spcPts val="3600"/>
              </a:lnSpc>
              <a:spcBef>
                <a:spcPts val="0"/>
              </a:spcBef>
              <a:buClr>
                <a:srgbClr val="FCA311"/>
              </a:buClr>
              <a:buFont typeface="Helvetica"/>
              <a:buChar char="•"/>
              <a:defRPr sz="1264">
                <a:solidFill>
                  <a:srgbClr val="14213D"/>
                </a:solidFill>
                <a:latin typeface="Helvetica"/>
                <a:ea typeface="Helvetica"/>
                <a:cs typeface="Helvetica"/>
                <a:sym typeface="Helvetica"/>
              </a:defRPr>
            </a:pPr>
            <a:r>
              <a:rPr sz="1474">
                <a:solidFill>
                  <a:srgbClr val="FCA311"/>
                </a:solidFill>
              </a:rPr>
              <a:t>Economic</a:t>
            </a:r>
            <a:r>
              <a:rPr>
                <a:solidFill>
                  <a:srgbClr val="000000">
                    <a:alpha val="84705"/>
                  </a:srgbClr>
                </a:solidFill>
              </a:rPr>
              <a:t> – </a:t>
            </a:r>
            <a:r>
              <a:t>the right to participate in a economy that benefits all </a:t>
            </a:r>
            <a:br>
              <a:rPr>
                <a:solidFill>
                  <a:srgbClr val="000000">
                    <a:alpha val="84705"/>
                  </a:srgbClr>
                </a:solidFill>
                <a:latin typeface="Times New Roman"/>
                <a:ea typeface="Times New Roman"/>
                <a:cs typeface="Times New Roman"/>
                <a:sym typeface="Times New Roman"/>
              </a:rPr>
            </a:br>
            <a:endParaRPr>
              <a:solidFill>
                <a:srgbClr val="000000">
                  <a:alpha val="84705"/>
                </a:srgbClr>
              </a:solidFill>
              <a:latin typeface="Times New Roman"/>
              <a:ea typeface="Times New Roman"/>
              <a:cs typeface="Times New Roman"/>
              <a:sym typeface="Times New Roman"/>
            </a:endParaRPr>
          </a:p>
          <a:p>
            <a:pPr marL="361188" indent="-250825" defTabSz="361188">
              <a:lnSpc>
                <a:spcPts val="3600"/>
              </a:lnSpc>
              <a:spcBef>
                <a:spcPts val="0"/>
              </a:spcBef>
              <a:buClr>
                <a:srgbClr val="FCA311"/>
              </a:buClr>
              <a:buFont typeface="Helvetica"/>
              <a:buChar char="•"/>
              <a:defRPr sz="1264">
                <a:solidFill>
                  <a:srgbClr val="14213D"/>
                </a:solidFill>
                <a:latin typeface="Helvetica"/>
                <a:ea typeface="Helvetica"/>
                <a:cs typeface="Helvetica"/>
                <a:sym typeface="Helvetica"/>
              </a:defRPr>
            </a:pPr>
            <a:r>
              <a:rPr sz="1474">
                <a:solidFill>
                  <a:srgbClr val="FCA311"/>
                </a:solidFill>
              </a:rPr>
              <a:t>Social</a:t>
            </a:r>
            <a:r>
              <a:rPr>
                <a:solidFill>
                  <a:srgbClr val="000000">
                    <a:alpha val="84705"/>
                  </a:srgbClr>
                </a:solidFill>
              </a:rPr>
              <a:t> – </a:t>
            </a:r>
            <a:r>
              <a:t>the right to education, health care, food, clothing, shelter and social society.</a:t>
            </a:r>
            <a:r>
              <a:rPr sz="1474">
                <a:solidFill>
                  <a:srgbClr val="FCA311"/>
                </a:solidFill>
              </a:rPr>
              <a:t>  </a:t>
            </a:r>
            <a:br>
              <a:rPr sz="1474">
                <a:solidFill>
                  <a:srgbClr val="FCA311"/>
                </a:solidFill>
              </a:rPr>
            </a:br>
            <a:r>
              <a:rPr sz="1474"/>
              <a:t> </a:t>
            </a:r>
            <a:br>
              <a:rPr sz="1474">
                <a:solidFill>
                  <a:srgbClr val="000000">
                    <a:alpha val="84705"/>
                  </a:srgbClr>
                </a:solidFill>
                <a:latin typeface="Times New Roman"/>
                <a:ea typeface="Times New Roman"/>
                <a:cs typeface="Times New Roman"/>
                <a:sym typeface="Times New Roman"/>
              </a:rPr>
            </a:br>
            <a:endParaRPr sz="1474">
              <a:solidFill>
                <a:srgbClr val="000000">
                  <a:alpha val="84705"/>
                </a:srgbClr>
              </a:solidFill>
              <a:latin typeface="Times New Roman"/>
              <a:ea typeface="Times New Roman"/>
              <a:cs typeface="Times New Roman"/>
              <a:sym typeface="Times New Roman"/>
            </a:endParaRPr>
          </a:p>
          <a:p>
            <a:pPr marL="0" indent="0" defTabSz="361188">
              <a:lnSpc>
                <a:spcPts val="5100"/>
              </a:lnSpc>
              <a:spcBef>
                <a:spcPts val="0"/>
              </a:spcBef>
              <a:buClrTx/>
              <a:buSzTx/>
              <a:buFontTx/>
              <a:buNone/>
              <a:defRPr sz="2106" u="sng">
                <a:solidFill>
                  <a:srgbClr val="FCA311"/>
                </a:solidFill>
                <a:latin typeface="Helvetica"/>
                <a:ea typeface="Helvetica"/>
                <a:cs typeface="Helvetica"/>
                <a:sym typeface="Helvetica"/>
              </a:defRPr>
            </a:pPr>
            <a:r>
              <a:t>Civil Rights</a:t>
            </a:r>
            <a:r>
              <a:rPr u="none"/>
              <a:t> </a:t>
            </a:r>
            <a:endParaRPr sz="948" u="none">
              <a:solidFill>
                <a:srgbClr val="000000">
                  <a:alpha val="84705"/>
                </a:srgbClr>
              </a:solidFill>
              <a:latin typeface="Arial"/>
              <a:ea typeface="Arial"/>
              <a:cs typeface="Arial"/>
              <a:sym typeface="Arial"/>
            </a:endParaRPr>
          </a:p>
          <a:p>
            <a:pPr marL="0" indent="0" defTabSz="361188">
              <a:lnSpc>
                <a:spcPts val="4600"/>
              </a:lnSpc>
              <a:spcBef>
                <a:spcPts val="0"/>
              </a:spcBef>
              <a:buClrTx/>
              <a:buSzTx/>
              <a:buFontTx/>
              <a:buNone/>
              <a:defRPr sz="1896" u="sng">
                <a:solidFill>
                  <a:srgbClr val="44546A"/>
                </a:solidFill>
                <a:latin typeface="Helvetica"/>
                <a:ea typeface="Helvetica"/>
                <a:cs typeface="Helvetica"/>
                <a:sym typeface="Helvetica"/>
              </a:defRPr>
            </a:pPr>
            <a:r>
              <a:t>Racism</a:t>
            </a:r>
            <a:r>
              <a:rPr u="none"/>
              <a:t> </a:t>
            </a:r>
            <a:endParaRPr sz="948" u="none">
              <a:solidFill>
                <a:srgbClr val="000000">
                  <a:alpha val="84705"/>
                </a:srgbClr>
              </a:solidFill>
              <a:latin typeface="Arial"/>
              <a:ea typeface="Arial"/>
              <a:cs typeface="Arial"/>
              <a:sym typeface="Arial"/>
            </a:endParaRPr>
          </a:p>
          <a:p>
            <a:pPr marL="0" indent="0" defTabSz="361188">
              <a:lnSpc>
                <a:spcPts val="3000"/>
              </a:lnSpc>
              <a:spcBef>
                <a:spcPts val="0"/>
              </a:spcBef>
              <a:buClrTx/>
              <a:buSzTx/>
              <a:buFontTx/>
              <a:buNone/>
              <a:defRPr sz="1264">
                <a:solidFill>
                  <a:srgbClr val="44546A"/>
                </a:solidFill>
                <a:latin typeface="Helvetica"/>
                <a:ea typeface="Helvetica"/>
                <a:cs typeface="Helvetica"/>
                <a:sym typeface="Helvetica"/>
              </a:defRPr>
            </a:pPr>
            <a:r>
              <a:t>Racism is the belief that groups of humans possess different behavioral traits corresponding to physical appearance and can be divided based on the superiority of one race over another. Racism can sometimes be referred as “xenophobia’ but does not mean the same thing.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People of Color</a:t>
            </a:r>
            <a:r>
              <a:rPr u="none"/>
              <a:t> </a:t>
            </a:r>
            <a:endParaRPr sz="948" u="none">
              <a:solidFill>
                <a:srgbClr val="000000">
                  <a:alpha val="84705"/>
                </a:srgbClr>
              </a:solidFill>
              <a:latin typeface="Arial"/>
              <a:ea typeface="Arial"/>
              <a:cs typeface="Arial"/>
              <a:sym typeface="Arial"/>
            </a:endParaRPr>
          </a:p>
          <a:p>
            <a:pPr marL="0" indent="481584" defTabSz="361188">
              <a:lnSpc>
                <a:spcPts val="3300"/>
              </a:lnSpc>
              <a:spcBef>
                <a:spcPts val="0"/>
              </a:spcBef>
              <a:buClrTx/>
              <a:buSzTx/>
              <a:buFontTx/>
              <a:buNone/>
              <a:defRPr sz="1264">
                <a:solidFill>
                  <a:srgbClr val="44546A"/>
                </a:solidFill>
                <a:latin typeface="Helvetica"/>
                <a:ea typeface="Helvetica"/>
                <a:cs typeface="Helvetica"/>
                <a:sym typeface="Helvetica"/>
              </a:defRPr>
            </a:pPr>
            <a:r>
              <a:t>People of color(or PoC) is a person who is not white/Caucasian.  PoC can be Asian, black, British, just anyone who isn’t white, since it is the dominant race. PoC usually experiences racism when they’re in America but racism can happen everywhere else too, even between people of </a:t>
            </a:r>
            <a:r>
              <a:rPr sz="1474"/>
              <a:t>color.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Reverse Racism</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The term used to describe “anti-white racism”- the belief that white people can experience racism and oppression due to the color of their skin. Many people argues this does not exist but some say it’s a myth.</a:t>
            </a:r>
            <a:r>
              <a:rPr sz="1158">
                <a:solidFill>
                  <a:srgbClr val="000000">
                    <a:alpha val="84705"/>
                  </a:srgbClr>
                </a:solidFill>
                <a:latin typeface="Calibri"/>
                <a:ea typeface="Calibri"/>
                <a:cs typeface="Calibri"/>
                <a:sym typeface="Calibri"/>
              </a:rPr>
              <a:t> </a:t>
            </a:r>
            <a:r>
              <a:t>Belief in reverse racism is widespread in the United States; however, there is little to no empirical evidence that white Americans suffer systemic discrimination. Racial and ethnic minorities generally lack the power to damage the interests of whites, who remain the dominant group in the U.S.  </a:t>
            </a:r>
            <a:br/>
            <a:r>
              <a:rPr sz="1158">
                <a:solidFill>
                  <a:srgbClr val="000000">
                    <a:alpha val="84705"/>
                  </a:srgbClr>
                </a:solidFill>
                <a:latin typeface="Calibri"/>
                <a:ea typeface="Calibri"/>
                <a:cs typeface="Calibri"/>
                <a:sym typeface="Calibri"/>
              </a:rPr>
              <a:t> </a:t>
            </a:r>
            <a:br>
              <a:rPr sz="1158">
                <a:solidFill>
                  <a:srgbClr val="000000">
                    <a:alpha val="84705"/>
                  </a:srgbClr>
                </a:solidFill>
                <a:latin typeface="Calibri"/>
                <a:ea typeface="Calibri"/>
                <a:cs typeface="Calibri"/>
                <a:sym typeface="Calibri"/>
              </a:rPr>
            </a:br>
            <a:r>
              <a:t> </a:t>
            </a:r>
            <a:endParaRPr sz="948">
              <a:solidFill>
                <a:srgbClr val="000000">
                  <a:alpha val="84705"/>
                </a:srgbClr>
              </a:solidFill>
              <a:latin typeface="Arial"/>
              <a:ea typeface="Arial"/>
              <a:cs typeface="Arial"/>
              <a:sym typeface="Arial"/>
            </a:endParaRPr>
          </a:p>
          <a:p>
            <a:pPr marL="0" indent="0" defTabSz="361188">
              <a:lnSpc>
                <a:spcPts val="3000"/>
              </a:lnSpc>
              <a:spcBef>
                <a:spcPts val="0"/>
              </a:spcBef>
              <a:buClrTx/>
              <a:buSzTx/>
              <a:buFontTx/>
              <a:buNone/>
              <a:defRPr sz="1264">
                <a:solidFill>
                  <a:srgbClr val="44546A"/>
                </a:solidFill>
                <a:latin typeface="Helvetica"/>
                <a:ea typeface="Helvetica"/>
                <a:cs typeface="Helvetica"/>
                <a:sym typeface="Helvetica"/>
              </a:defRPr>
            </a:pPr>
            <a:r>
              <a:t>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Racial Slurs</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There are many ethnic slurs but one of the most offensive and most common is  “the n-word”. Many people that are not aware of the meaning still uses today, this can be very offensive to Black people. There are many more slurs directed towards not only black people but also other PoC. People of the slurs that are against or towards them have a choice for them to choose to say it or not.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Racism in Myanmar</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There’re even examples in Myanmar such as the Ethnic Cleansing/Rohingya Crisis.</a:t>
            </a:r>
            <a:r>
              <a:rPr sz="1158">
                <a:solidFill>
                  <a:srgbClr val="000000">
                    <a:alpha val="84705"/>
                  </a:srgbClr>
                </a:solidFill>
                <a:latin typeface="Calibri"/>
                <a:ea typeface="Calibri"/>
                <a:cs typeface="Calibri"/>
                <a:sym typeface="Calibri"/>
              </a:rPr>
              <a:t> </a:t>
            </a:r>
            <a:r>
              <a:t>The Rohingya conflict is an ongoing conflict in the northern part of Myanmar's Rakhine State (formerly known as Arakan), characterized by sectarian violence between the Rohingya Muslim and Rakhine Buddhist communities, a military crackdown on Rohingya civilians by Myanmar's security forces, and militant attacks by Rohingya insurgents.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Racial Justice</a:t>
            </a:r>
            <a:r>
              <a:rPr u="none"/>
              <a:t> </a:t>
            </a:r>
            <a:endParaRPr sz="948" u="none">
              <a:solidFill>
                <a:srgbClr val="000000">
                  <a:alpha val="84705"/>
                </a:srgbClr>
              </a:solidFill>
              <a:latin typeface="Arial"/>
              <a:ea typeface="Arial"/>
              <a:cs typeface="Arial"/>
              <a:sym typeface="Arial"/>
            </a:endParaRPr>
          </a:p>
          <a:p>
            <a:pPr marL="0" indent="963168" defTabSz="361188">
              <a:lnSpc>
                <a:spcPts val="3000"/>
              </a:lnSpc>
              <a:spcBef>
                <a:spcPts val="0"/>
              </a:spcBef>
              <a:buClrTx/>
              <a:buSzTx/>
              <a:buFontTx/>
              <a:buNone/>
              <a:defRPr sz="1264">
                <a:solidFill>
                  <a:srgbClr val="44546A"/>
                </a:solidFill>
                <a:latin typeface="Helvetica"/>
                <a:ea typeface="Helvetica"/>
                <a:cs typeface="Helvetica"/>
                <a:sym typeface="Helvetica"/>
              </a:defRPr>
            </a:pPr>
            <a:r>
              <a:t>Many people have started protests such as the BLM(black lives matter) protest in America to seek out racial equality. </a:t>
            </a:r>
            <a:endParaRPr sz="948">
              <a:solidFill>
                <a:srgbClr val="000000">
                  <a:alpha val="84705"/>
                </a:srgbClr>
              </a:solidFill>
              <a:latin typeface="Arial"/>
              <a:ea typeface="Arial"/>
              <a:cs typeface="Arial"/>
              <a:sym typeface="Arial"/>
            </a:endParaRPr>
          </a:p>
          <a:p>
            <a:pPr marL="0" indent="0" defTabSz="361188">
              <a:lnSpc>
                <a:spcPts val="4600"/>
              </a:lnSpc>
              <a:spcBef>
                <a:spcPts val="0"/>
              </a:spcBef>
              <a:buClrTx/>
              <a:buSzTx/>
              <a:buFontTx/>
              <a:buNone/>
              <a:defRPr sz="1896" u="sng">
                <a:solidFill>
                  <a:srgbClr val="44546A"/>
                </a:solidFill>
                <a:latin typeface="Helvetica"/>
                <a:ea typeface="Helvetica"/>
                <a:cs typeface="Helvetica"/>
                <a:sym typeface="Helvetica"/>
              </a:defRPr>
            </a:pPr>
            <a:r>
              <a:t>Sexism</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Prejudice, stereotyping, or discrimination, typically against women, on the basis of sex.</a:t>
            </a:r>
            <a:r>
              <a:rPr sz="1158">
                <a:solidFill>
                  <a:srgbClr val="000000">
                    <a:alpha val="84705"/>
                  </a:srgbClr>
                </a:solidFill>
                <a:latin typeface="Calibri"/>
                <a:ea typeface="Calibri"/>
                <a:cs typeface="Calibri"/>
                <a:sym typeface="Calibri"/>
              </a:rPr>
              <a:t> </a:t>
            </a:r>
            <a:r>
              <a:t>May include the belief that one sex or gender is intrinsically superior to another. Extreme sexism may foster sexual violence. </a:t>
            </a:r>
            <a:endParaRPr sz="948">
              <a:solidFill>
                <a:srgbClr val="000000">
                  <a:alpha val="84705"/>
                </a:srgbClr>
              </a:solidFill>
              <a:latin typeface="Arial"/>
              <a:ea typeface="Arial"/>
              <a:cs typeface="Arial"/>
              <a:sym typeface="Arial"/>
            </a:endParaRPr>
          </a:p>
          <a:p>
            <a:pPr marL="0" indent="0" defTabSz="361188">
              <a:lnSpc>
                <a:spcPts val="3600"/>
              </a:lnSpc>
              <a:spcBef>
                <a:spcPts val="0"/>
              </a:spcBef>
              <a:buClrTx/>
              <a:buSzTx/>
              <a:buFontTx/>
              <a:buNone/>
              <a:defRPr sz="1474" u="sng">
                <a:solidFill>
                  <a:srgbClr val="44546A"/>
                </a:solidFill>
                <a:latin typeface="Helvetica"/>
                <a:ea typeface="Helvetica"/>
                <a:cs typeface="Helvetica"/>
                <a:sym typeface="Helvetica"/>
              </a:defRPr>
            </a:pPr>
            <a:r>
              <a:t>Reverse Sexism</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Reverse sexism is sexism directed towards men and boys.</a:t>
            </a:r>
            <a:r>
              <a:rPr sz="1158">
                <a:solidFill>
                  <a:srgbClr val="000000">
                    <a:alpha val="84705"/>
                  </a:srgbClr>
                </a:solidFill>
                <a:latin typeface="Calibri"/>
                <a:ea typeface="Calibri"/>
                <a:cs typeface="Calibri"/>
                <a:sym typeface="Calibri"/>
              </a:rPr>
              <a:t> </a:t>
            </a:r>
            <a:r>
              <a:t>Often, the debate surrounding reverse sexism involves the innate definition of sexism, and whether men can suffer in a system that traditionally benefits them. </a:t>
            </a:r>
            <a:endParaRPr sz="948">
              <a:solidFill>
                <a:srgbClr val="000000">
                  <a:alpha val="84705"/>
                </a:srgbClr>
              </a:solidFill>
              <a:latin typeface="Arial"/>
              <a:ea typeface="Arial"/>
              <a:cs typeface="Arial"/>
              <a:sym typeface="Arial"/>
            </a:endParaRPr>
          </a:p>
          <a:p>
            <a:pPr marL="0" indent="0" defTabSz="361188">
              <a:lnSpc>
                <a:spcPts val="5100"/>
              </a:lnSpc>
              <a:spcBef>
                <a:spcPts val="0"/>
              </a:spcBef>
              <a:buClrTx/>
              <a:buSzTx/>
              <a:buFontTx/>
              <a:buNone/>
              <a:defRPr sz="2106" u="sng">
                <a:solidFill>
                  <a:srgbClr val="FCA311"/>
                </a:solidFill>
                <a:latin typeface="Helvetica"/>
                <a:ea typeface="Helvetica"/>
                <a:cs typeface="Helvetica"/>
                <a:sym typeface="Helvetica"/>
              </a:defRPr>
            </a:pPr>
            <a:r>
              <a:t>Political Rights</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Political rights refer to an individual's ability to participate in the civil and political life of the society and state without fear of discrimination or repression, and is tied closely to citizenship status. Everyone should have the right to vote. In the 1900s, women in democratic countries were not allowed to vote, this is clearly a form of sexism. </a:t>
            </a:r>
            <a:endParaRPr sz="948">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 </a:t>
            </a:r>
            <a:endParaRPr sz="948">
              <a:solidFill>
                <a:srgbClr val="000000">
                  <a:alpha val="84705"/>
                </a:srgbClr>
              </a:solidFill>
              <a:latin typeface="Arial"/>
              <a:ea typeface="Arial"/>
              <a:cs typeface="Arial"/>
              <a:sym typeface="Arial"/>
            </a:endParaRPr>
          </a:p>
          <a:p>
            <a:pPr marL="0" indent="0" defTabSz="361188">
              <a:lnSpc>
                <a:spcPts val="5100"/>
              </a:lnSpc>
              <a:spcBef>
                <a:spcPts val="0"/>
              </a:spcBef>
              <a:buClrTx/>
              <a:buSzTx/>
              <a:buFontTx/>
              <a:buNone/>
              <a:defRPr sz="2106" u="sng">
                <a:solidFill>
                  <a:srgbClr val="FCA311"/>
                </a:solidFill>
                <a:latin typeface="Helvetica"/>
                <a:ea typeface="Helvetica"/>
                <a:cs typeface="Helvetica"/>
                <a:sym typeface="Helvetica"/>
              </a:defRPr>
            </a:pPr>
            <a:r>
              <a:t>Economic, Social and Cultural Rights</a:t>
            </a:r>
            <a:r>
              <a:rPr u="none"/>
              <a:t> </a:t>
            </a:r>
            <a:endParaRPr sz="948" u="none">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Economic, social, and cultural rights include the human right to work, the right to an adequate standard of living, including food, clothing, and housing, the right to physical and mental health, the right to social security, the right to a healthy environment, and the right to education.  </a:t>
            </a:r>
            <a:endParaRPr sz="948">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Economic, social and cultural rights are part of the body of human rights law that developed in the aftermath of World War II. Human rights law includes all economic and social rights, as well as civil and political rights like the right to free speech and the right to a fair trial. These rights are deeply intertwined: for example, the right to speak freely means little without a basic education, the right to vote means little if you are suffering from starvation.  Similarly, the right to work means little if you are not allowed to meet and assemble in groups to discuss work conditions. </a:t>
            </a:r>
            <a:endParaRPr sz="948">
              <a:solidFill>
                <a:srgbClr val="000000">
                  <a:alpha val="84705"/>
                </a:srgbClr>
              </a:solidFill>
              <a:latin typeface="Arial"/>
              <a:ea typeface="Arial"/>
              <a:cs typeface="Arial"/>
              <a:sym typeface="Arial"/>
            </a:endParaRPr>
          </a:p>
          <a:p>
            <a:pPr marL="0" indent="481584" defTabSz="361188">
              <a:lnSpc>
                <a:spcPts val="3000"/>
              </a:lnSpc>
              <a:spcBef>
                <a:spcPts val="0"/>
              </a:spcBef>
              <a:buClrTx/>
              <a:buSzTx/>
              <a:buFontTx/>
              <a:buNone/>
              <a:defRPr sz="1264">
                <a:solidFill>
                  <a:srgbClr val="44546A"/>
                </a:solidFill>
                <a:latin typeface="Helvetica"/>
                <a:ea typeface="Helvetica"/>
                <a:cs typeface="Helvetica"/>
                <a:sym typeface="Helvetica"/>
              </a:defRPr>
            </a:pPr>
            <a:r>
              <a:t> </a:t>
            </a:r>
            <a:endParaRPr sz="948">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Text"/>
          <p:cNvSpPr txBox="1"/>
          <p:nvPr>
            <p:ph type="body" idx="21"/>
          </p:nvPr>
        </p:nvSpPr>
        <p:spPr>
          <a:prstGeom prst="rect">
            <a:avLst/>
          </a:prstGeom>
        </p:spPr>
        <p:txBody>
          <a:bodyPr/>
          <a:lstStyle/>
          <a:p>
            <a:pPr/>
            <a:r>
              <a:t>Text</a:t>
            </a:r>
          </a:p>
        </p:txBody>
      </p:sp>
      <p:sp>
        <p:nvSpPr>
          <p:cNvPr id="230" name="Double-click to edit"/>
          <p:cNvSpPr txBox="1"/>
          <p:nvPr>
            <p:ph type="title"/>
          </p:nvPr>
        </p:nvSpPr>
        <p:spPr>
          <a:prstGeom prst="rect">
            <a:avLst/>
          </a:prstGeom>
        </p:spPr>
        <p:txBody>
          <a:bodyPr/>
          <a:lstStyle/>
          <a:p>
            <a:pPr defTabSz="685165">
              <a:spcBef>
                <a:spcPts val="3200"/>
              </a:spcBef>
              <a:defRPr sz="7221"/>
            </a:pPr>
          </a:p>
        </p:txBody>
      </p:sp>
      <p:sp>
        <p:nvSpPr>
          <p:cNvPr id="231" name="Climate Change &amp; Global Warming…"/>
          <p:cNvSpPr txBox="1"/>
          <p:nvPr>
            <p:ph type="body" idx="1"/>
          </p:nvPr>
        </p:nvSpPr>
        <p:spPr>
          <a:prstGeom prst="rect">
            <a:avLst/>
          </a:prstGeom>
        </p:spPr>
        <p:txBody>
          <a:bodyPr/>
          <a:lstStyle/>
          <a:p>
            <a:pPr marL="0" indent="0" defTabSz="457200">
              <a:lnSpc>
                <a:spcPts val="5300"/>
              </a:lnSpc>
              <a:spcBef>
                <a:spcPts val="0"/>
              </a:spcBef>
              <a:buClrTx/>
              <a:buSzTx/>
              <a:buFontTx/>
              <a:buNone/>
              <a:defRPr sz="2133">
                <a:solidFill>
                  <a:srgbClr val="000000">
                    <a:alpha val="84705"/>
                  </a:srgbClr>
                </a:solidFill>
                <a:latin typeface="Times Roman"/>
                <a:ea typeface="Times Roman"/>
                <a:cs typeface="Times Roman"/>
                <a:sym typeface="Times Roman"/>
              </a:defRPr>
            </a:pPr>
            <a:r>
              <a:t>Climate Change &amp; Global Warming </a:t>
            </a:r>
            <a:endParaRPr sz="1200">
              <a:latin typeface="Arial"/>
              <a:ea typeface="Arial"/>
              <a:cs typeface="Arial"/>
              <a:sym typeface="Arial"/>
            </a:endParaRPr>
          </a:p>
          <a:p>
            <a:pPr marL="0" indent="0" defTabSz="457200">
              <a:lnSpc>
                <a:spcPts val="37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6600"/>
              </a:lnSpc>
              <a:spcBef>
                <a:spcPts val="0"/>
              </a:spcBef>
              <a:buClrTx/>
              <a:buSzTx/>
              <a:buFontTx/>
              <a:buNone/>
              <a:defRPr sz="1866">
                <a:solidFill>
                  <a:srgbClr val="000000"/>
                </a:solidFill>
                <a:latin typeface="Helvetica"/>
                <a:ea typeface="Helvetica"/>
                <a:cs typeface="Helvetica"/>
                <a:sym typeface="Helvetica"/>
              </a:defRPr>
            </a:pPr>
            <a:r>
              <a:t>Global Temperature Rising </a:t>
            </a:r>
            <a:endParaRPr sz="1200">
              <a:solidFill>
                <a:srgbClr val="000000">
                  <a:alpha val="84705"/>
                </a:srgbClr>
              </a:solidFill>
              <a:latin typeface="Arial"/>
              <a:ea typeface="Arial"/>
              <a:cs typeface="Arial"/>
              <a:sym typeface="Arial"/>
            </a:endParaRPr>
          </a:p>
          <a:p>
            <a:pPr marL="0" indent="0" defTabSz="457200">
              <a:lnSpc>
                <a:spcPts val="5100"/>
              </a:lnSpc>
              <a:spcBef>
                <a:spcPts val="0"/>
              </a:spcBef>
              <a:buClrTx/>
              <a:buSzTx/>
              <a:buFontTx/>
              <a:buNone/>
              <a:defRPr sz="1466">
                <a:solidFill>
                  <a:srgbClr val="000000"/>
                </a:solidFill>
                <a:latin typeface="Courier New"/>
                <a:ea typeface="Courier New"/>
                <a:cs typeface="Courier New"/>
                <a:sym typeface="Courier New"/>
              </a:defRPr>
            </a:pPr>
            <a:r>
              <a:rPr>
                <a:latin typeface="Arial"/>
                <a:ea typeface="Arial"/>
                <a:cs typeface="Arial"/>
                <a:sym typeface="Arial"/>
              </a:rPr>
              <a:t> </a:t>
            </a:r>
            <a:r>
              <a:t>Since the late 19th century, the surface temperature of the earth has risen by about 2.05 degrees Fahrenheit, a change driven largely by increased greenhouse gases and other human-made air pollution. Most of the temperature rise has taken place during the last 40 years, with the six hottest years since 2014 on record.</a:t>
            </a:r>
            <a:r>
              <a:rPr>
                <a:latin typeface="Arial"/>
                <a:ea typeface="Arial"/>
                <a:cs typeface="Arial"/>
                <a:sym typeface="Arial"/>
              </a:rPr>
              <a:t> </a:t>
            </a:r>
            <a:r>
              <a:t>Not only was 2016 the warmest on record, and for those months, eight months out of that year, from January to September, with perhaps the exception of June, were the warmest on record. </a:t>
            </a:r>
            <a:endParaRPr sz="1200">
              <a:solidFill>
                <a:srgbClr val="000000">
                  <a:alpha val="84705"/>
                </a:srgbClr>
              </a:solidFill>
              <a:latin typeface="Arial"/>
              <a:ea typeface="Arial"/>
              <a:cs typeface="Arial"/>
              <a:sym typeface="Arial"/>
            </a:endParaRPr>
          </a:p>
          <a:p>
            <a:pPr marL="0" indent="0" algn="just" defTabSz="457200">
              <a:lnSpc>
                <a:spcPts val="6600"/>
              </a:lnSpc>
              <a:spcBef>
                <a:spcPts val="0"/>
              </a:spcBef>
              <a:buClrTx/>
              <a:buSzTx/>
              <a:buFontTx/>
              <a:buNone/>
              <a:defRPr sz="1866">
                <a:solidFill>
                  <a:srgbClr val="000000"/>
                </a:solidFill>
                <a:latin typeface="Helvetica"/>
                <a:ea typeface="Helvetica"/>
                <a:cs typeface="Helvetica"/>
                <a:sym typeface="Helvetica"/>
              </a:defRPr>
            </a:pPr>
            <a:r>
              <a:t>Warming  Oceans </a:t>
            </a:r>
            <a:endParaRPr sz="1200">
              <a:solidFill>
                <a:srgbClr val="000000">
                  <a:alpha val="84705"/>
                </a:srgbClr>
              </a:solidFill>
              <a:latin typeface="Arial"/>
              <a:ea typeface="Arial"/>
              <a:cs typeface="Arial"/>
              <a:sym typeface="Arial"/>
            </a:endParaRPr>
          </a:p>
          <a:p>
            <a:pPr marL="0" indent="0" defTabSz="457200">
              <a:lnSpc>
                <a:spcPts val="5100"/>
              </a:lnSpc>
              <a:spcBef>
                <a:spcPts val="0"/>
              </a:spcBef>
              <a:buClrTx/>
              <a:buSzTx/>
              <a:buFontTx/>
              <a:buNone/>
              <a:defRPr sz="1466">
                <a:solidFill>
                  <a:srgbClr val="000000">
                    <a:alpha val="84705"/>
                  </a:srgbClr>
                </a:solidFill>
                <a:latin typeface="Courier New"/>
                <a:ea typeface="Courier New"/>
                <a:cs typeface="Courier New"/>
                <a:sym typeface="Courier New"/>
              </a:defRPr>
            </a:pPr>
            <a:r>
              <a:t>All of this increased heat has been absorbed by the ocean, with the top 100 meters (about 328 feet) of the ocean showing temperature increase of more than 0.6 degrees Fahrenheit (0.33 degrees Celsius) since 1969. Since 1969, the Earth has collected 90% of the ocean's extra energy. </a:t>
            </a:r>
            <a:endParaRPr sz="1200">
              <a:latin typeface="Arial"/>
              <a:ea typeface="Arial"/>
              <a:cs typeface="Arial"/>
              <a:sym typeface="Arial"/>
            </a:endParaRPr>
          </a:p>
          <a:p>
            <a:pPr marL="0" indent="0" defTabSz="457200">
              <a:lnSpc>
                <a:spcPts val="6600"/>
              </a:lnSpc>
              <a:spcBef>
                <a:spcPts val="0"/>
              </a:spcBef>
              <a:buClrTx/>
              <a:buSzTx/>
              <a:buFontTx/>
              <a:buNone/>
              <a:defRPr sz="1866">
                <a:solidFill>
                  <a:srgbClr val="000000">
                    <a:alpha val="84705"/>
                  </a:srgbClr>
                </a:solidFill>
                <a:latin typeface="Helvetica"/>
                <a:ea typeface="Helvetica"/>
                <a:cs typeface="Helvetica"/>
                <a:sym typeface="Helvetica"/>
              </a:defRPr>
            </a:pPr>
            <a:r>
              <a:t>Shrinking  Ice  Sheets </a:t>
            </a:r>
            <a:endParaRPr sz="1200">
              <a:latin typeface="Arial"/>
              <a:ea typeface="Arial"/>
              <a:cs typeface="Arial"/>
              <a:sym typeface="Arial"/>
            </a:endParaRPr>
          </a:p>
          <a:p>
            <a:pPr marL="0" indent="0" defTabSz="457200">
              <a:lnSpc>
                <a:spcPts val="5100"/>
              </a:lnSpc>
              <a:spcBef>
                <a:spcPts val="0"/>
              </a:spcBef>
              <a:buClrTx/>
              <a:buSzTx/>
              <a:buFontTx/>
              <a:buNone/>
              <a:defRPr sz="1466">
                <a:solidFill>
                  <a:srgbClr val="000000">
                    <a:alpha val="84705"/>
                  </a:srgbClr>
                </a:solidFill>
                <a:latin typeface="Courier New"/>
                <a:ea typeface="Courier New"/>
                <a:cs typeface="Courier New"/>
                <a:sym typeface="Courier New"/>
              </a:defRPr>
            </a:pPr>
            <a:r>
              <a:t>The polar caps of Greenland and the Antarctic have melted. NASA Gravity Recovery and Climate Experiment data shows that between 1993 and 2019, Greenland lost a total of 279 billion tons of ice each year, while Antarctica managed to lose about 148 billion tons of ice a year. </a:t>
            </a:r>
            <a:endParaRPr sz="1200">
              <a:latin typeface="Arial"/>
              <a:ea typeface="Arial"/>
              <a:cs typeface="Arial"/>
              <a:sym typeface="Arial"/>
            </a:endParaRPr>
          </a:p>
          <a:p>
            <a:pPr marL="0" indent="0" defTabSz="457200">
              <a:lnSpc>
                <a:spcPts val="6600"/>
              </a:lnSpc>
              <a:spcBef>
                <a:spcPts val="0"/>
              </a:spcBef>
              <a:buClrTx/>
              <a:buSzTx/>
              <a:buFontTx/>
              <a:buNone/>
              <a:defRPr sz="1866">
                <a:solidFill>
                  <a:srgbClr val="000000">
                    <a:alpha val="84705"/>
                  </a:srgbClr>
                </a:solidFill>
                <a:latin typeface="Helvetica"/>
                <a:ea typeface="Helvetica"/>
                <a:cs typeface="Helvetica"/>
                <a:sym typeface="Helvetica"/>
              </a:defRPr>
            </a:pPr>
            <a:r>
              <a:t>Sea  Level Rising </a:t>
            </a:r>
            <a:endParaRPr sz="1200">
              <a:latin typeface="Arial"/>
              <a:ea typeface="Arial"/>
              <a:cs typeface="Arial"/>
              <a:sym typeface="Arial"/>
            </a:endParaRPr>
          </a:p>
          <a:p>
            <a:pPr marL="0" indent="0" defTabSz="457200">
              <a:lnSpc>
                <a:spcPts val="5100"/>
              </a:lnSpc>
              <a:spcBef>
                <a:spcPts val="0"/>
              </a:spcBef>
              <a:buClrTx/>
              <a:buSzTx/>
              <a:buFontTx/>
              <a:buNone/>
              <a:defRPr sz="1466">
                <a:solidFill>
                  <a:srgbClr val="000000">
                    <a:alpha val="84705"/>
                  </a:srgbClr>
                </a:solidFill>
                <a:latin typeface="Courier New"/>
                <a:ea typeface="Courier New"/>
                <a:cs typeface="Courier New"/>
                <a:sym typeface="Courier New"/>
              </a:defRPr>
            </a:pPr>
            <a:r>
              <a:t>During the last century, the global sea level has risen by about 8 inches (20 centimeters). However, the rate throughout the last two decades is almost twice as high last century and increases slightly every year. </a:t>
            </a:r>
            <a:endParaRPr sz="1200">
              <a:latin typeface="Arial"/>
              <a:ea typeface="Arial"/>
              <a:cs typeface="Arial"/>
              <a:sym typeface="Arial"/>
            </a:endParaRPr>
          </a:p>
          <a:p>
            <a:pPr marL="0" indent="0" defTabSz="457200">
              <a:lnSpc>
                <a:spcPts val="5700"/>
              </a:lnSpc>
              <a:spcBef>
                <a:spcPts val="0"/>
              </a:spcBef>
              <a:buClrTx/>
              <a:buSzTx/>
              <a:buFontTx/>
              <a:buNone/>
              <a:defRPr sz="1600">
                <a:solidFill>
                  <a:srgbClr val="000000">
                    <a:alpha val="84705"/>
                  </a:srgbClr>
                </a:solidFill>
                <a:latin typeface="Courier New"/>
                <a:ea typeface="Courier New"/>
                <a:cs typeface="Courier New"/>
                <a:sym typeface="Courier New"/>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ext"/>
          <p:cNvSpPr txBox="1"/>
          <p:nvPr>
            <p:ph type="body" idx="21"/>
          </p:nvPr>
        </p:nvSpPr>
        <p:spPr>
          <a:prstGeom prst="rect">
            <a:avLst/>
          </a:prstGeom>
        </p:spPr>
        <p:txBody>
          <a:bodyPr/>
          <a:lstStyle/>
          <a:p>
            <a:pPr/>
            <a:r>
              <a:t>Text</a:t>
            </a:r>
          </a:p>
        </p:txBody>
      </p:sp>
      <p:sp>
        <p:nvSpPr>
          <p:cNvPr id="234" name="Current Events 2nd draft…"/>
          <p:cNvSpPr txBox="1"/>
          <p:nvPr>
            <p:ph type="body" idx="1"/>
          </p:nvPr>
        </p:nvSpPr>
        <p:spPr>
          <a:prstGeom prst="rect">
            <a:avLst/>
          </a:prstGeom>
        </p:spPr>
        <p:txBody>
          <a:bodyPr/>
          <a:lstStyle/>
          <a:p>
            <a:pPr marL="0" indent="0" algn="ctr" defTabSz="457200">
              <a:lnSpc>
                <a:spcPts val="4600"/>
              </a:lnSpc>
              <a:spcBef>
                <a:spcPts val="0"/>
              </a:spcBef>
              <a:buClrTx/>
              <a:buSzTx/>
              <a:buFontTx/>
              <a:buNone/>
              <a:defRPr sz="1866" u="sng">
                <a:solidFill>
                  <a:srgbClr val="000000">
                    <a:alpha val="84705"/>
                  </a:srgbClr>
                </a:solidFill>
                <a:latin typeface="Calibri"/>
                <a:ea typeface="Calibri"/>
                <a:cs typeface="Calibri"/>
                <a:sym typeface="Calibri"/>
              </a:defRPr>
            </a:pPr>
            <a:r>
              <a:t>Current Events 2</a:t>
            </a:r>
            <a:r>
              <a:rPr baseline="31999" sz="1466"/>
              <a:t>nd</a:t>
            </a:r>
            <a:r>
              <a:t> draft</a:t>
            </a:r>
            <a:r>
              <a:rPr u="none"/>
              <a:t> </a:t>
            </a:r>
            <a:endParaRPr sz="1200" u="none">
              <a:latin typeface="Arial"/>
              <a:ea typeface="Arial"/>
              <a:cs typeface="Arial"/>
              <a:sym typeface="Arial"/>
            </a:endParaRPr>
          </a:p>
          <a:p>
            <a:pPr marL="0" indent="0"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There are lots of things happening in the world around us. Like the black lives matter movement, Climate changes, and a lot of different things. But today in the essay, I would like to focus on the topic of sexism.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Sexisms is defined as “prejudice, stereotyping, or discrimination on the basis of sex.” Sexism has always existed. It was there in the 19</a:t>
            </a:r>
            <a:r>
              <a:rPr baseline="31999" sz="1466"/>
              <a:t>th</a:t>
            </a:r>
            <a:r>
              <a:t> century, the 20</a:t>
            </a:r>
            <a:r>
              <a:rPr baseline="31999" sz="1466"/>
              <a:t>th</a:t>
            </a:r>
            <a:r>
              <a:t> century, and even now in the 21</a:t>
            </a:r>
            <a:r>
              <a:rPr baseline="31999" sz="1466"/>
              <a:t>st</a:t>
            </a:r>
            <a:r>
              <a:t> century. There are people who believe that no matter what men are always superior than women.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I have been both a victim and a culprit of sexism.  In my younger days, I remember when a guy used to cry the teacher would say “you’re a boy and boys are not supposed to cry” but when a girl cried they used to coddle them. Just like that there are lots of example. Women are given the same opportunities as men in work or sports.  There is a lot more examples.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Women overall are at a greater risk at domestic violence and sexual assault. Many young girls in smaller cities are expected to stay home and do house chores and when they are old enough they are supposed to get married to a guy they barley even know. Feminism plays a huge role in this topic. Women can do so much more if they weren’t looked down at or judged so quick.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solidFill>
                <a:latin typeface="Calibri"/>
                <a:ea typeface="Calibri"/>
                <a:cs typeface="Calibri"/>
                <a:sym typeface="Calibri"/>
              </a:defRPr>
            </a:pPr>
            <a:r>
              <a:t>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ClrTx/>
              <a:buSzTx/>
              <a:buFontTx/>
              <a:buNone/>
              <a:defRPr sz="1866">
                <a:solidFill>
                  <a:srgbClr val="000000"/>
                </a:solidFill>
                <a:latin typeface="Calibri"/>
                <a:ea typeface="Calibri"/>
                <a:cs typeface="Calibri"/>
                <a:sym typeface="Calibri"/>
              </a:defRPr>
            </a:pPr>
            <a:r>
              <a:t>The school dress code for girls is a very valid point. Starting at the young age of around ten years old, girls are told that they have to dress a certain way to prevent men from getting distracted. Just like in our school, we are supposed to were long skirts because the guys cant control their eyes.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4600"/>
              </a:lnSpc>
              <a:spcBef>
                <a:spcPts val="0"/>
              </a:spcBef>
              <a:buClrTx/>
              <a:buSzTx/>
              <a:buFontTx/>
              <a:buNone/>
              <a:defRPr sz="1866">
                <a:solidFill>
                  <a:srgbClr val="000000">
                    <a:alpha val="84705"/>
                  </a:srgbClr>
                </a:solidFill>
                <a:latin typeface="Calibri"/>
                <a:ea typeface="Calibri"/>
                <a:cs typeface="Calibri"/>
                <a:sym typeface="Calibri"/>
              </a:defRPr>
            </a:pPr>
            <a:r>
              <a:t>We need feminism in every corner of the world. Most people believe a man feminist is mostly gay, that’s sexism. Feminism and sexism are greatly related.    </a:t>
            </a:r>
            <a:endParaRPr sz="1200">
              <a:latin typeface="Arial"/>
              <a:ea typeface="Arial"/>
              <a:cs typeface="Arial"/>
              <a:sym typeface="Arial"/>
            </a:endParaRPr>
          </a:p>
          <a:p>
            <a:pPr marL="0" indent="0" defTabSz="457200">
              <a:lnSpc>
                <a:spcPts val="3800"/>
              </a:lnSpc>
              <a:spcBef>
                <a:spcPts val="0"/>
              </a:spcBef>
              <a:buClrTx/>
              <a:buSzTx/>
              <a:buFontTx/>
              <a:buNone/>
              <a:defRPr sz="16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Text"/>
          <p:cNvSpPr txBox="1"/>
          <p:nvPr>
            <p:ph type="body" idx="21"/>
          </p:nvPr>
        </p:nvSpPr>
        <p:spPr>
          <a:prstGeom prst="rect">
            <a:avLst/>
          </a:prstGeom>
        </p:spPr>
        <p:txBody>
          <a:bodyPr/>
          <a:lstStyle/>
          <a:p>
            <a:pPr/>
            <a:r>
              <a:t>Text</a:t>
            </a:r>
          </a:p>
        </p:txBody>
      </p:sp>
      <p:sp>
        <p:nvSpPr>
          <p:cNvPr id="237" name="Double-click to edit"/>
          <p:cNvSpPr txBox="1"/>
          <p:nvPr>
            <p:ph type="title"/>
          </p:nvPr>
        </p:nvSpPr>
        <p:spPr>
          <a:prstGeom prst="rect">
            <a:avLst/>
          </a:prstGeom>
        </p:spPr>
        <p:txBody>
          <a:bodyPr/>
          <a:lstStyle/>
          <a:p>
            <a:pPr defTabSz="685165">
              <a:spcBef>
                <a:spcPts val="3200"/>
              </a:spcBef>
              <a:defRPr sz="7221"/>
            </a:pPr>
          </a:p>
        </p:txBody>
      </p:sp>
      <p:sp>
        <p:nvSpPr>
          <p:cNvPr id="238" name="San Myint Tun…"/>
          <p:cNvSpPr txBox="1"/>
          <p:nvPr>
            <p:ph type="body" idx="1"/>
          </p:nvPr>
        </p:nvSpPr>
        <p:spPr>
          <a:prstGeom prst="rect">
            <a:avLst/>
          </a:prstGeom>
        </p:spPr>
        <p:txBody>
          <a:bodyPr/>
          <a:lstStyle/>
          <a:p>
            <a:pPr marL="0" indent="0" defTabSz="425195">
              <a:lnSpc>
                <a:spcPts val="3600"/>
              </a:lnSpc>
              <a:spcBef>
                <a:spcPts val="0"/>
              </a:spcBef>
              <a:buClrTx/>
              <a:buSzTx/>
              <a:buFontTx/>
              <a:buNone/>
              <a:defRPr sz="1488">
                <a:solidFill>
                  <a:srgbClr val="000000">
                    <a:alpha val="84705"/>
                  </a:srgbClr>
                </a:solidFill>
                <a:latin typeface="Arial Rounded MT Bold"/>
                <a:ea typeface="Arial Rounded MT Bold"/>
                <a:cs typeface="Arial Rounded MT Bold"/>
                <a:sym typeface="Arial Rounded MT Bold"/>
              </a:defRPr>
            </a:pPr>
            <a:r>
              <a:t>San Myint Tun </a:t>
            </a:r>
            <a:endParaRPr sz="1116">
              <a:latin typeface="Arial"/>
              <a:ea typeface="Arial"/>
              <a:cs typeface="Arial"/>
              <a:sym typeface="Arial"/>
            </a:endParaRPr>
          </a:p>
          <a:p>
            <a:pPr marL="0" indent="0" defTabSz="425195">
              <a:lnSpc>
                <a:spcPts val="3600"/>
              </a:lnSpc>
              <a:spcBef>
                <a:spcPts val="0"/>
              </a:spcBef>
              <a:buClrTx/>
              <a:buSzTx/>
              <a:buFontTx/>
              <a:buNone/>
              <a:defRPr sz="1488">
                <a:solidFill>
                  <a:srgbClr val="000000">
                    <a:alpha val="84705"/>
                  </a:srgbClr>
                </a:solidFill>
                <a:latin typeface="Arial Rounded MT Bold"/>
                <a:ea typeface="Arial Rounded MT Bold"/>
                <a:cs typeface="Arial Rounded MT Bold"/>
                <a:sym typeface="Arial Rounded MT Bold"/>
              </a:defRPr>
            </a:pPr>
            <a:r>
              <a:t>Writing 960 </a:t>
            </a:r>
            <a:endParaRPr sz="1116">
              <a:latin typeface="Arial"/>
              <a:ea typeface="Arial"/>
              <a:cs typeface="Arial"/>
              <a:sym typeface="Arial"/>
            </a:endParaRPr>
          </a:p>
          <a:p>
            <a:pPr marL="0" indent="0" defTabSz="425195">
              <a:lnSpc>
                <a:spcPts val="3600"/>
              </a:lnSpc>
              <a:spcBef>
                <a:spcPts val="0"/>
              </a:spcBef>
              <a:buClrTx/>
              <a:buSzTx/>
              <a:buFontTx/>
              <a:buNone/>
              <a:defRPr sz="1488">
                <a:solidFill>
                  <a:srgbClr val="000000">
                    <a:alpha val="84705"/>
                  </a:srgbClr>
                </a:solidFill>
                <a:latin typeface="Arial Rounded MT Bold"/>
                <a:ea typeface="Arial Rounded MT Bold"/>
                <a:cs typeface="Arial Rounded MT Bold"/>
                <a:sym typeface="Arial Rounded MT Bold"/>
              </a:defRPr>
            </a:pPr>
            <a:r>
              <a:t>11.1.2021 </a:t>
            </a:r>
            <a:endParaRPr sz="1116">
              <a:latin typeface="Arial"/>
              <a:ea typeface="Arial"/>
              <a:cs typeface="Arial"/>
              <a:sym typeface="Arial"/>
            </a:endParaRPr>
          </a:p>
          <a:p>
            <a:pPr marL="0" indent="0" algn="ctr" defTabSz="425195">
              <a:lnSpc>
                <a:spcPts val="4800"/>
              </a:lnSpc>
              <a:spcBef>
                <a:spcPts val="0"/>
              </a:spcBef>
              <a:buClrTx/>
              <a:buSzTx/>
              <a:buFontTx/>
              <a:buNone/>
              <a:defRPr sz="1984">
                <a:solidFill>
                  <a:srgbClr val="000000">
                    <a:alpha val="84705"/>
                  </a:srgbClr>
                </a:solidFill>
                <a:latin typeface="Arial Rounded MT Bold"/>
                <a:ea typeface="Arial Rounded MT Bold"/>
                <a:cs typeface="Arial Rounded MT Bold"/>
                <a:sym typeface="Arial Rounded MT Bold"/>
              </a:defRPr>
            </a:pPr>
            <a:r>
              <a:t>Pollution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Pollution is the introduction of contaminants into the natural environment that cause adverse change. As well as pollution is the presence in or introduction into the environment of a substance which has harmful or poisonous effects. Pollution can take the form of chemical substance or energy, such as noise, heat, or light. Pollutants, the components of pollution, can be either foreign substances/energies or naturally occurring contaminants.  There are 7 different types of pollution. They air pollution, water pollution, land pollution, radioactive pollution, noise pollution, light pollution and thermal pollution. The causes of these pollution are fairly attached. The consequences of the pollution form one other are also fairly attached.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As the world population is growing, more resources are required. Due to more resources are required, industries are needed to be industrialized. Which cause an increase in production of wastes pollutants. There are many consequences from industrialization. Like, increase in industries cause the increase in rate of the carbon dioxide and other gases emitting to the environment. In result, air pollution is caused.  Deforestation is also part of it, forests are cleared so that industries are able to expand. Which causes the loss of habitat and global warming.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For the growing population of the world to live, more houses, shelters, amenities are built, which cause increase in rate of urbanization. In result, the area where are very urbanized, there would be traffic jams, air pollution, etc. To fulfill the need of the growing population, mine exploration and deforestation are required. Example: natural gas, ruby, diamond and wood. Mine exploration has associated negative impacts on environment by deforestation, erosion, contamination and alteration of soil profiles. Deforestation causes the loss of trees and other vegetation can cause climate change, desertification, soil erosion, fewer crops, flooding, increased greenhouse gases in the atmosphere, and a host of problems for indigenous people.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To supply the growing of the world population, agriculture is needed. As the world population is growing, agriculture is needed to expand. The issues that are related to agriculture are climate change, deforestation, dead zones, genetic engineering, irrigation problems, pollutants, soil degradation, and waste. Now adays, agriculture land is limited, agriculture system is changing to high-tech farming relying on the technology. But high-tech farming cannot be used in every country due to high capital are needed.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As there are increase in settlements, electricity is also a major part of it. One of the ways of producing electricity is burning of fossil fuels in the factories and power plants, which cause a major issue to the environment. Burning fossil fuels emits a number of air pollutants that are harmful to both the environment and public health. Sulfur dioxide (SO2) emissions, primarily the result of burning coal, contribute to acid rain and the formation of harmful particulate matter. The combustion of fossil fuels also releases a large amount of carbon dioxide into the atmosphere. Carbon dioxide is a greenhouse gas which is responsible for global warming. Global warming is a rise in the overall temperature of the earth's surface.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Transportation is the action of transporting someone or something or the process of being transported. For the growing population to go to one place to another, and to transport raw materials and good, transportation is needed. Increasing the transportation is also a major issue to the environment now adays due to the growing population. The environmental impact of transport is significant because transport is a major user of energy, and burns most of the world's petroleum. This creates air pollution, including nitrous oxides and particulates, and is a significant contributor to global warming through emission of carbon dioxide. Noise pollution is another major environmental health problem linked to transport.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A natural pollutant is a pollutant created by substances of natural origin such as volcanic dust, sea salt particles, photochemically formed ozone, and products of forest fibers, among others. The example of natural pollution, wild fire, forest fire, etc. Construction is the action of building something, typically a large structure. Natural resources are needed to construct structures, which extract natural resources from the nature. Construction impacts the environment like waste, noise, dust, solid wastes, toxic generation, air pollution, water pollution, bad odour, climate change, land use, operation with vegetation and hazardous emissions. Air emissions are generated from vehicular exhaust, and dust during construction.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As there are many causes of pollution. There are also many consequences on the environment. Due to the cause of the pollutions. The major effects to the environment are global warming. As the earth is getting warmer, temperature distribution is not equal and climate changes are occurred. When the industrials wastes are distributed without contaminating it, water pollution, loss of sea habitat and acid rain may occur. Gasses emit from the industries cause smog and haze, which cause the human respiratory health problems. Clearing forests for various land use cause the loss of habitat for animals, which lead to extinction of animal species. </a:t>
            </a:r>
            <a:endParaRPr sz="1116">
              <a:latin typeface="Arial"/>
              <a:ea typeface="Arial"/>
              <a:cs typeface="Arial"/>
              <a:sym typeface="Arial"/>
            </a:endParaRPr>
          </a:p>
          <a:p>
            <a:pPr marL="0" indent="0" algn="just" defTabSz="425195">
              <a:lnSpc>
                <a:spcPts val="3500"/>
              </a:lnSpc>
              <a:spcBef>
                <a:spcPts val="0"/>
              </a:spcBef>
              <a:buClrTx/>
              <a:buSzTx/>
              <a:buFontTx/>
              <a:buNone/>
              <a:defRPr sz="1488">
                <a:solidFill>
                  <a:srgbClr val="000000">
                    <a:alpha val="84705"/>
                  </a:srgbClr>
                </a:solidFill>
                <a:latin typeface="Helvetica"/>
                <a:ea typeface="Helvetica"/>
                <a:cs typeface="Helvetica"/>
                <a:sym typeface="Helvetica"/>
              </a:defRPr>
            </a:pPr>
            <a:r>
              <a:t>          To reduce the pollution, every people should follow these steps to sole the pollution. Now adays public transports are powered by green energy, so that there is no any harm to the environment. That’s why people should use the public transport if possible. Industries should power by the green energy so that the effects to the environment are kept to the minimum. Try to keep the usage of electricity and water to the minimum. The government should increase the tax and fine for the electricity, water and waste, so that peoples will use it systematically. Another way is practice 3Rs (Reduce, reuse, recycle). Avoid smoking, usage of crackers and try not to use plastic bags. Instead of buying brand new products, try to buy recycle products, which is helping the earth in a beneficial way. </a:t>
            </a:r>
            <a:endParaRPr sz="1116">
              <a:latin typeface="Arial"/>
              <a:ea typeface="Arial"/>
              <a:cs typeface="Arial"/>
              <a:sym typeface="Arial"/>
            </a:endParaRPr>
          </a:p>
          <a:p>
            <a:pPr marL="0" indent="0" algn="just" defTabSz="425195">
              <a:lnSpc>
                <a:spcPts val="3300"/>
              </a:lnSpc>
              <a:spcBef>
                <a:spcPts val="0"/>
              </a:spcBef>
              <a:buClrTx/>
              <a:buSzTx/>
              <a:buFontTx/>
              <a:buNone/>
              <a:defRPr sz="1364">
                <a:solidFill>
                  <a:srgbClr val="000000">
                    <a:alpha val="84705"/>
                  </a:srgbClr>
                </a:solidFill>
                <a:latin typeface="Calibri"/>
                <a:ea typeface="Calibri"/>
                <a:cs typeface="Calibri"/>
                <a:sym typeface="Calibri"/>
              </a:defRPr>
            </a:pPr>
            <a:r>
              <a:t> </a:t>
            </a:r>
            <a:endParaRPr sz="1116">
              <a:latin typeface="Arial"/>
              <a:ea typeface="Arial"/>
              <a:cs typeface="Arial"/>
              <a:sym typeface="Arial"/>
            </a:endParaRPr>
          </a:p>
          <a:p>
            <a:pPr marL="0" indent="0" algn="just" defTabSz="425195">
              <a:lnSpc>
                <a:spcPts val="3300"/>
              </a:lnSpc>
              <a:spcBef>
                <a:spcPts val="0"/>
              </a:spcBef>
              <a:buClrTx/>
              <a:buSzTx/>
              <a:buFontTx/>
              <a:buNone/>
              <a:defRPr sz="1364">
                <a:solidFill>
                  <a:srgbClr val="000000">
                    <a:alpha val="84705"/>
                  </a:srgbClr>
                </a:solidFill>
                <a:latin typeface="Calibri"/>
                <a:ea typeface="Calibri"/>
                <a:cs typeface="Calibri"/>
                <a:sym typeface="Calibri"/>
              </a:defRPr>
            </a:pPr>
            <a:r>
              <a:t> </a:t>
            </a:r>
            <a:endParaRPr sz="1116">
              <a:latin typeface="Arial"/>
              <a:ea typeface="Arial"/>
              <a:cs typeface="Arial"/>
              <a:sym typeface="Arial"/>
            </a:endParaRPr>
          </a:p>
          <a:p>
            <a:pPr marL="0" indent="0" defTabSz="425195">
              <a:lnSpc>
                <a:spcPts val="3300"/>
              </a:lnSpc>
              <a:spcBef>
                <a:spcPts val="0"/>
              </a:spcBef>
              <a:buClrTx/>
              <a:buSzTx/>
              <a:buFontTx/>
              <a:buNone/>
              <a:defRPr sz="1364">
                <a:solidFill>
                  <a:srgbClr val="000000">
                    <a:alpha val="84705"/>
                  </a:srgbClr>
                </a:solidFill>
                <a:latin typeface="Calibri"/>
                <a:ea typeface="Calibri"/>
                <a:cs typeface="Calibri"/>
                <a:sym typeface="Calibri"/>
              </a:defRPr>
            </a:pPr>
            <a:r>
              <a:t>           </a:t>
            </a:r>
            <a:endParaRPr sz="1116">
              <a:latin typeface="Arial"/>
              <a:ea typeface="Arial"/>
              <a:cs typeface="Arial"/>
              <a:sym typeface="Arial"/>
            </a:endParaRPr>
          </a:p>
          <a:p>
            <a:pPr marL="0" indent="0" defTabSz="425195">
              <a:lnSpc>
                <a:spcPts val="3200"/>
              </a:lnSpc>
              <a:spcBef>
                <a:spcPts val="0"/>
              </a:spcBef>
              <a:buClrTx/>
              <a:buSzTx/>
              <a:buFontTx/>
              <a:buNone/>
              <a:defRPr sz="1302">
                <a:solidFill>
                  <a:srgbClr val="202124"/>
                </a:solidFill>
                <a:latin typeface="Arial"/>
                <a:ea typeface="Arial"/>
                <a:cs typeface="Arial"/>
                <a:sym typeface="Arial"/>
              </a:defRPr>
            </a:pPr>
            <a:r>
              <a:t> </a:t>
            </a:r>
            <a:endParaRPr sz="1116">
              <a:solidFill>
                <a:srgbClr val="000000">
                  <a:alpha val="84705"/>
                </a:srgbClr>
              </a:solidFill>
            </a:endParaRPr>
          </a:p>
          <a:p>
            <a:pPr marL="0" indent="0" defTabSz="425195">
              <a:lnSpc>
                <a:spcPts val="3300"/>
              </a:lnSpc>
              <a:spcBef>
                <a:spcPts val="0"/>
              </a:spcBef>
              <a:buClrTx/>
              <a:buSzTx/>
              <a:buFontTx/>
              <a:buNone/>
              <a:defRPr sz="1364">
                <a:solidFill>
                  <a:srgbClr val="000000">
                    <a:alpha val="84705"/>
                  </a:srgbClr>
                </a:solidFill>
                <a:latin typeface="Calibri"/>
                <a:ea typeface="Calibri"/>
                <a:cs typeface="Calibri"/>
                <a:sym typeface="Calibri"/>
              </a:defRPr>
            </a:pPr>
            <a:r>
              <a:t> </a:t>
            </a:r>
            <a:endParaRPr sz="1116">
              <a:latin typeface="Arial"/>
              <a:ea typeface="Arial"/>
              <a:cs typeface="Arial"/>
              <a:sym typeface="Arial"/>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Text"/>
          <p:cNvSpPr txBox="1"/>
          <p:nvPr>
            <p:ph type="body" idx="21"/>
          </p:nvPr>
        </p:nvSpPr>
        <p:spPr>
          <a:prstGeom prst="rect">
            <a:avLst/>
          </a:prstGeom>
        </p:spPr>
        <p:txBody>
          <a:bodyPr/>
          <a:lstStyle/>
          <a:p>
            <a:pPr/>
            <a:r>
              <a:t>Text</a:t>
            </a:r>
          </a:p>
        </p:txBody>
      </p:sp>
      <p:sp>
        <p:nvSpPr>
          <p:cNvPr id="241" name="Double-click to edit"/>
          <p:cNvSpPr txBox="1"/>
          <p:nvPr>
            <p:ph type="title"/>
          </p:nvPr>
        </p:nvSpPr>
        <p:spPr>
          <a:prstGeom prst="rect">
            <a:avLst/>
          </a:prstGeom>
        </p:spPr>
        <p:txBody>
          <a:bodyPr/>
          <a:lstStyle/>
          <a:p>
            <a:pPr defTabSz="685165">
              <a:spcBef>
                <a:spcPts val="3200"/>
              </a:spcBef>
              <a:defRPr sz="7221"/>
            </a:pPr>
          </a:p>
        </p:txBody>
      </p:sp>
      <p:sp>
        <p:nvSpPr>
          <p:cNvPr id="242" name="Covid yes, its Covid it's a really deadly virus currently which affects ur circulatory system. Coronavirus disease (COVID-19) is an infectious disease caused by a newly discovered coronavirus.…"/>
          <p:cNvSpPr txBox="1"/>
          <p:nvPr>
            <p:ph type="body" idx="1"/>
          </p:nvPr>
        </p:nvSpPr>
        <p:spPr>
          <a:prstGeom prst="rect">
            <a:avLst/>
          </a:prstGeom>
        </p:spPr>
        <p:txBody>
          <a:bodyPr/>
          <a:lstStyle/>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rPr>
                <a:latin typeface="Calibri"/>
                <a:ea typeface="Calibri"/>
                <a:cs typeface="Calibri"/>
                <a:sym typeface="Calibri"/>
              </a:rPr>
              <a:t>Covid yes, its Covid it's a really deadly virus currently which affects ur circulatory system.</a:t>
            </a:r>
            <a:r>
              <a:t> Coronavirus disease (COVID-19) is an infectious disease caused by a newly discovered coronavirus.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Most people who fall sick with COVID-19 will experience mild to moderate symptoms and recover without special treatment. </a:t>
            </a:r>
            <a:br/>
            <a:r>
              <a:rPr>
                <a:latin typeface="Calibri"/>
                <a:ea typeface="Calibri"/>
                <a:cs typeface="Calibri"/>
                <a:sym typeface="Calibri"/>
              </a:rPr>
              <a:t> </a:t>
            </a:r>
            <a:endParaRPr sz="1008">
              <a:solidFill>
                <a:srgbClr val="000000">
                  <a:alpha val="84705"/>
                </a:srgbClr>
              </a:solidFill>
              <a:latin typeface="Arial"/>
              <a:ea typeface="Arial"/>
              <a:cs typeface="Arial"/>
              <a:sym typeface="Arial"/>
            </a:endParaRPr>
          </a:p>
          <a:p>
            <a:pPr marL="0" indent="0" defTabSz="384047">
              <a:lnSpc>
                <a:spcPts val="5600"/>
              </a:lnSpc>
              <a:spcBef>
                <a:spcPts val="0"/>
              </a:spcBef>
              <a:buClrTx/>
              <a:buSzTx/>
              <a:buFontTx/>
              <a:buNone/>
              <a:defRPr b="1" sz="2240">
                <a:solidFill>
                  <a:srgbClr val="000000"/>
                </a:solidFill>
                <a:latin typeface="Helvetica Neue"/>
                <a:ea typeface="Helvetica Neue"/>
                <a:cs typeface="Helvetica Neue"/>
                <a:sym typeface="Helvetica Neue"/>
              </a:defRPr>
            </a:pPr>
            <a:r>
              <a:t>HOW IT SPREADS</a:t>
            </a:r>
            <a:r>
              <a:rPr b="0">
                <a:latin typeface="Helvetica Neue Medium"/>
                <a:ea typeface="Helvetica Neue Medium"/>
                <a:cs typeface="Helvetica Neue Medium"/>
                <a:sym typeface="Helvetica Neue Medium"/>
              </a:rPr>
              <a:t> </a:t>
            </a:r>
            <a:endParaRPr b="0"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The virus that causes COVID-19 is mainly transmitted through droplets generated when an infected person coughs, sneezes, or exhales. These droplets are too heavy to hang in the air, and quickly fall on floors or surfaces.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You can be infected by breathing in the virus if you are within close proximity of someone who has COVID-19, or by touching a contaminated surface and then your eyes, nose or mouth.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Effects of Covid on humans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Because of the virus lifestyles have changed before we go school and learn but for now, we stay home and use online learning to learn. We also need to wear masks everywhere we go. We usually meet up before but during this pandemic we are not allowed to meet up because it might spread the virus even more. It would affect most kid’s eye sights since for online learning we rely on devices such as laptops.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Where it started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It started in china Wuhan from an old man in a market. Then it started spreading from Wuhan to the surrounding places then to nearly every country in the world. Including where we are right now Myanmar, Yangon </a:t>
            </a:r>
            <a:endParaRPr sz="1008">
              <a:solidFill>
                <a:srgbClr val="000000">
                  <a:alpha val="84705"/>
                </a:srgbClr>
              </a:solidFill>
              <a:latin typeface="Arial"/>
              <a:ea typeface="Arial"/>
              <a:cs typeface="Arial"/>
              <a:sym typeface="Arial"/>
            </a:endParaRPr>
          </a:p>
          <a:p>
            <a:pPr marL="0" indent="0" defTabSz="384047">
              <a:lnSpc>
                <a:spcPts val="5300"/>
              </a:lnSpc>
              <a:spcBef>
                <a:spcPts val="0"/>
              </a:spcBef>
              <a:buClrTx/>
              <a:buSzTx/>
              <a:buFontTx/>
              <a:buNone/>
              <a:defRPr sz="2240">
                <a:solidFill>
                  <a:srgbClr val="000000"/>
                </a:solidFill>
                <a:latin typeface="Helvetica Neue"/>
                <a:ea typeface="Helvetica Neue"/>
                <a:cs typeface="Helvetica Neue"/>
                <a:sym typeface="Helvetica Neue"/>
              </a:defRPr>
            </a:pPr>
            <a:r>
              <a:t> </a:t>
            </a:r>
            <a:endParaRPr sz="1008">
              <a:solidFill>
                <a:srgbClr val="000000">
                  <a:alpha val="84705"/>
                </a:srgbClr>
              </a:solidFill>
              <a:latin typeface="Arial"/>
              <a:ea typeface="Arial"/>
              <a:cs typeface="Arial"/>
              <a:sym typeface="Arial"/>
            </a:endParaRPr>
          </a:p>
          <a:p>
            <a:pPr marL="0" indent="0" defTabSz="384047">
              <a:lnSpc>
                <a:spcPts val="5500"/>
              </a:lnSpc>
              <a:spcBef>
                <a:spcPts val="0"/>
              </a:spcBef>
              <a:buClrTx/>
              <a:buSzTx/>
              <a:buFontTx/>
              <a:buNone/>
              <a:defRPr b="1" sz="2240">
                <a:solidFill>
                  <a:srgbClr val="000000"/>
                </a:solidFill>
                <a:latin typeface="Helvetica Neue"/>
                <a:ea typeface="Helvetica Neue"/>
                <a:cs typeface="Helvetica Neue"/>
                <a:sym typeface="Helvetica Neue"/>
              </a:defRPr>
            </a:pPr>
            <a:r>
              <a:rPr sz="1232">
                <a:latin typeface="Calibri"/>
                <a:ea typeface="Calibri"/>
                <a:cs typeface="Calibri"/>
                <a:sym typeface="Calibri"/>
              </a:rPr>
              <a:t> </a:t>
            </a:r>
            <a:r>
              <a:t>The process of covid virus</a:t>
            </a:r>
            <a:r>
              <a:rPr b="0"/>
              <a:t> </a:t>
            </a:r>
            <a:endParaRPr b="0" sz="1008">
              <a:solidFill>
                <a:srgbClr val="000000">
                  <a:alpha val="84705"/>
                </a:srgbClr>
              </a:solidFill>
              <a:latin typeface="Arial"/>
              <a:ea typeface="Arial"/>
              <a:cs typeface="Arial"/>
              <a:sym typeface="Arial"/>
            </a:endParaRPr>
          </a:p>
          <a:p>
            <a:pPr marL="0" indent="0" defTabSz="384047">
              <a:lnSpc>
                <a:spcPts val="5500"/>
              </a:lnSpc>
              <a:spcBef>
                <a:spcPts val="0"/>
              </a:spcBef>
              <a:buClrTx/>
              <a:buSzTx/>
              <a:buFontTx/>
              <a:buNone/>
              <a:defRPr b="1" sz="2240">
                <a:solidFill>
                  <a:srgbClr val="000000"/>
                </a:solidFill>
                <a:latin typeface="Helvetica Neue"/>
                <a:ea typeface="Helvetica Neue"/>
                <a:cs typeface="Helvetica Neue"/>
                <a:sym typeface="Helvetica Neue"/>
              </a:defRPr>
            </a:pPr>
            <a:r>
              <a:t>It also mutates and changes its form, if u are infected by it for symptoms to appear it takes usually up to 14 days. Most of it symptoms are coughing and sneezing. Once inside the body, it begins infecting epithelial cells in the lining of the lung. A protein on the receptors of the virus can attach to a host cell's receptors and penetrate the cell. Inside the host cell, the virus begins to replicate until it kills the cell.</a:t>
            </a:r>
            <a:r>
              <a:rPr b="0"/>
              <a:t> </a:t>
            </a:r>
            <a:endParaRPr b="0" sz="1008">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Text"/>
          <p:cNvSpPr txBox="1"/>
          <p:nvPr>
            <p:ph type="body" idx="21"/>
          </p:nvPr>
        </p:nvSpPr>
        <p:spPr>
          <a:prstGeom prst="rect">
            <a:avLst/>
          </a:prstGeom>
        </p:spPr>
        <p:txBody>
          <a:bodyPr/>
          <a:lstStyle/>
          <a:p>
            <a:pPr/>
            <a:r>
              <a:t>Text</a:t>
            </a:r>
          </a:p>
        </p:txBody>
      </p:sp>
      <p:sp>
        <p:nvSpPr>
          <p:cNvPr id="245" name="Double-click to edit"/>
          <p:cNvSpPr txBox="1"/>
          <p:nvPr>
            <p:ph type="title"/>
          </p:nvPr>
        </p:nvSpPr>
        <p:spPr>
          <a:prstGeom prst="rect">
            <a:avLst/>
          </a:prstGeom>
        </p:spPr>
        <p:txBody>
          <a:bodyPr/>
          <a:lstStyle/>
          <a:p>
            <a:pPr defTabSz="685165">
              <a:spcBef>
                <a:spcPts val="3200"/>
              </a:spcBef>
              <a:defRPr sz="7221"/>
            </a:pPr>
          </a:p>
        </p:txBody>
      </p:sp>
      <p:sp>
        <p:nvSpPr>
          <p:cNvPr id="246" name="The Australian Bushfire…"/>
          <p:cNvSpPr txBox="1"/>
          <p:nvPr>
            <p:ph type="body" idx="1"/>
          </p:nvPr>
        </p:nvSpPr>
        <p:spPr>
          <a:prstGeom prst="rect">
            <a:avLst/>
          </a:prstGeom>
        </p:spPr>
        <p:txBody>
          <a:bodyPr/>
          <a:lstStyle/>
          <a:p>
            <a:pPr marL="0" indent="0" defTabSz="429768">
              <a:lnSpc>
                <a:spcPts val="5500"/>
              </a:lnSpc>
              <a:spcBef>
                <a:spcPts val="0"/>
              </a:spcBef>
              <a:buClrTx/>
              <a:buSzTx/>
              <a:buFontTx/>
              <a:buNone/>
              <a:defRPr sz="2256" u="sng">
                <a:solidFill>
                  <a:srgbClr val="000000">
                    <a:alpha val="84705"/>
                  </a:srgbClr>
                </a:solidFill>
                <a:latin typeface="Times Roman"/>
                <a:ea typeface="Times Roman"/>
                <a:cs typeface="Times Roman"/>
                <a:sym typeface="Times Roman"/>
              </a:defRPr>
            </a:pPr>
            <a:r>
              <a:t>The Australian Bushfire</a:t>
            </a:r>
            <a:r>
              <a:rPr u="none"/>
              <a:t> </a:t>
            </a:r>
            <a:endParaRPr sz="1128" u="none">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These are my ideas that I will elaborate in this current event project. Bushfires are a common and frequent phenomenon in Australia that have contributed significantly over millions of years to forming the continent's existence. Eastern Australia is one of the world's most fire-prone countries, and its predominant eucalyptus forests have developed to survive on the bushfire phenomenon. However, fires can cause substantial damage to human and animal life and loss of property. Since 1851, over 800 people in Australia have been killed by Bushfires and billions of animals.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Extreme high temperatures, low relative humidity and strong winds typically precede the most damaging fires, combining them to establish optimal conditions for the rapid spread of fire. Extreme fire storms, including the five deadliest blazes, are mostly named after the day they peaked: Black Saturday 2009 in Victoria (173 people killed, 2000 homes lost); Ash Wednesday 1983 in Victoria and South Australia (75 dead, almost 1900 homes); Victoria's Black Friday 1939 (71 dead, 650 houses destroyed), Tasmania's Black Tuesday 1967 (62 people and nearly 1300 homes); and Victoria's Gippsland Fires and Black Sunday 1926 (60 people killed over a two-month period). The 1851 Black Thursday bushfires, the 2006 December bushfires, the 1974-75 fires that affected 15 percent of Australia, and the 2019-20 bushfires are other major conflagrations. It is estimated that at least 33 individuals and more than 3 billion animals were killed by the 2019-2020 bushfires.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Over the last 15 million years, the gradual drying of the Australian continent has created an ecological and fire-prone climate, which has resulted in many advanced flora and fauna adaptations. Some of the flora of the country has evolved to rely for reproduction on bushfires. Aboriginal Australians used to use fire to clear hunting grasslands and clear trails through thick vegetation, and since the 19th century, European colonists have also had to adapt to using fire to improve agriculture and forest management. With the spread of national parks and nature reserves, fire and forest management has grown again in the 20th and 21st centuries, though human-caused global warming is expected to continue to increase the incidence of blazes.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The fires burned an estimated 18.6 million hectares of 46 million acres as of 9 March 2020; 186,000 square kilometers; 72,000 square miles; destroyed more than 5,900 buildings (including 2,779 homes) and killed at least 34 people. Almost 3 billion terrestrial vertebrates alone were affected, the vast majority being reptiles, and some endangered species were thought to be extinct. At its peak, in all southern and eastern states, air quality fell to dangerous levels. The cost of dealing with bushfires is expected to exceed the A$4.4 billion of the Black Saturday fires in 2009, and revenues from the tourism sector fell by more than A$1 billion.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a:p>
            <a:pPr marL="0" indent="0" defTabSz="429768">
              <a:lnSpc>
                <a:spcPts val="5500"/>
              </a:lnSpc>
              <a:spcBef>
                <a:spcPts val="0"/>
              </a:spcBef>
              <a:buClrTx/>
              <a:buSzTx/>
              <a:buFontTx/>
              <a:buNone/>
              <a:defRPr sz="2256">
                <a:solidFill>
                  <a:srgbClr val="000000">
                    <a:alpha val="84705"/>
                  </a:srgbClr>
                </a:solidFill>
                <a:latin typeface="Times Roman"/>
                <a:ea typeface="Times Roman"/>
                <a:cs typeface="Times Roman"/>
                <a:sym typeface="Times Roman"/>
              </a:defRPr>
            </a:pPr>
            <a:r>
              <a:t> </a:t>
            </a:r>
            <a:endParaRPr sz="1128">
              <a:latin typeface="Arial"/>
              <a:ea typeface="Arial"/>
              <a:cs typeface="Arial"/>
              <a:sym typeface="Arial"/>
            </a:endParaR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Text"/>
          <p:cNvSpPr txBox="1"/>
          <p:nvPr>
            <p:ph type="body" idx="21"/>
          </p:nvPr>
        </p:nvSpPr>
        <p:spPr>
          <a:prstGeom prst="rect">
            <a:avLst/>
          </a:prstGeom>
        </p:spPr>
        <p:txBody>
          <a:bodyPr/>
          <a:lstStyle/>
          <a:p>
            <a:pPr/>
            <a:r>
              <a:t>Text</a:t>
            </a:r>
          </a:p>
        </p:txBody>
      </p:sp>
      <p:sp>
        <p:nvSpPr>
          <p:cNvPr id="249" name="Double-click to edit"/>
          <p:cNvSpPr txBox="1"/>
          <p:nvPr>
            <p:ph type="title"/>
          </p:nvPr>
        </p:nvSpPr>
        <p:spPr>
          <a:prstGeom prst="rect">
            <a:avLst/>
          </a:prstGeom>
        </p:spPr>
        <p:txBody>
          <a:bodyPr/>
          <a:lstStyle/>
          <a:p>
            <a:pPr defTabSz="685165">
              <a:spcBef>
                <a:spcPts val="3200"/>
              </a:spcBef>
              <a:defRPr sz="7221"/>
            </a:pPr>
          </a:p>
        </p:txBody>
      </p:sp>
      <p:sp>
        <p:nvSpPr>
          <p:cNvPr id="250" name="Symptoms covid 19 are variable but often include fever, cough, fatigue, breathing difficulties and loss of smell and taste. Indications begin one to fourteen days after exposure to the virus. Around one in five infected individuals do not develop and sym"/>
          <p:cNvSpPr txBox="1"/>
          <p:nvPr>
            <p:ph type="body" idx="1"/>
          </p:nvPr>
        </p:nvSpPr>
        <p:spPr>
          <a:prstGeom prst="rect">
            <a:avLst/>
          </a:prstGeom>
        </p:spPr>
        <p:txBody>
          <a:bodyPr/>
          <a:lstStyle>
            <a:lvl1pPr marL="0" indent="0" defTabSz="457200">
              <a:lnSpc>
                <a:spcPts val="4600"/>
              </a:lnSpc>
              <a:spcBef>
                <a:spcPts val="0"/>
              </a:spcBef>
              <a:buClrTx/>
              <a:buSzTx/>
              <a:buFontTx/>
              <a:buNone/>
              <a:defRPr sz="2366">
                <a:solidFill>
                  <a:srgbClr val="000000">
                    <a:alpha val="84705"/>
                  </a:srgbClr>
                </a:solidFill>
                <a:latin typeface="Calibri"/>
                <a:ea typeface="Calibri"/>
                <a:cs typeface="Calibri"/>
                <a:sym typeface="Calibri"/>
              </a:defRPr>
            </a:lvl1pPr>
          </a:lstStyle>
          <a:p>
            <a:pPr/>
            <a:r>
              <a:t>Symptoms covid 19 are variable but often include fever, cough, fatigue, breathing difficulties and loss of smell and taste. Indications begin one to fourteen days after exposure to the virus. Around one in five infected individuals do not develop and symptons. While most people have mild symptons some people develop acute respiratory distress syndrome. </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Text"/>
          <p:cNvSpPr txBox="1"/>
          <p:nvPr>
            <p:ph type="body" idx="21"/>
          </p:nvPr>
        </p:nvSpPr>
        <p:spPr>
          <a:prstGeom prst="rect">
            <a:avLst/>
          </a:prstGeom>
        </p:spPr>
        <p:txBody>
          <a:bodyPr/>
          <a:lstStyle/>
          <a:p>
            <a:pPr/>
            <a:r>
              <a:t>Text</a:t>
            </a:r>
          </a:p>
        </p:txBody>
      </p:sp>
      <p:sp>
        <p:nvSpPr>
          <p:cNvPr id="253" name="In the first draft about the project, I said that i would write about the 100 dollars laptops per child because I didn't quite understand the project. But now, I realized that we can write about any programs that are on-going. So that's why, I will be ch"/>
          <p:cNvSpPr txBox="1"/>
          <p:nvPr>
            <p:ph type="body" idx="1"/>
          </p:nvPr>
        </p:nvSpPr>
        <p:spPr>
          <a:prstGeom prst="rect">
            <a:avLst/>
          </a:prstGeom>
        </p:spPr>
        <p:txBody>
          <a:bodyPr/>
          <a:lstStyle/>
          <a:p>
            <a:pPr marL="0" indent="0" defTabSz="182880">
              <a:lnSpc>
                <a:spcPts val="4200"/>
              </a:lnSpc>
              <a:spcBef>
                <a:spcPts val="0"/>
              </a:spcBef>
              <a:buClrTx/>
              <a:buSzTx/>
              <a:buFontTx/>
              <a:buNone/>
              <a:defRPr sz="2520">
                <a:solidFill>
                  <a:srgbClr val="000000">
                    <a:alpha val="84705"/>
                  </a:srgbClr>
                </a:solidFill>
                <a:latin typeface="Calibri"/>
                <a:ea typeface="Calibri"/>
                <a:cs typeface="Calibri"/>
                <a:sym typeface="Calibri"/>
              </a:defRPr>
            </a:pPr>
            <a:r>
              <a:t>In the first draft about the project, I said that i would write about the 100 dollars laptops per child because I didn't quite understand the project. But now, I realized that we can write about any programs that are on-going. So that's why, I will be changing the title of my project. I wont be writing about the old one but instead I will be writing about the team trees organization. It was created by a famous youtuber named MrBeast with 50 million subs on youtube. It was actually started in late 2019 and its goal was to plant 20 million trees before 2020. The system of the program is really astonishing because every dollar you donate, one tree would be planted. It required generosity and teamwork as people need to donate for a better world. Many people took part and donate money. Elon Musk donated 1 million dollars while Tobi Lutke donated 1 million and 1 dollars. Also youtubers and celebrities like Alan Walker, Jeffree Star, Mark Rober, Marshmello and many more. MrBeast himself donated over 200 thousand dollars.  Our favorite childhood game, Plants VS Zombies also donated 500,000 dollars. And yes, they successfully donated 20 million dollars before 2020 all thanks to the hundred thousands of people that help support and donate for a good cause. The program is still there and there are a few people that just donated recently. The donation count is currently sitting at 22 million and 600 thousand dollars, which is a lot of money. You can also take part and still donate right now at---&gt; https://teamtrees.org. And also fun fact the whole process of getting to 20 million trees took only 55 days which is pretty insane.  This actually shows that anything is possible if there is teamwork and unity. It is also beautiful to see that there are good people in the world and how we can make the Earth a better place. But it is also sad that billionaires like Jeff Bezos didn’t actually donate anything, I mean like if he donated like 1 percent of his earnings team trees would have reach their goal in like a week but that’s okay because the goal has been reached already. I just checked right now and the most recent donation was 10 minutes ago which means it is still ongoing and active which means you can go donate or maybe just plant a tree yourself at your house. </a:t>
            </a:r>
            <a:r>
              <a:t> </a:t>
            </a:r>
          </a:p>
        </p:txBody>
      </p:sp>
      <p:pic>
        <p:nvPicPr>
          <p:cNvPr id="254" name="unknown.png" descr="unknown.png"/>
          <p:cNvPicPr>
            <a:picLocks noChangeAspect="1"/>
          </p:cNvPicPr>
          <p:nvPr/>
        </p:nvPicPr>
        <p:blipFill>
          <a:blip r:embed="rId2">
            <a:extLst/>
          </a:blip>
          <a:stretch>
            <a:fillRect/>
          </a:stretch>
        </p:blipFill>
        <p:spPr>
          <a:xfrm>
            <a:off x="762000" y="3860800"/>
            <a:ext cx="8591983" cy="848347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Text"/>
          <p:cNvSpPr txBox="1"/>
          <p:nvPr>
            <p:ph type="body" idx="21"/>
          </p:nvPr>
        </p:nvSpPr>
        <p:spPr>
          <a:prstGeom prst="rect">
            <a:avLst/>
          </a:prstGeom>
        </p:spPr>
        <p:txBody>
          <a:bodyPr/>
          <a:lstStyle/>
          <a:p>
            <a:pPr/>
            <a:r>
              <a:t>Text</a:t>
            </a:r>
          </a:p>
        </p:txBody>
      </p:sp>
      <p:sp>
        <p:nvSpPr>
          <p:cNvPr id="257" name="Double-click to edit"/>
          <p:cNvSpPr txBox="1"/>
          <p:nvPr>
            <p:ph type="title"/>
          </p:nvPr>
        </p:nvSpPr>
        <p:spPr>
          <a:prstGeom prst="rect">
            <a:avLst/>
          </a:prstGeom>
        </p:spPr>
        <p:txBody>
          <a:bodyPr/>
          <a:lstStyle/>
          <a:p>
            <a:pPr defTabSz="685165">
              <a:spcBef>
                <a:spcPts val="3200"/>
              </a:spcBef>
              <a:defRPr sz="7221"/>
            </a:pPr>
          </a:p>
        </p:txBody>
      </p:sp>
      <p:sp>
        <p:nvSpPr>
          <p:cNvPr id="258" name="Is extrajudicial killing happening all over the globe?…"/>
          <p:cNvSpPr txBox="1"/>
          <p:nvPr>
            <p:ph type="body" idx="1"/>
          </p:nvPr>
        </p:nvSpPr>
        <p:spPr>
          <a:prstGeom prst="rect">
            <a:avLst/>
          </a:prstGeom>
        </p:spPr>
        <p:txBody>
          <a:bodyPr/>
          <a:lstStyle/>
          <a:p>
            <a:pPr marL="0" indent="0"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Is extrajudicial killing happening all over the globe?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Are extrajudicial killings still happening these days? The answer to that is yes, it is still happening. An example to that would be George Floyd’s case in May 2020.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In that case, the police officer killed him by kneeling on his neck for a period about 8 minutes and 46 seconds. As for this case, the main cause of it would be inequality because of the complexion of the George Floyd. There were people around the crime scene, but no one offered to help. It may be because he was coloured or because a police officer was the one committing the crime, so they did not dare to approach.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The whole world was in rage about it and started trending hashtags, donated money for organizations and the people in the US protested on the streets by telling the president and the government workers that black lives matter as well. However, many things did not change. More people became aware of the event, but the police officer in charge was not charged as much as he deserved to be.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However, the US is not the only country in which extrajudicial killings are still happening. It is also happening in Kenya and Brazil as well. There is a country where it is a very serious matter, and it is none other than the Philippines. Therefore, the Philippines would be mainly talked about in this project.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A country in which extrajudicial killings are very common and brazen is the Philippines. As for Philippines, the president, Rodrigo Duterte encourages those killings. Those killings might even be done by the orders of the president himself. Many people are killed everyday by polices and secret assassinators.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There is an extrajudicial killing case which occurred in the Philippines that everyone may know. It happened not very long ago. It occurred on 20</a:t>
            </a:r>
            <a:r>
              <a:rPr baseline="31999" sz="1203"/>
              <a:t>th</a:t>
            </a:r>
            <a:r>
              <a:t> December. On that day, a video of two people getting killed by a police officer went around twitter. Later that day, the hashtag “StopTheKillingsPH” started trending, which made everyone around the world know about the killing which happened that day.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One of the reasons the killing that day became known to the world may be because the police officer(criminal)’s daughter was there on the scene as well and she defended her father saying that he was a police officer, and it was alright. Although the people signed petitions and protested, no action was taken for the crimes the police officer committed. Also, it was not the only time he has done it. He still got away with his previous crimes just because he was a police officer.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What most people do not know is that it was not the only time innocent citizens were killed unjustly by the police and other government workers. Some people from certain government parties are killed by unidentified vigilantes as well. Also, the killing rate has increased during this covid-19 pandemic, a time where everyone is at home most of the time. Those killings need to stop.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Duterte called these killings as “drug war”. It is a war which is indeed worse than any other wars which can occur. One of the main reasons is because it is a war against the government, the president himself and the citizens and some party leaders, probably people who are not in Duterte’s favour.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Yes, these cases have increased during the covid-19 pandemic because since most of the people were inside their houses, those police officers and assassinators could easily kill the people. There were also cases about several party leaders being killed during those times, which was again covered up by the police and the president.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 However, 2020 is not when those killings started. All those killings started as soon as Duterte became the president in 2016. Meaning, many people were wrongfully killed in those four years time. Undoubtedly, many people were killed because at least one people is killed each day.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According to the reports, 5810 people who were human rights workers and activists were killed as of the end of July 2020. The country’s rights commissions estimates had taken over 27,000 lives as well from Duterte’s deadly war on drugs killings. Although those killings mainly happened in Manila, the capital of the Philippines, there are killings occurring outside of Manila as well.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Duterte’s role model was also said to be Ferdinand Marcos, the former dictator president of the Philippines. This could explain many of his actions. Whenever he commuted, he is always fully armed as well, as if he was ready to kill all those in his way. Whenever people tried to talk about his wrongdoings and about the drug-war, he would always close their mouths by killing them off. As for those cases, they are not just citizens, but it includes journalists, lawyers, judges, and environmental right defenders.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“Four years into his presidency, Rodrigo Duterte has turned the Philippines into a bloodbath where police and unidentified vigilantes are free to kill as they please,” said Rachel Howard, a Philippines researcher. That statement is indeed very right. As mentioned above, many people are killed every year. Many people are dying more each year as time goes by. Most of the causes of the total death of the people in the Philippines is the extrajudicial killing. Therefore, it is no doubt that the country is now a bloodbath.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One of the most dangerous point about those extrajudicial killings is the aftermath. It is something which happens to the people fighting for justice against this drug-war. People would be tracked and killed in this process. Yes, once again, it was constructed by the president Duterte. The process is called red-tagging. Many people are working behind the public eyes for this as well. </a:t>
            </a:r>
            <a:endParaRPr sz="1140">
              <a:latin typeface="Arial"/>
              <a:ea typeface="Arial"/>
              <a:cs typeface="Arial"/>
              <a:sym typeface="Arial"/>
            </a:endParaRPr>
          </a:p>
          <a:p>
            <a:pPr marL="0" indent="0"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 </a:t>
            </a:r>
            <a:endParaRPr sz="1140">
              <a:latin typeface="Arial"/>
              <a:ea typeface="Arial"/>
              <a:cs typeface="Arial"/>
              <a:sym typeface="Arial"/>
            </a:endParaRPr>
          </a:p>
          <a:p>
            <a:pPr marL="0" indent="0"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 </a:t>
            </a:r>
            <a:endParaRPr sz="1140">
              <a:latin typeface="Arial"/>
              <a:ea typeface="Arial"/>
              <a:cs typeface="Arial"/>
              <a:sym typeface="Arial"/>
            </a:endParaRPr>
          </a:p>
          <a:p>
            <a:pPr marL="0" indent="57911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 </a:t>
            </a:r>
            <a:endParaRPr sz="1140">
              <a:latin typeface="Arial"/>
              <a:ea typeface="Arial"/>
              <a:cs typeface="Arial"/>
              <a:sym typeface="Arial"/>
            </a:endParaRPr>
          </a:p>
          <a:p>
            <a:pPr marL="0" indent="1158239" defTabSz="434340">
              <a:lnSpc>
                <a:spcPts val="3600"/>
              </a:lnSpc>
              <a:spcBef>
                <a:spcPts val="0"/>
              </a:spcBef>
              <a:buClrTx/>
              <a:buSzTx/>
              <a:buFontTx/>
              <a:buNone/>
              <a:defRPr sz="1520">
                <a:solidFill>
                  <a:srgbClr val="000000">
                    <a:alpha val="84705"/>
                  </a:srgbClr>
                </a:solidFill>
                <a:latin typeface="Calibri"/>
                <a:ea typeface="Calibri"/>
                <a:cs typeface="Calibri"/>
                <a:sym typeface="Calibri"/>
              </a:defRPr>
            </a:pPr>
            <a:r>
              <a:t> </a:t>
            </a:r>
            <a:endParaRPr sz="1140">
              <a:latin typeface="Arial"/>
              <a:ea typeface="Arial"/>
              <a:cs typeface="Arial"/>
              <a:sym typeface="Arial"/>
            </a:endParaRPr>
          </a:p>
          <a:p>
            <a:pPr marL="0" indent="0" defTabSz="434340">
              <a:lnSpc>
                <a:spcPts val="3400"/>
              </a:lnSpc>
              <a:spcBef>
                <a:spcPts val="0"/>
              </a:spcBef>
              <a:buClrTx/>
              <a:buSzTx/>
              <a:buFontTx/>
              <a:buNone/>
              <a:defRPr sz="1393">
                <a:solidFill>
                  <a:srgbClr val="000000">
                    <a:alpha val="84705"/>
                  </a:srgbClr>
                </a:solidFill>
                <a:latin typeface="Calibri"/>
                <a:ea typeface="Calibri"/>
                <a:cs typeface="Calibri"/>
                <a:sym typeface="Calibri"/>
              </a:defRPr>
            </a:pPr>
            <a:r>
              <a:t> </a:t>
            </a:r>
            <a:endParaRPr sz="1140">
              <a:latin typeface="Arial"/>
              <a:ea typeface="Arial"/>
              <a:cs typeface="Arial"/>
              <a:sym typeface="Arial"/>
            </a:endParaR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Text"/>
          <p:cNvSpPr txBox="1"/>
          <p:nvPr>
            <p:ph type="body" idx="21"/>
          </p:nvPr>
        </p:nvSpPr>
        <p:spPr>
          <a:prstGeom prst="rect">
            <a:avLst/>
          </a:prstGeom>
        </p:spPr>
        <p:txBody>
          <a:bodyPr/>
          <a:lstStyle/>
          <a:p>
            <a:pPr/>
            <a:r>
              <a:t>Text</a:t>
            </a:r>
          </a:p>
        </p:txBody>
      </p:sp>
      <p:sp>
        <p:nvSpPr>
          <p:cNvPr id="261" name="Double-click to edit"/>
          <p:cNvSpPr txBox="1"/>
          <p:nvPr>
            <p:ph type="title"/>
          </p:nvPr>
        </p:nvSpPr>
        <p:spPr>
          <a:prstGeom prst="rect">
            <a:avLst/>
          </a:prstGeom>
        </p:spPr>
        <p:txBody>
          <a:bodyPr/>
          <a:lstStyle/>
          <a:p>
            <a:pPr defTabSz="685165">
              <a:spcBef>
                <a:spcPts val="3200"/>
              </a:spcBef>
              <a:defRPr sz="7221"/>
            </a:pPr>
          </a:p>
        </p:txBody>
      </p:sp>
      <p:sp>
        <p:nvSpPr>
          <p:cNvPr id="262" name="Current Events Project…"/>
          <p:cNvSpPr txBox="1"/>
          <p:nvPr>
            <p:ph type="body" idx="1"/>
          </p:nvPr>
        </p:nvSpPr>
        <p:spPr>
          <a:prstGeom prst="rect">
            <a:avLst/>
          </a:prstGeom>
        </p:spPr>
        <p:txBody>
          <a:bodyPr/>
          <a:lstStyle/>
          <a:p>
            <a:pPr marL="0" indent="0" algn="ctr" defTabSz="379475">
              <a:lnSpc>
                <a:spcPts val="4800"/>
              </a:lnSpc>
              <a:spcBef>
                <a:spcPts val="0"/>
              </a:spcBef>
              <a:buClrTx/>
              <a:buSzTx/>
              <a:buFontTx/>
              <a:buNone/>
              <a:defRPr sz="1992">
                <a:solidFill>
                  <a:srgbClr val="000000">
                    <a:alpha val="84705"/>
                  </a:srgbClr>
                </a:solidFill>
                <a:latin typeface="Calibri"/>
                <a:ea typeface="Calibri"/>
                <a:cs typeface="Calibri"/>
                <a:sym typeface="Calibri"/>
              </a:defRPr>
            </a:pPr>
            <a:r>
              <a:t>Current Events Project </a:t>
            </a:r>
            <a:endParaRPr sz="996">
              <a:latin typeface="Arial"/>
              <a:ea typeface="Arial"/>
              <a:cs typeface="Arial"/>
              <a:sym typeface="Arial"/>
            </a:endParaRPr>
          </a:p>
          <a:p>
            <a:pPr marL="0" indent="0" algn="ctr" defTabSz="379475">
              <a:lnSpc>
                <a:spcPts val="4800"/>
              </a:lnSpc>
              <a:spcBef>
                <a:spcPts val="0"/>
              </a:spcBef>
              <a:buClrTx/>
              <a:buSzTx/>
              <a:buFontTx/>
              <a:buNone/>
              <a:defRPr sz="1992">
                <a:solidFill>
                  <a:srgbClr val="000000">
                    <a:alpha val="84705"/>
                  </a:srgbClr>
                </a:solidFill>
                <a:latin typeface="Calibri"/>
                <a:ea typeface="Calibri"/>
                <a:cs typeface="Calibri"/>
                <a:sym typeface="Calibri"/>
              </a:defRPr>
            </a:pPr>
            <a:r>
              <a:t> </a:t>
            </a:r>
            <a:endParaRPr sz="996">
              <a:latin typeface="Arial"/>
              <a:ea typeface="Arial"/>
              <a:cs typeface="Arial"/>
              <a:sym typeface="Arial"/>
            </a:endParaRPr>
          </a:p>
          <a:p>
            <a:pPr marL="0" indent="505968" algn="just" defTabSz="379475">
              <a:lnSpc>
                <a:spcPts val="3900"/>
              </a:lnSpc>
              <a:spcBef>
                <a:spcPts val="0"/>
              </a:spcBef>
              <a:buClrTx/>
              <a:buSzTx/>
              <a:buFontTx/>
              <a:buNone/>
              <a:defRPr sz="1660">
                <a:solidFill>
                  <a:srgbClr val="000000">
                    <a:alpha val="84705"/>
                  </a:srgbClr>
                </a:solidFill>
                <a:latin typeface="Calibri"/>
                <a:ea typeface="Calibri"/>
                <a:cs typeface="Calibri"/>
                <a:sym typeface="Calibri"/>
              </a:defRPr>
            </a:pPr>
            <a:r>
              <a:t>Today is 8</a:t>
            </a:r>
            <a:r>
              <a:rPr baseline="31999" sz="1328"/>
              <a:t>th</a:t>
            </a:r>
            <a:r>
              <a:t> January 2021 and I would like to talk about an app called “TikTok” which is now the most downloaded app on the internet today. “TikTok” has attracted most of the younger generations as many of them are using it on their daily basics. </a:t>
            </a:r>
            <a:r>
              <a:rPr>
                <a:solidFill>
                  <a:srgbClr val="292929"/>
                </a:solidFill>
              </a:rPr>
              <a:t>The biggest question, however, seems to be whether or not this is a good thing.  </a:t>
            </a:r>
            <a:endParaRPr sz="996">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Let’s start with the good impacts it has on our generations. As TikTok is considered as a social media, we can easily consider it serves as a great source of entertainment. With TikTok, anyone can create short videos doing anything they choose to do that’s appropriate and legal to capture the public interest and become viral in society. Overall, TikTok is a great app to help stay entertained, especially during the stress of the pandemic.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Nevertheless, TikTok can also have a huge negative impact following along. As this considered a “social media”, bullying is one of the consequences. While the app can be used to spread positivity, it can also be used as a platform for bullying. This let alone could destroy a child’s mental health. Another obvious reason is this app is designed to be addictive.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Yet, the aftermath for this app is like any other social media apps. You can make and watch funny videos and meet new people, learning and discovering new things via TikTok. However, it can be harmful if not used properly. So please make sure to be diligent and responsible using it!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a:p>
            <a:pPr marL="0" indent="0" algn="just" defTabSz="379475">
              <a:lnSpc>
                <a:spcPts val="4000"/>
              </a:lnSpc>
              <a:spcBef>
                <a:spcPts val="0"/>
              </a:spcBef>
              <a:buClrTx/>
              <a:buSzTx/>
              <a:buFontTx/>
              <a:buNone/>
              <a:defRPr sz="1660">
                <a:solidFill>
                  <a:srgbClr val="000000">
                    <a:alpha val="84705"/>
                  </a:srgbClr>
                </a:solidFill>
                <a:latin typeface="Times New Roman"/>
                <a:ea typeface="Times New Roman"/>
                <a:cs typeface="Times New Roman"/>
                <a:sym typeface="Times New Roman"/>
              </a:defRPr>
            </a:pPr>
            <a:r>
              <a:t> </a:t>
            </a:r>
            <a:endParaRPr sz="996">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a:p>
            <a:pPr marL="0" indent="0" algn="just" defTabSz="379475">
              <a:lnSpc>
                <a:spcPts val="3900"/>
              </a:lnSpc>
              <a:spcBef>
                <a:spcPts val="0"/>
              </a:spcBef>
              <a:buClrTx/>
              <a:buSzTx/>
              <a:buFontTx/>
              <a:buNone/>
              <a:defRPr sz="1660">
                <a:solidFill>
                  <a:srgbClr val="292929"/>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We’re now going to move forward to that topic of how TikTok has changed the whole music industry. In the earlier years of 2000s, it’s not the easiest thing for a song to become viral in the industry regardless of how good the song is. The main reason for this is because of the how little the people have to the internet access and popularity is still driven by broadcasts; by publishers or celebrities who have the access to reach thousands and millions of people at once.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But it’s a good thing we’re not in that period of time anymore. Things have started to change. No matter who you are, there are news and entertainment websites, but above all the social media with TikTok included. It’s a huge audience we got in here. For many new artists and creators, the app has been a career-changer, especially during the pandemic. If the song is superior and appealing enough to blow one’s own horn, then you might’ve hit the jackpot. In addition, artists experience success from the app because users are repeatedly being exposed to the same music when it goes viral.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Yet as TikTok is now the hottest app now in the internet industry, many issues from all around the world, for instance, racism, political views, women empowerment: all of these necessary topics that need to be heard have becoming trending worldwide and now we are all taking a step forward. So you can’t really blame TikTok despite all the negative impacts it has on us. It is quite shocking how both rumors and news can spread in just a matter of seconds.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There is one big problem following along to this; the amount of hate seen through the app. I will be scrolling through my feed, and see a video with a “normal-looking” person, but the moment I click the comment section, it’s filled with roasts and bullying from random accounts trying to outdo each other on the cleverest insult. But the worse thing is that this hate is now normalized by many people.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292929"/>
                </a:solidFill>
                <a:latin typeface="Calibri"/>
                <a:ea typeface="Calibri"/>
                <a:cs typeface="Calibri"/>
                <a:sym typeface="Calibri"/>
              </a:defRPr>
            </a:pPr>
            <a:r>
              <a:t>There are also countless videos of people body-shaming others; either because they are too skinny or fat. This could all be an extremely toxic environment where the smallest mistake will have a severe backflash, and opinions that go against the norm are hated on. This new platform allowed people to sit on their screen and criticize whatever they want about another person because there are no consequences and no one is taking actions. Tiktok, more so than almost any other social media platform, has made hate a “trend”. All of this can be added to the title of Cyber-bullying. Hating on anyone should never be a trend or deemed normal in any culture.  </a:t>
            </a:r>
            <a:endParaRPr sz="996">
              <a:solidFill>
                <a:srgbClr val="000000">
                  <a:alpha val="84705"/>
                </a:srgbClr>
              </a:solidFill>
              <a:latin typeface="Arial"/>
              <a:ea typeface="Arial"/>
              <a:cs typeface="Arial"/>
              <a:sym typeface="Arial"/>
            </a:endParaRPr>
          </a:p>
          <a:p>
            <a:pPr marL="0" indent="0" algn="just" defTabSz="379475">
              <a:lnSpc>
                <a:spcPts val="3900"/>
              </a:lnSpc>
              <a:spcBef>
                <a:spcPts val="0"/>
              </a:spcBef>
              <a:buClrTx/>
              <a:buSzTx/>
              <a:buFontTx/>
              <a:buNone/>
              <a:defRPr sz="1660">
                <a:solidFill>
                  <a:srgbClr val="292929"/>
                </a:solidFill>
                <a:latin typeface="Calibri"/>
                <a:ea typeface="Calibri"/>
                <a:cs typeface="Calibri"/>
                <a:sym typeface="Calibri"/>
              </a:defRPr>
            </a:pPr>
            <a:r>
              <a:t>I intentionally wrote three long paragraphs about this topic because I can’t stand a slight of Cyber-bullying and all the negativity and unnecessary hate. Instead of all these unnecessary hates and shades thrown at “influencers” or anyone on TikTok, we should support trends that bring up self-esteem. Thus, instead of focusing on that negativity, let’s try to compliment anyone you see and start spreading positivity. </a:t>
            </a:r>
            <a:endParaRPr sz="996">
              <a:solidFill>
                <a:srgbClr val="000000">
                  <a:alpha val="84705"/>
                </a:srgbClr>
              </a:solidFill>
              <a:latin typeface="Arial"/>
              <a:ea typeface="Arial"/>
              <a:cs typeface="Arial"/>
              <a:sym typeface="Arial"/>
            </a:endParaRPr>
          </a:p>
          <a:p>
            <a:pPr marL="0" indent="505968" algn="just" defTabSz="379475">
              <a:lnSpc>
                <a:spcPts val="3900"/>
              </a:lnSpc>
              <a:spcBef>
                <a:spcPts val="0"/>
              </a:spcBef>
              <a:buClrTx/>
              <a:buSzTx/>
              <a:buFontTx/>
              <a:buNone/>
              <a:defRPr sz="1660">
                <a:solidFill>
                  <a:srgbClr val="FFFFFF"/>
                </a:solidFill>
                <a:latin typeface="Calibri"/>
                <a:ea typeface="Calibri"/>
                <a:cs typeface="Calibri"/>
                <a:sym typeface="Calibri"/>
              </a:defRPr>
            </a:pPr>
            <a:r>
              <a:t> </a:t>
            </a:r>
            <a:endParaRPr sz="996">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Text"/>
          <p:cNvSpPr txBox="1"/>
          <p:nvPr>
            <p:ph type="body" idx="21"/>
          </p:nvPr>
        </p:nvSpPr>
        <p:spPr>
          <a:prstGeom prst="rect">
            <a:avLst/>
          </a:prstGeom>
        </p:spPr>
        <p:txBody>
          <a:bodyPr/>
          <a:lstStyle/>
          <a:p>
            <a:pPr/>
            <a:r>
              <a:t>Text</a:t>
            </a:r>
          </a:p>
        </p:txBody>
      </p:sp>
      <p:sp>
        <p:nvSpPr>
          <p:cNvPr id="265" name="A COVID-19 PANDEMIC…"/>
          <p:cNvSpPr txBox="1"/>
          <p:nvPr>
            <p:ph type="body" idx="1"/>
          </p:nvPr>
        </p:nvSpPr>
        <p:spPr>
          <a:prstGeom prst="rect">
            <a:avLst/>
          </a:prstGeom>
        </p:spPr>
        <p:txBody>
          <a:bodyPr/>
          <a:lstStyle/>
          <a:p>
            <a:pPr marL="0" indent="0" algn="ctr" defTabSz="457200">
              <a:lnSpc>
                <a:spcPts val="4700"/>
              </a:lnSpc>
              <a:spcBef>
                <a:spcPts val="0"/>
              </a:spcBef>
              <a:buClrTx/>
              <a:buSzTx/>
              <a:buFontTx/>
              <a:buNone/>
              <a:defRPr b="1" i="1" sz="1866">
                <a:solidFill>
                  <a:srgbClr val="000000">
                    <a:alpha val="84705"/>
                  </a:srgbClr>
                </a:solidFill>
                <a:latin typeface="Century Schoolbook"/>
                <a:ea typeface="Century Schoolbook"/>
                <a:cs typeface="Century Schoolbook"/>
                <a:sym typeface="Century Schoolbook"/>
              </a:defRPr>
            </a:pPr>
            <a:r>
              <a:t>A COVID-19 PANDEMIC</a:t>
            </a:r>
            <a:r>
              <a:rPr b="0" i="0"/>
              <a:t> </a:t>
            </a:r>
            <a:endParaRPr b="0" i="0" sz="1200">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Century Schoolbook"/>
                <a:ea typeface="Century Schoolbook"/>
                <a:cs typeface="Century Schoolbook"/>
                <a:sym typeface="Century Schoolbook"/>
              </a:defRPr>
            </a:pPr>
            <a:r>
              <a:t>A pandemic is an epidemic of an infectious disease that has spread across a large region or worldwide. A widespread endemic disease with a stable number of infected people is not a pandemic. The most lethal pandemic in recorded history was the Black Death, which killed an estimated 75-200 million people. Current pandemic includes COVID-19 and HIV/AIDS. The term was not used yet but was for later pandemics including the 1918 influenza Pandemic. </a:t>
            </a:r>
            <a:endParaRPr sz="1200">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Century Schoolbook"/>
                <a:ea typeface="Century Schoolbook"/>
                <a:cs typeface="Century Schoolbook"/>
                <a:sym typeface="Century Schoolbook"/>
              </a:defRPr>
            </a:pPr>
            <a:r>
              <a:t>Coronavirus disease 2019 is a contagious disease caused by the acute respiratory syndrome. The first case identified was in Wuhan, China, in December 2019. It has since worldwide, leading to an ongoing pandemic. </a:t>
            </a:r>
            <a:endParaRPr sz="1200">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Century Schoolbook"/>
                <a:ea typeface="Century Schoolbook"/>
                <a:cs typeface="Century Schoolbook"/>
                <a:sym typeface="Century Schoolbook"/>
              </a:defRPr>
            </a:pPr>
            <a:r>
              <a:t>Symptoms of COVID-19 are variable, but often include fever, cough, fatigue, breathing difficulties, and loss of smell and taste. Indications begin one to fourteen days after exposure to the virus. Around one in five infected individuals do not develop any symptoms. While most people have mild symptoms, some people develop acute respiratory distress syndrome. ARDS (Acute respiratory distress syndrome) can be precipitated by cytokine storms, multi-organ failure, septic shock and blood clots. Longer-term damage to organs is expected. There are concerns about a significant number of patients who have recovered from the acute phase of the disease but continue to experience a range of effects knows as long COVID for months afterwards. These effects include severe fatigue, memory loss and other cognitive issues, low-grade fever, muscle weakness and breathlessness. </a:t>
            </a:r>
            <a:endParaRPr sz="1200">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Century Schoolbook"/>
                <a:ea typeface="Century Schoolbook"/>
                <a:cs typeface="Century Schoolbook"/>
                <a:sym typeface="Century Schoolbook"/>
              </a:defRPr>
            </a:pPr>
            <a:r>
              <a:t>The virus that causes COVID-19 spreads mainly when an infected person is in close contact with another person. Small droplets and aerosols containing the virus can spread from an infected person's nose and mouth as they breathe, cough, sneeze, sing or speak. Other people are infected if the virus gets into their mouth, nose or eyes. The virus may also spread via contaminated surfaces, although it's not thought to be the main route of transmission. Infection mainly happens when people are near each other for long enough. It can spread as early as two days before infected persons show symptoms, and from individual who never experience symptoms. People remain infectious for up to ten days in moderate cases, and two weeks in severe cases. The various testing method has developed to diagnose the disease. The standard diagnosis method is by the real-time reverse transcription-polymerase chain reaction from a nasopharyngeal swab. </a:t>
            </a:r>
            <a:endParaRPr sz="1200">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Century Schoolbook"/>
                <a:ea typeface="Century Schoolbook"/>
                <a:cs typeface="Century Schoolbook"/>
                <a:sym typeface="Century Schoolbook"/>
              </a:defRPr>
            </a:pPr>
            <a:r>
              <a:t>The preventive measure includes physical or social distancing, quarantining, ventilation of indoor spaces, covering cough and sneezes, washing hands, and keeping unwashed hands away from the face. The use of face masks or covering has been recommended in public settings to minimize the risk of transmissions. Several vaccines have been developed. Various countries have initiated mass vaccinations campaigns.</a:t>
            </a:r>
            <a:r>
              <a:rPr>
                <a:latin typeface="Calibri"/>
                <a:ea typeface="Calibri"/>
                <a:cs typeface="Calibri"/>
                <a:sym typeface="Calibri"/>
              </a:rPr>
              <a:t> </a:t>
            </a:r>
            <a:r>
              <a:t>Although work is underway to develop drugs that inhibit the virus, the primary treatment us the current symptomatic. Management involves the treatment of symptoms, supportive care, isolation and experimental measure. Medically the COVID-19 affects the upper and the lower respiratory tract. The lungs are the most affected organ by COVID-19 because the virus accesses host cells via enzymes. The virus uses a special surface glycoprotein called "spike" to connect to ACE2 and enter the host cells.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ext"/>
          <p:cNvSpPr txBox="1"/>
          <p:nvPr>
            <p:ph type="body" idx="21"/>
          </p:nvPr>
        </p:nvSpPr>
        <p:spPr>
          <a:prstGeom prst="rect">
            <a:avLst/>
          </a:prstGeom>
        </p:spPr>
        <p:txBody>
          <a:bodyPr/>
          <a:lstStyle/>
          <a:p>
            <a:pPr/>
            <a:r>
              <a:t>Text</a:t>
            </a:r>
          </a:p>
        </p:txBody>
      </p:sp>
      <p:sp>
        <p:nvSpPr>
          <p:cNvPr id="268" name="Double-click to edit"/>
          <p:cNvSpPr txBox="1"/>
          <p:nvPr>
            <p:ph type="title"/>
          </p:nvPr>
        </p:nvSpPr>
        <p:spPr>
          <a:prstGeom prst="rect">
            <a:avLst/>
          </a:prstGeom>
        </p:spPr>
        <p:txBody>
          <a:bodyPr/>
          <a:lstStyle/>
          <a:p>
            <a:pPr defTabSz="685165">
              <a:spcBef>
                <a:spcPts val="3200"/>
              </a:spcBef>
              <a:defRPr sz="7221"/>
            </a:pPr>
          </a:p>
        </p:txBody>
      </p:sp>
      <p:sp>
        <p:nvSpPr>
          <p:cNvPr id="269" name="I still don’t know what I’d want written on my tomb as I don’t know what I want to be remembered for but I’ve always wanted to be remembered as someone who did good things and was generally successful. I don’t know exactly what I’d want written but I ass"/>
          <p:cNvSpPr txBox="1"/>
          <p:nvPr>
            <p:ph type="body" idx="1"/>
          </p:nvPr>
        </p:nvSpPr>
        <p:spPr>
          <a:prstGeom prst="rect">
            <a:avLst/>
          </a:prstGeom>
        </p:spPr>
        <p:txBody>
          <a:bodyPr/>
          <a:lstStyle>
            <a:lvl1pPr marL="0" indent="0" defTabSz="457200">
              <a:lnSpc>
                <a:spcPts val="9100"/>
              </a:lnSpc>
              <a:spcBef>
                <a:spcPts val="0"/>
              </a:spcBef>
              <a:buClrTx/>
              <a:buSzTx/>
              <a:buFontTx/>
              <a:buNone/>
              <a:defRPr sz="3733">
                <a:solidFill>
                  <a:srgbClr val="000000">
                    <a:alpha val="84705"/>
                  </a:srgbClr>
                </a:solidFill>
                <a:latin typeface="Calibri"/>
                <a:ea typeface="Calibri"/>
                <a:cs typeface="Calibri"/>
                <a:sym typeface="Calibri"/>
              </a:defRPr>
            </a:lvl1pPr>
          </a:lstStyle>
          <a:p>
            <a:pPr/>
            <a:r>
              <a:t>I still don’t know what I’d want written on my tomb as I don’t know what I want to be remembered for but I’ve always wanted to be remembered as someone who did good things and was generally successful. I don’t know exactly what I’d want written but I assume it’d be something sentimental and that it’s be something big as I want to leave behind a legacy.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ext"/>
          <p:cNvSpPr txBox="1"/>
          <p:nvPr>
            <p:ph type="body" idx="21"/>
          </p:nvPr>
        </p:nvSpPr>
        <p:spPr>
          <a:prstGeom prst="rect">
            <a:avLst/>
          </a:prstGeom>
        </p:spPr>
        <p:txBody>
          <a:bodyPr/>
          <a:lstStyle/>
          <a:p>
            <a:pPr/>
            <a:r>
              <a:t>Text</a:t>
            </a:r>
          </a:p>
        </p:txBody>
      </p:sp>
      <p:sp>
        <p:nvSpPr>
          <p:cNvPr id="272" name="Double-click to edit"/>
          <p:cNvSpPr txBox="1"/>
          <p:nvPr>
            <p:ph type="title"/>
          </p:nvPr>
        </p:nvSpPr>
        <p:spPr>
          <a:prstGeom prst="rect">
            <a:avLst/>
          </a:prstGeom>
        </p:spPr>
        <p:txBody>
          <a:bodyPr/>
          <a:lstStyle/>
          <a:p>
            <a:pPr defTabSz="685165">
              <a:spcBef>
                <a:spcPts val="3200"/>
              </a:spcBef>
              <a:defRPr sz="7221"/>
            </a:pPr>
          </a:p>
        </p:txBody>
      </p:sp>
      <p:sp>
        <p:nvSpPr>
          <p:cNvPr id="273" name="Covid 19 Report…"/>
          <p:cNvSpPr txBox="1"/>
          <p:nvPr>
            <p:ph type="body" idx="1"/>
          </p:nvPr>
        </p:nvSpPr>
        <p:spPr>
          <a:prstGeom prst="rect">
            <a:avLst/>
          </a:prstGeom>
        </p:spPr>
        <p:txBody>
          <a:bodyPr/>
          <a:lstStyle/>
          <a:p>
            <a:pPr marL="0" indent="0" defTabSz="457200">
              <a:lnSpc>
                <a:spcPts val="7800"/>
              </a:lnSpc>
              <a:spcBef>
                <a:spcPts val="0"/>
              </a:spcBef>
              <a:buClrTx/>
              <a:buSzTx/>
              <a:buFontTx/>
              <a:buNone/>
              <a:defRPr b="1" sz="3200">
                <a:solidFill>
                  <a:srgbClr val="FF0000"/>
                </a:solidFill>
                <a:latin typeface="Calibri"/>
                <a:ea typeface="Calibri"/>
                <a:cs typeface="Calibri"/>
                <a:sym typeface="Calibri"/>
              </a:defRPr>
            </a:pPr>
            <a:r>
              <a:t>Covid 19 Report</a:t>
            </a:r>
            <a:r>
              <a:rPr b="0"/>
              <a:t> </a:t>
            </a:r>
            <a:endParaRPr b="0" sz="1200">
              <a:solidFill>
                <a:srgbClr val="000000">
                  <a:alpha val="84705"/>
                </a:srgbClr>
              </a:solidFill>
              <a:latin typeface="Arial"/>
              <a:ea typeface="Arial"/>
              <a:cs typeface="Arial"/>
              <a:sym typeface="Arial"/>
            </a:endParaRPr>
          </a:p>
          <a:p>
            <a:pPr marL="0" indent="609600" defTabSz="457200">
              <a:lnSpc>
                <a:spcPts val="5100"/>
              </a:lnSpc>
              <a:spcBef>
                <a:spcPts val="0"/>
              </a:spcBef>
              <a:buClrTx/>
              <a:buSzTx/>
              <a:buFontTx/>
              <a:buNone/>
              <a:defRPr sz="2133">
                <a:solidFill>
                  <a:srgbClr val="0070C0"/>
                </a:solidFill>
                <a:latin typeface="Calibri"/>
                <a:ea typeface="Calibri"/>
                <a:cs typeface="Calibri"/>
                <a:sym typeface="Calibri"/>
              </a:defRPr>
            </a:pPr>
            <a:r>
              <a:t>We all know there is a global disease travelling around the world for almost 1 year. Many people get infected by this disease. It kills numerous of people. All the people should be aware of such dangerous disease. </a:t>
            </a:r>
            <a:endParaRPr sz="1200">
              <a:solidFill>
                <a:srgbClr val="000000">
                  <a:alpha val="84705"/>
                </a:srgbClr>
              </a:solidFill>
              <a:latin typeface="Arial"/>
              <a:ea typeface="Arial"/>
              <a:cs typeface="Arial"/>
              <a:sym typeface="Arial"/>
            </a:endParaRPr>
          </a:p>
          <a:p>
            <a:pPr marL="0" indent="609600" defTabSz="457200">
              <a:lnSpc>
                <a:spcPts val="5100"/>
              </a:lnSpc>
              <a:spcBef>
                <a:spcPts val="0"/>
              </a:spcBef>
              <a:buClrTx/>
              <a:buSzTx/>
              <a:buFontTx/>
              <a:buNone/>
              <a:defRPr sz="2133">
                <a:solidFill>
                  <a:srgbClr val="0070C0"/>
                </a:solidFill>
                <a:latin typeface="Calibri"/>
                <a:ea typeface="Calibri"/>
                <a:cs typeface="Calibri"/>
                <a:sym typeface="Calibri"/>
              </a:defRPr>
            </a:pPr>
            <a:r>
              <a:t> </a:t>
            </a:r>
            <a:endParaRPr sz="1200">
              <a:solidFill>
                <a:srgbClr val="000000">
                  <a:alpha val="84705"/>
                </a:srgbClr>
              </a:solidFill>
              <a:latin typeface="Arial"/>
              <a:ea typeface="Arial"/>
              <a:cs typeface="Arial"/>
              <a:sym typeface="Arial"/>
            </a:endParaRPr>
          </a:p>
          <a:p>
            <a:pPr marL="0" indent="0" defTabSz="457200">
              <a:lnSpc>
                <a:spcPts val="6500"/>
              </a:lnSpc>
              <a:spcBef>
                <a:spcPts val="0"/>
              </a:spcBef>
              <a:buClrTx/>
              <a:buSzTx/>
              <a:buFontTx/>
              <a:buNone/>
              <a:defRPr b="1" sz="2666">
                <a:solidFill>
                  <a:srgbClr val="FF0000"/>
                </a:solidFill>
                <a:latin typeface="Calibri"/>
                <a:ea typeface="Calibri"/>
                <a:cs typeface="Calibri"/>
                <a:sym typeface="Calibri"/>
              </a:defRPr>
            </a:pPr>
            <a:r>
              <a:t>Things we should be aware</a:t>
            </a:r>
            <a:r>
              <a:rPr b="0" sz="2133">
                <a:solidFill>
                  <a:srgbClr val="0070C0"/>
                </a:solidFill>
              </a:rPr>
              <a:t>   </a:t>
            </a:r>
            <a:endParaRPr b="0" sz="1200">
              <a:solidFill>
                <a:srgbClr val="000000">
                  <a:alpha val="84705"/>
                </a:srgbClr>
              </a:solidFill>
              <a:latin typeface="Arial"/>
              <a:ea typeface="Arial"/>
              <a:cs typeface="Arial"/>
              <a:sym typeface="Arial"/>
            </a:endParaRPr>
          </a:p>
          <a:p>
            <a:pPr marL="0" indent="609600" defTabSz="457200">
              <a:lnSpc>
                <a:spcPts val="5100"/>
              </a:lnSpc>
              <a:spcBef>
                <a:spcPts val="0"/>
              </a:spcBef>
              <a:buClrTx/>
              <a:buSzTx/>
              <a:buFontTx/>
              <a:buNone/>
              <a:defRPr sz="2133">
                <a:solidFill>
                  <a:srgbClr val="0070C0"/>
                </a:solidFill>
                <a:latin typeface="Calibri"/>
                <a:ea typeface="Calibri"/>
                <a:cs typeface="Calibri"/>
                <a:sym typeface="Calibri"/>
              </a:defRPr>
            </a:pPr>
            <a:r>
              <a:t>Anyway, we can protect from being infected so doctors suggest all the people to stay save. First of all, and the most important watch your hands after u touch anything. Doctors also remind us to wear mask every time we go out. We are said to be stay away from people at 6 feet far. Doctors mentioned to let us eat more vegetables and to stay healthy. Doctors also comment that we need to have every vitamin and to be aware of our senses.  </a:t>
            </a:r>
            <a:endParaRPr sz="1200">
              <a:solidFill>
                <a:srgbClr val="000000">
                  <a:alpha val="84705"/>
                </a:srgbClr>
              </a:solidFill>
              <a:latin typeface="Arial"/>
              <a:ea typeface="Arial"/>
              <a:cs typeface="Arial"/>
              <a:sym typeface="Arial"/>
            </a:endParaRPr>
          </a:p>
          <a:p>
            <a:pPr marL="0" indent="609600" defTabSz="457200">
              <a:lnSpc>
                <a:spcPts val="5100"/>
              </a:lnSpc>
              <a:spcBef>
                <a:spcPts val="0"/>
              </a:spcBef>
              <a:buClrTx/>
              <a:buSzTx/>
              <a:buFontTx/>
              <a:buNone/>
              <a:defRPr sz="2133">
                <a:solidFill>
                  <a:srgbClr val="0070C0"/>
                </a:solidFill>
                <a:latin typeface="Calibri"/>
                <a:ea typeface="Calibri"/>
                <a:cs typeface="Calibri"/>
                <a:sym typeface="Calibri"/>
              </a:defRPr>
            </a:pPr>
            <a:r>
              <a:t> </a:t>
            </a:r>
            <a:endParaRPr sz="1200">
              <a:solidFill>
                <a:srgbClr val="000000">
                  <a:alpha val="84705"/>
                </a:srgbClr>
              </a:solidFill>
              <a:latin typeface="Arial"/>
              <a:ea typeface="Arial"/>
              <a:cs typeface="Arial"/>
              <a:sym typeface="Arial"/>
            </a:endParaRPr>
          </a:p>
          <a:p>
            <a:pPr marL="0" indent="0" defTabSz="457200">
              <a:lnSpc>
                <a:spcPts val="7800"/>
              </a:lnSpc>
              <a:spcBef>
                <a:spcPts val="0"/>
              </a:spcBef>
              <a:buClrTx/>
              <a:buSzTx/>
              <a:buFontTx/>
              <a:buNone/>
              <a:defRPr b="1" sz="3200">
                <a:solidFill>
                  <a:srgbClr val="FF0000"/>
                </a:solidFill>
                <a:latin typeface="Calibri"/>
                <a:ea typeface="Calibri"/>
                <a:cs typeface="Calibri"/>
                <a:sym typeface="Calibri"/>
              </a:defRPr>
            </a:pPr>
            <a:r>
              <a:t>Dos and don’ts when infected</a:t>
            </a:r>
            <a:r>
              <a:rPr b="0"/>
              <a:t> </a:t>
            </a:r>
            <a:endParaRPr b="0" sz="1200">
              <a:solidFill>
                <a:srgbClr val="000000">
                  <a:alpha val="84705"/>
                </a:srgbClr>
              </a:solidFill>
              <a:latin typeface="Arial"/>
              <a:ea typeface="Arial"/>
              <a:cs typeface="Arial"/>
              <a:sym typeface="Arial"/>
            </a:endParaRPr>
          </a:p>
          <a:p>
            <a:pPr marL="0" indent="0" defTabSz="457200">
              <a:lnSpc>
                <a:spcPts val="5100"/>
              </a:lnSpc>
              <a:spcBef>
                <a:spcPts val="0"/>
              </a:spcBef>
              <a:buClrTx/>
              <a:buSzTx/>
              <a:buFontTx/>
              <a:buNone/>
              <a:defRPr sz="2133">
                <a:solidFill>
                  <a:srgbClr val="00B0F0"/>
                </a:solidFill>
                <a:latin typeface="Calibri"/>
                <a:ea typeface="Calibri"/>
                <a:cs typeface="Calibri"/>
                <a:sym typeface="Calibri"/>
              </a:defRPr>
            </a:pPr>
            <a:r>
              <a:t>Even if we are infected u really need go to hospital immediately. But doctors warn us to stay away from people as much as u can because if u have talk or do something else to a person, everyone can assume that the person u did something can be also infected. Doctors explained that if anyone is infected always stay healthy and try to have calm mind. Because if u die, it can affect your family’s future. </a:t>
            </a:r>
            <a:endParaRPr sz="1200">
              <a:solidFill>
                <a:srgbClr val="000000">
                  <a:alpha val="84705"/>
                </a:srgbClr>
              </a:solidFill>
              <a:latin typeface="Arial"/>
              <a:ea typeface="Arial"/>
              <a:cs typeface="Arial"/>
              <a:sym typeface="Arial"/>
            </a:endParaRPr>
          </a:p>
          <a:p>
            <a:pPr marL="0" indent="0" defTabSz="457200">
              <a:lnSpc>
                <a:spcPts val="3500"/>
              </a:lnSpc>
              <a:spcBef>
                <a:spcPts val="0"/>
              </a:spcBef>
              <a:buClrTx/>
              <a:buSzTx/>
              <a:buFontTx/>
              <a:buNone/>
              <a:defRPr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Text"/>
          <p:cNvSpPr txBox="1"/>
          <p:nvPr>
            <p:ph type="body" idx="21"/>
          </p:nvPr>
        </p:nvSpPr>
        <p:spPr>
          <a:prstGeom prst="rect">
            <a:avLst/>
          </a:prstGeom>
        </p:spPr>
        <p:txBody>
          <a:bodyPr/>
          <a:lstStyle/>
          <a:p>
            <a:pPr/>
            <a:r>
              <a:t>Text</a:t>
            </a:r>
          </a:p>
        </p:txBody>
      </p:sp>
      <p:sp>
        <p:nvSpPr>
          <p:cNvPr id="276" name="Double-click to edit"/>
          <p:cNvSpPr txBox="1"/>
          <p:nvPr>
            <p:ph type="title"/>
          </p:nvPr>
        </p:nvSpPr>
        <p:spPr>
          <a:prstGeom prst="rect">
            <a:avLst/>
          </a:prstGeom>
        </p:spPr>
        <p:txBody>
          <a:bodyPr/>
          <a:lstStyle/>
          <a:p>
            <a:pPr defTabSz="685165">
              <a:spcBef>
                <a:spcPts val="3200"/>
              </a:spcBef>
              <a:defRPr sz="7221"/>
            </a:pPr>
          </a:p>
        </p:txBody>
      </p:sp>
      <p:sp>
        <p:nvSpPr>
          <p:cNvPr id="277" name="I will be talking about corona that is happening these days which started from china and spread all over the world. Everyone in the world is very cautious and rarely go out. Corona had taken the life of at least a million people. Many family members have"/>
          <p:cNvSpPr txBox="1"/>
          <p:nvPr>
            <p:ph type="body" idx="1"/>
          </p:nvPr>
        </p:nvSpPr>
        <p:spPr>
          <a:prstGeom prst="rect">
            <a:avLst/>
          </a:prstGeom>
        </p:spPr>
        <p:txBody>
          <a:bodyPr/>
          <a:lstStyle/>
          <a:p>
            <a:pPr marL="0" indent="0" defTabSz="457200">
              <a:lnSpc>
                <a:spcPts val="5200"/>
              </a:lnSpc>
              <a:spcBef>
                <a:spcPts val="0"/>
              </a:spcBef>
              <a:buClrTx/>
              <a:buSzTx/>
              <a:buFontTx/>
              <a:buNone/>
              <a:defRPr sz="2133">
                <a:solidFill>
                  <a:srgbClr val="000000">
                    <a:alpha val="84705"/>
                  </a:srgbClr>
                </a:solidFill>
                <a:latin typeface="Bookman Old Style"/>
                <a:ea typeface="Bookman Old Style"/>
                <a:cs typeface="Bookman Old Style"/>
                <a:sym typeface="Bookman Old Style"/>
              </a:defRPr>
            </a:pPr>
            <a:r>
              <a:t>I will be talking about corona that is happening these days which started from china and spread all over the world. Everyone in the world is very cautious and rarely go out. Corona had taken the life of at least a million people. Many family members have lost their family members and some were in hospital fighting for their life. Corona virus has made a life changer to all of us. Malls and shops are close and children have to learn lesson through online. These days haven been very boring and tough but there is some good news. We have heard that there is a vaccine that have been invented in the UKs. They have been the first country to approved Pfizer/BioNTech</a:t>
            </a:r>
            <a:r>
              <a:rPr sz="1466">
                <a:latin typeface="Calibri"/>
                <a:ea typeface="Calibri"/>
                <a:cs typeface="Calibri"/>
                <a:sym typeface="Calibri"/>
              </a:rPr>
              <a:t> </a:t>
            </a:r>
            <a:r>
              <a:rPr b="1"/>
              <a:t>coronavirus vaccine</a:t>
            </a:r>
            <a:r>
              <a:t> for widespread use.</a:t>
            </a:r>
            <a:r>
              <a:rPr sz="1466">
                <a:latin typeface="Calibri"/>
                <a:ea typeface="Calibri"/>
                <a:cs typeface="Calibri"/>
                <a:sym typeface="Calibri"/>
              </a:rPr>
              <a:t> </a:t>
            </a:r>
            <a:r>
              <a:t>Six days later 90-year-old Margaret Keenan became the first patient to receive the </a:t>
            </a:r>
            <a:r>
              <a:rPr b="1"/>
              <a:t>vaccine</a:t>
            </a:r>
            <a:r>
              <a:t> at University Hospital in Coventry. Doctors have also taken the vaccine and citizen still have to wait to take the vaccine. The corona vaccine can be only taken when your age is 18 or over 18 so there are vaccine for kids who is below 18-year-old. On 4</a:t>
            </a:r>
            <a:r>
              <a:rPr baseline="31999" sz="1666"/>
              <a:t>th</a:t>
            </a:r>
            <a:r>
              <a:t> January, Beijing have the vaccine and says it has vaccinated more than 73,000 people in the two days since China's first domestic coronavirus vaccine was approved for commercial use. After u take the vaccine, u can’t drink alcohol or smoke cigarettes for two months. This is all the information I have for this current event. Hope everyone stay safe.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Text"/>
          <p:cNvSpPr txBox="1"/>
          <p:nvPr>
            <p:ph type="body" idx="21"/>
          </p:nvPr>
        </p:nvSpPr>
        <p:spPr>
          <a:prstGeom prst="rect">
            <a:avLst/>
          </a:prstGeom>
        </p:spPr>
        <p:txBody>
          <a:bodyPr/>
          <a:lstStyle/>
          <a:p>
            <a:pPr/>
            <a:r>
              <a:t>Text</a:t>
            </a:r>
          </a:p>
        </p:txBody>
      </p:sp>
      <p:sp>
        <p:nvSpPr>
          <p:cNvPr id="280" name="Double-click to edit"/>
          <p:cNvSpPr txBox="1"/>
          <p:nvPr>
            <p:ph type="title"/>
          </p:nvPr>
        </p:nvSpPr>
        <p:spPr>
          <a:prstGeom prst="rect">
            <a:avLst/>
          </a:prstGeom>
        </p:spPr>
        <p:txBody>
          <a:bodyPr/>
          <a:lstStyle/>
          <a:p>
            <a:pPr defTabSz="685165">
              <a:spcBef>
                <a:spcPts val="3200"/>
              </a:spcBef>
              <a:defRPr sz="7221"/>
            </a:pPr>
          </a:p>
        </p:txBody>
      </p:sp>
      <p:sp>
        <p:nvSpPr>
          <p:cNvPr id="281" name="Current Events Project (1st Draft)…"/>
          <p:cNvSpPr txBox="1"/>
          <p:nvPr>
            <p:ph type="body" idx="1"/>
          </p:nvPr>
        </p:nvSpPr>
        <p:spPr>
          <a:prstGeom prst="rect">
            <a:avLst/>
          </a:prstGeom>
        </p:spPr>
        <p:txBody>
          <a:bodyPr/>
          <a:lstStyle/>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Current Events Project (1</a:t>
            </a:r>
            <a:r>
              <a:rPr baseline="31999"/>
              <a:t>st</a:t>
            </a:r>
            <a:r>
              <a:t> Draft)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 New York on Monday reported its first case of a U.K. variant of the coronavirus that appears to be more contagious and has been reported in more than 30 countries. The news came as Prime Minister Boris Johnson ordered a third national lockdown for England amid a surging outbreak driven by the variant.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Here are some significant development.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Several health experts have suggested delaying the second dose of vaccines to inoculate more people sooner.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Current coronavirus hospitalizations in the United States hit a new record Monday, jumping to more than 2,700 patients in one day to surpass 128,000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The U.S. vaccine rollout is off to a rough start, with crashing reservation websites and elderly people camping out overnight to wait in line.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More than 1 million Americans are still waiting for unemployment aid. </a:t>
            </a:r>
            <a:endParaRPr>
              <a:latin typeface="Arial"/>
              <a:ea typeface="Arial"/>
              <a:cs typeface="Arial"/>
              <a:sym typeface="Arial"/>
            </a:endParaR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r>
              <a:t>It’s been one year since the first rumblings of a virus outbreak in Wuhan, China. </a:t>
            </a: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p>
          <a:p>
            <a:pPr marL="0" indent="0" defTabSz="182880">
              <a:lnSpc>
                <a:spcPts val="2800"/>
              </a:lnSpc>
              <a:spcBef>
                <a:spcPts val="0"/>
              </a:spcBef>
              <a:buClrTx/>
              <a:buSzTx/>
              <a:buFontTx/>
              <a:buNone/>
              <a:defRPr sz="1440">
                <a:solidFill>
                  <a:srgbClr val="000000">
                    <a:alpha val="84705"/>
                  </a:srgbClr>
                </a:solidFill>
                <a:latin typeface="Calibri"/>
                <a:ea typeface="Calibri"/>
                <a:cs typeface="Calibri"/>
                <a:sym typeface="Calibri"/>
              </a:defRPr>
            </a:pPr>
          </a:p>
          <a:p>
            <a:pPr marL="0" indent="0" defTabSz="182880">
              <a:spcBef>
                <a:spcPts val="0"/>
              </a:spcBef>
              <a:buClrTx/>
              <a:buSzTx/>
              <a:buFontTx/>
              <a:buNone/>
              <a:defRPr sz="480">
                <a:solidFill>
                  <a:srgbClr val="000000">
                    <a:alpha val="84705"/>
                  </a:srgbClr>
                </a:solidFill>
                <a:latin typeface="Arial"/>
                <a:ea typeface="Arial"/>
                <a:cs typeface="Arial"/>
                <a:sym typeface="Arial"/>
              </a:defRPr>
            </a:p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Most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fever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dry cough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tiredness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Less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aches and pains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sore throat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diarrhoea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conjunctivitis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headache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loss of taste or smell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 rash on skin, or discolouration of fingers or toes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a:t>
            </a:r>
            <a:r>
              <a:rPr sz="586"/>
              <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 behaves like a 'hit and run' killer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It's new, so our bodies are unprepared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p>
          <a:p>
            <a:pPr marL="0" indent="0" defTabSz="182880">
              <a:spcBef>
                <a:spcPts val="0"/>
              </a:spcBef>
              <a:buClrTx/>
              <a:buSzTx/>
              <a:buFontTx/>
              <a:buNone/>
              <a:defRPr sz="480">
                <a:solidFill>
                  <a:srgbClr val="000000">
                    <a:alpha val="84705"/>
                  </a:srgbClr>
                </a:solidFill>
                <a:latin typeface="Arial"/>
                <a:ea typeface="Arial"/>
                <a:cs typeface="Arial"/>
                <a:sym typeface="Arial"/>
              </a:defRPr>
            </a:p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Most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fever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dry cough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tiredness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Less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aches and pains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sore throat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diarrhoea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conjunctivitis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headache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loss of taste or smell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 rash on skin, or discolouration of fingers or toes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a:t>
            </a:r>
            <a:r>
              <a:rPr sz="586"/>
              <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 behaves like a 'hit and run' killer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It's new, so our bodies are unprepared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sz="480">
              <a:latin typeface="Arial"/>
              <a:ea typeface="Arial"/>
              <a:cs typeface="Arial"/>
              <a:sym typeface="Arial"/>
            </a:endParaRPr>
          </a:p>
          <a:p>
            <a:pPr marL="0" indent="0" defTabSz="182880">
              <a:lnSpc>
                <a:spcPts val="1900"/>
              </a:lnSpc>
              <a:spcBef>
                <a:spcPts val="0"/>
              </a:spcBef>
              <a:buClrTx/>
              <a:buSzTx/>
              <a:buFontTx/>
              <a:buNone/>
              <a:defRPr sz="746">
                <a:solidFill>
                  <a:srgbClr val="000000">
                    <a:alpha val="84705"/>
                  </a:srgbClr>
                </a:solidFill>
                <a:latin typeface="Calibri"/>
                <a:ea typeface="Calibri"/>
                <a:cs typeface="Calibri"/>
                <a:sym typeface="Calibri"/>
              </a:defRPr>
            </a:pPr>
          </a:p>
          <a:p>
            <a:pPr marL="0" indent="0" defTabSz="182880">
              <a:spcBef>
                <a:spcPts val="0"/>
              </a:spcBef>
              <a:buClrTx/>
              <a:buSzTx/>
              <a:buFontTx/>
              <a:buNone/>
              <a:defRPr sz="480">
                <a:solidFill>
                  <a:srgbClr val="000000">
                    <a:alpha val="84705"/>
                  </a:srgbClr>
                </a:solidFill>
                <a:latin typeface="Arial"/>
                <a:ea typeface="Arial"/>
                <a:cs typeface="Arial"/>
                <a:sym typeface="Arial"/>
              </a:defRPr>
            </a:p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Most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fever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dry cough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tiredness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Less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aches and pains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sore throat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diarrhoea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conjunctivitis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headache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loss of taste or smell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 rash on skin, or discolouration of fingers or toes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a:t>
            </a:r>
            <a:r>
              <a:rPr sz="586"/>
              <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 behaves like a 'hit and run' killer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It's new, so our bodies are unprepared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sz="480">
              <a:latin typeface="Arial"/>
              <a:ea typeface="Arial"/>
              <a:cs typeface="Arial"/>
              <a:sym typeface="Arial"/>
            </a:endParaRPr>
          </a:p>
          <a:p>
            <a:pPr marL="0" indent="0" defTabSz="182880">
              <a:lnSpc>
                <a:spcPts val="1400"/>
              </a:lnSpc>
              <a:spcBef>
                <a:spcPts val="0"/>
              </a:spcBef>
              <a:buClrTx/>
              <a:buSzTx/>
              <a:buFontTx/>
              <a:buNone/>
              <a:defRPr sz="640">
                <a:solidFill>
                  <a:srgbClr val="000000">
                    <a:alpha val="84705"/>
                  </a:srgbClr>
                </a:solidFill>
                <a:latin typeface="Times New Roman"/>
                <a:ea typeface="Times New Roman"/>
                <a:cs typeface="Times New Roman"/>
                <a:sym typeface="Times New Roman"/>
              </a:defRPr>
            </a:pPr>
            <a:r>
              <a:t> </a:t>
            </a:r>
            <a:endParaRPr sz="480">
              <a:latin typeface="Arial"/>
              <a:ea typeface="Arial"/>
              <a:cs typeface="Arial"/>
              <a:sym typeface="Arial"/>
            </a:endParaRPr>
          </a:p>
          <a:p>
            <a:pPr marL="0" indent="0" defTabSz="182880">
              <a:lnSpc>
                <a:spcPts val="1400"/>
              </a:lnSpc>
              <a:spcBef>
                <a:spcPts val="0"/>
              </a:spcBef>
              <a:buClrTx/>
              <a:buSzTx/>
              <a:buFontTx/>
              <a:buNone/>
              <a:defRPr sz="586">
                <a:solidFill>
                  <a:srgbClr val="000000">
                    <a:alpha val="84705"/>
                  </a:srgbClr>
                </a:solidFill>
                <a:latin typeface="Calibri"/>
                <a:ea typeface="Calibri"/>
                <a:cs typeface="Calibri"/>
                <a:sym typeface="Calibri"/>
              </a:defRPr>
            </a:pPr>
            <a:r>
              <a:t> </a:t>
            </a:r>
            <a:endParaRPr sz="480">
              <a:latin typeface="Arial"/>
              <a:ea typeface="Arial"/>
              <a:cs typeface="Arial"/>
              <a:sym typeface="Arial"/>
            </a:endParaRPr>
          </a:p>
          <a:p>
            <a:pPr marL="0" indent="0" defTabSz="182880">
              <a:spcBef>
                <a:spcPts val="0"/>
              </a:spcBef>
              <a:buClrTx/>
              <a:buSzTx/>
              <a:buFontTx/>
              <a:buNone/>
              <a:defRPr sz="480">
                <a:solidFill>
                  <a:srgbClr val="000000">
                    <a:alpha val="84705"/>
                  </a:srgbClr>
                </a:solidFill>
                <a:latin typeface="Arial"/>
                <a:ea typeface="Arial"/>
                <a:cs typeface="Arial"/>
                <a:sym typeface="Arial"/>
              </a:defRPr>
            </a:p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Most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fever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dry cough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tiredness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Less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aches and pains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sore throat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diarrhoea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conjunctivitis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headache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loss of taste or smell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 rash on skin, or discolouration of fingers or toes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a:t>
            </a:r>
            <a:r>
              <a:rPr sz="586"/>
              <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 behaves like a 'hit and run' killer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It's new, so our bodies are unprepared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sz="480">
              <a:latin typeface="Arial"/>
              <a:ea typeface="Arial"/>
              <a:cs typeface="Arial"/>
              <a:sym typeface="Arial"/>
            </a:endParaRPr>
          </a:p>
          <a:p>
            <a:pPr marL="0" indent="0" defTabSz="182880">
              <a:lnSpc>
                <a:spcPts val="1400"/>
              </a:lnSpc>
              <a:spcBef>
                <a:spcPts val="0"/>
              </a:spcBef>
              <a:buClrTx/>
              <a:buSzTx/>
              <a:buFontTx/>
              <a:buNone/>
              <a:defRPr sz="640">
                <a:solidFill>
                  <a:srgbClr val="000000">
                    <a:alpha val="84705"/>
                  </a:srgbClr>
                </a:solidFill>
                <a:latin typeface="Times New Roman"/>
                <a:ea typeface="Times New Roman"/>
                <a:cs typeface="Times New Roman"/>
                <a:sym typeface="Times New Roman"/>
              </a:defRPr>
            </a:pPr>
            <a:r>
              <a:t> </a:t>
            </a:r>
            <a:endParaRPr sz="480">
              <a:latin typeface="Arial"/>
              <a:ea typeface="Arial"/>
              <a:cs typeface="Arial"/>
              <a:sym typeface="Arial"/>
            </a:endParaRPr>
          </a:p>
          <a:p>
            <a:pPr marL="0" indent="0" defTabSz="182880">
              <a:lnSpc>
                <a:spcPts val="1400"/>
              </a:lnSpc>
              <a:spcBef>
                <a:spcPts val="0"/>
              </a:spcBef>
              <a:buClrTx/>
              <a:buSzTx/>
              <a:buFontTx/>
              <a:buNone/>
              <a:defRPr sz="586">
                <a:solidFill>
                  <a:srgbClr val="000000">
                    <a:alpha val="84705"/>
                  </a:srgbClr>
                </a:solidFill>
                <a:latin typeface="Calibri"/>
                <a:ea typeface="Calibri"/>
                <a:cs typeface="Calibri"/>
                <a:sym typeface="Calibri"/>
              </a:defRPr>
            </a:pPr>
            <a:r>
              <a:t> </a:t>
            </a:r>
            <a:endParaRPr sz="480">
              <a:latin typeface="Arial"/>
              <a:ea typeface="Arial"/>
              <a:cs typeface="Arial"/>
              <a:sym typeface="Arial"/>
            </a:endParaRPr>
          </a:p>
          <a:p>
            <a:pPr marL="0" indent="0" defTabSz="182880">
              <a:lnSpc>
                <a:spcPts val="1400"/>
              </a:lnSpc>
              <a:spcBef>
                <a:spcPts val="0"/>
              </a:spcBef>
              <a:buClrTx/>
              <a:buSzTx/>
              <a:buFontTx/>
              <a:buNone/>
              <a:defRPr sz="586">
                <a:solidFill>
                  <a:srgbClr val="000000">
                    <a:alpha val="84705"/>
                  </a:srgbClr>
                </a:solidFill>
                <a:latin typeface="Calibri"/>
                <a:ea typeface="Calibri"/>
                <a:cs typeface="Calibri"/>
                <a:sym typeface="Calibri"/>
              </a:defRPr>
            </a:pPr>
            <a:endParaRPr sz="480">
              <a:latin typeface="Arial"/>
              <a:ea typeface="Arial"/>
              <a:cs typeface="Arial"/>
              <a:sym typeface="Arial"/>
            </a:endParaRPr>
          </a:p>
          <a:p>
            <a:pPr marL="0" indent="0" defTabSz="182880">
              <a:spcBef>
                <a:spcPts val="0"/>
              </a:spcBef>
              <a:buClrTx/>
              <a:buSzTx/>
              <a:buFontTx/>
              <a:buNone/>
              <a:defRPr sz="480">
                <a:solidFill>
                  <a:srgbClr val="000000">
                    <a:alpha val="84705"/>
                  </a:srgbClr>
                </a:solidFill>
                <a:latin typeface="Arial"/>
                <a:ea typeface="Arial"/>
                <a:cs typeface="Arial"/>
                <a:sym typeface="Arial"/>
              </a:defRPr>
            </a:p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Most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fever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dry cough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tiredness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Less common symptoms:</a:t>
            </a:r>
            <a:r>
              <a:rPr b="0"/>
              <a:t> </a:t>
            </a:r>
            <a:endParaRPr b="0"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aches and pains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sore throat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diarrhoea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conjunctivitis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headache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loss of taste or smell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a rash on skin, or discolouration of fingers or toes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a:t>
            </a:r>
            <a:r>
              <a:rPr sz="586"/>
              <a:t>.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 behaves like a 'hit and run' killer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sz="480">
              <a:latin typeface="Arial"/>
              <a:ea typeface="Arial"/>
              <a:cs typeface="Arial"/>
              <a:sym typeface="Arial"/>
            </a:endParaRPr>
          </a:p>
          <a:p>
            <a:pPr marL="0" indent="0" defTabSz="182880">
              <a:lnSpc>
                <a:spcPts val="1700"/>
              </a:lnSpc>
              <a:spcBef>
                <a:spcPts val="0"/>
              </a:spcBef>
              <a:buClrTx/>
              <a:buSzTx/>
              <a:buFontTx/>
              <a:buNone/>
              <a:defRPr b="1" sz="746">
                <a:solidFill>
                  <a:srgbClr val="000000">
                    <a:alpha val="84705"/>
                  </a:srgbClr>
                </a:solidFill>
                <a:latin typeface="Times New Roman"/>
                <a:ea typeface="Times New Roman"/>
                <a:cs typeface="Times New Roman"/>
                <a:sym typeface="Times New Roman"/>
              </a:defRPr>
            </a:pPr>
            <a:r>
              <a:t>It's new, so our bodies are unprepared .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sz="480">
              <a:latin typeface="Arial"/>
              <a:ea typeface="Arial"/>
              <a:cs typeface="Arial"/>
              <a:sym typeface="Arial"/>
            </a:endParaRPr>
          </a:p>
          <a:p>
            <a:pPr marL="0" indent="0" defTabSz="182880">
              <a:lnSpc>
                <a:spcPts val="1700"/>
              </a:lnSpc>
              <a:spcBef>
                <a:spcPts val="0"/>
              </a:spcBef>
              <a:buClrTx/>
              <a:buSzTx/>
              <a:buFontTx/>
              <a:buNone/>
              <a:defRPr sz="746">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sz="480">
              <a:latin typeface="Arial"/>
              <a:ea typeface="Arial"/>
              <a:cs typeface="Arial"/>
              <a:sym typeface="Arial"/>
            </a:endParaRPr>
          </a:p>
          <a:p>
            <a:pPr marL="0" indent="0" defTabSz="182880">
              <a:lnSpc>
                <a:spcPts val="1400"/>
              </a:lnSpc>
              <a:spcBef>
                <a:spcPts val="0"/>
              </a:spcBef>
              <a:buClrTx/>
              <a:buSzTx/>
              <a:buFontTx/>
              <a:buNone/>
              <a:defRPr sz="640">
                <a:solidFill>
                  <a:srgbClr val="000000">
                    <a:alpha val="84705"/>
                  </a:srgbClr>
                </a:solidFill>
                <a:latin typeface="Times New Roman"/>
                <a:ea typeface="Times New Roman"/>
                <a:cs typeface="Times New Roman"/>
                <a:sym typeface="Times New Roman"/>
              </a:defRPr>
            </a:pPr>
            <a:r>
              <a:t> </a:t>
            </a:r>
            <a:endParaRPr sz="480">
              <a:latin typeface="Arial"/>
              <a:ea typeface="Arial"/>
              <a:cs typeface="Arial"/>
              <a:sym typeface="Arial"/>
            </a:endParaRPr>
          </a:p>
          <a:p>
            <a:pPr marL="0" indent="0" defTabSz="182880">
              <a:lnSpc>
                <a:spcPts val="1400"/>
              </a:lnSpc>
              <a:spcBef>
                <a:spcPts val="0"/>
              </a:spcBef>
              <a:buClrTx/>
              <a:buSzTx/>
              <a:buFontTx/>
              <a:buNone/>
              <a:defRPr sz="586">
                <a:solidFill>
                  <a:srgbClr val="000000">
                    <a:alpha val="84705"/>
                  </a:srgbClr>
                </a:solidFill>
                <a:latin typeface="Calibri"/>
                <a:ea typeface="Calibri"/>
                <a:cs typeface="Calibri"/>
                <a:sym typeface="Calibri"/>
              </a:defRPr>
            </a:pPr>
            <a:r>
              <a:t> </a:t>
            </a:r>
            <a:endParaRPr sz="480">
              <a:latin typeface="Arial"/>
              <a:ea typeface="Arial"/>
              <a:cs typeface="Arial"/>
              <a:sym typeface="Arial"/>
            </a:endParaRPr>
          </a:p>
          <a:p>
            <a:pPr marL="0" indent="0" defTabSz="182880">
              <a:lnSpc>
                <a:spcPts val="1400"/>
              </a:lnSpc>
              <a:spcBef>
                <a:spcPts val="0"/>
              </a:spcBef>
              <a:buClrTx/>
              <a:buSzTx/>
              <a:buFontTx/>
              <a:buNone/>
              <a:defRPr sz="586">
                <a:solidFill>
                  <a:srgbClr val="000000">
                    <a:alpha val="84705"/>
                  </a:srgbClr>
                </a:solidFill>
                <a:latin typeface="Calibri"/>
                <a:ea typeface="Calibri"/>
                <a:cs typeface="Calibri"/>
                <a:sym typeface="Calibri"/>
              </a:defRPr>
            </a:pPr>
            <a:endParaRPr>
              <a:latin typeface="Arial"/>
              <a:ea typeface="Arial"/>
              <a:cs typeface="Arial"/>
              <a:sym typeface="Arial"/>
            </a:endParaRPr>
          </a:p>
          <a:p>
            <a:pPr marL="0" indent="0" defTabSz="182880">
              <a:spcBef>
                <a:spcPts val="0"/>
              </a:spcBef>
              <a:buClrTx/>
              <a:buSzTx/>
              <a:buFontTx/>
              <a:buNone/>
              <a:defRPr sz="1440">
                <a:solidFill>
                  <a:srgbClr val="000000">
                    <a:alpha val="84705"/>
                  </a:srgbClr>
                </a:solidFill>
                <a:latin typeface="Arial"/>
                <a:ea typeface="Arial"/>
                <a:cs typeface="Arial"/>
                <a:sym typeface="Arial"/>
              </a:defRPr>
            </a:pPr>
          </a:p>
          <a:p>
            <a:pPr marL="0" indent="0" defTabSz="182880">
              <a:lnSpc>
                <a:spcPts val="2500"/>
              </a:lnSpc>
              <a:spcBef>
                <a:spcPts val="0"/>
              </a:spcBef>
              <a:buClrTx/>
              <a:buSzTx/>
              <a:buFontTx/>
              <a:buNone/>
              <a:defRPr b="1" sz="1440">
                <a:solidFill>
                  <a:srgbClr val="000000">
                    <a:alpha val="84705"/>
                  </a:srgbClr>
                </a:solidFill>
                <a:latin typeface="Calibri"/>
                <a:ea typeface="Calibri"/>
                <a:cs typeface="Calibri"/>
                <a:sym typeface="Calibri"/>
              </a:defRPr>
            </a:pPr>
            <a:r>
              <a:t> Fig: Corona in Italy</a:t>
            </a:r>
            <a:r>
              <a:rPr b="0"/>
              <a:t> </a:t>
            </a:r>
            <a:endParaRPr b="0">
              <a:latin typeface="Arial"/>
              <a:ea typeface="Arial"/>
              <a:cs typeface="Arial"/>
              <a:sym typeface="Arial"/>
            </a:endParaRPr>
          </a:p>
          <a:p>
            <a:pPr marL="0" indent="0" defTabSz="182880">
              <a:lnSpc>
                <a:spcPts val="2800"/>
              </a:lnSpc>
              <a:spcBef>
                <a:spcPts val="0"/>
              </a:spcBef>
              <a:buClrTx/>
              <a:buSzTx/>
              <a:buFontTx/>
              <a:buNone/>
              <a:defRPr b="1" sz="1440">
                <a:solidFill>
                  <a:srgbClr val="000000">
                    <a:alpha val="84705"/>
                  </a:srgbClr>
                </a:solidFill>
                <a:latin typeface="Calibri"/>
                <a:ea typeface="Calibri"/>
                <a:cs typeface="Calibri"/>
                <a:sym typeface="Calibri"/>
              </a:defRPr>
            </a:pPr>
            <a:r>
              <a:t>Current Events ( 2</a:t>
            </a:r>
            <a:r>
              <a:rPr baseline="31999"/>
              <a:t>nd</a:t>
            </a:r>
            <a:r>
              <a:t> Draft)</a:t>
            </a:r>
            <a:r>
              <a:rPr b="0"/>
              <a:t> </a:t>
            </a:r>
            <a:endParaRPr b="0">
              <a:latin typeface="Arial"/>
              <a:ea typeface="Arial"/>
              <a:cs typeface="Arial"/>
              <a:sym typeface="Arial"/>
            </a:endParaRPr>
          </a:p>
          <a:p>
            <a:pPr marL="0" indent="0" defTabSz="182880">
              <a:lnSpc>
                <a:spcPts val="2700"/>
              </a:lnSpc>
              <a:spcBef>
                <a:spcPts val="0"/>
              </a:spcBef>
              <a:buClrTx/>
              <a:buSzTx/>
              <a:buFontTx/>
              <a:buNone/>
              <a:defRPr sz="1440">
                <a:solidFill>
                  <a:srgbClr val="000000">
                    <a:alpha val="84705"/>
                  </a:srgbClr>
                </a:solidFill>
                <a:latin typeface="Calibri"/>
                <a:ea typeface="Calibri"/>
                <a:cs typeface="Calibri"/>
                <a:sym typeface="Calibri"/>
              </a:defRPr>
            </a:pPr>
            <a:r>
              <a:t>COVID-19 affects different people in different ways. Most infected people will develop mild to moderate illness and recover without hospitalization. </a:t>
            </a:r>
            <a:endParaRPr>
              <a:latin typeface="Arial"/>
              <a:ea typeface="Arial"/>
              <a:cs typeface="Arial"/>
              <a:sym typeface="Arial"/>
            </a:endParaRPr>
          </a:p>
          <a:p>
            <a:pPr marL="0" indent="0" defTabSz="182880">
              <a:spcBef>
                <a:spcPts val="0"/>
              </a:spcBef>
              <a:buClrTx/>
              <a:buSzTx/>
              <a:buFontTx/>
              <a:buNone/>
              <a:defRPr sz="1440">
                <a:solidFill>
                  <a:srgbClr val="000000">
                    <a:alpha val="84705"/>
                  </a:srgbClr>
                </a:solidFill>
                <a:latin typeface="Arial"/>
                <a:ea typeface="Arial"/>
                <a:cs typeface="Arial"/>
                <a:sym typeface="Arial"/>
              </a:defRPr>
            </a:pPr>
          </a:p>
          <a:p>
            <a:pPr marL="0" indent="0" defTabSz="182880">
              <a:lnSpc>
                <a:spcPts val="2600"/>
              </a:lnSpc>
              <a:spcBef>
                <a:spcPts val="0"/>
              </a:spcBef>
              <a:buClrTx/>
              <a:buSzTx/>
              <a:buFontTx/>
              <a:buNone/>
              <a:defRPr b="1" sz="1440">
                <a:solidFill>
                  <a:srgbClr val="000000">
                    <a:alpha val="84705"/>
                  </a:srgbClr>
                </a:solidFill>
                <a:latin typeface="Times New Roman"/>
                <a:ea typeface="Times New Roman"/>
                <a:cs typeface="Times New Roman"/>
                <a:sym typeface="Times New Roman"/>
              </a:defRPr>
            </a:pPr>
            <a:r>
              <a:t>Most common symptoms:</a:t>
            </a:r>
            <a:r>
              <a:rPr b="0"/>
              <a:t> </a:t>
            </a:r>
            <a:endParaRPr b="0">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fever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dry cough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tiredness </a:t>
            </a:r>
            <a:endParaRPr>
              <a:latin typeface="Arial"/>
              <a:ea typeface="Arial"/>
              <a:cs typeface="Arial"/>
              <a:sym typeface="Arial"/>
            </a:endParaRPr>
          </a:p>
          <a:p>
            <a:pPr marL="0" indent="0" defTabSz="182880">
              <a:lnSpc>
                <a:spcPts val="2600"/>
              </a:lnSpc>
              <a:spcBef>
                <a:spcPts val="0"/>
              </a:spcBef>
              <a:buClrTx/>
              <a:buSzTx/>
              <a:buFontTx/>
              <a:buNone/>
              <a:defRPr b="1" sz="1440">
                <a:solidFill>
                  <a:srgbClr val="000000">
                    <a:alpha val="84705"/>
                  </a:srgbClr>
                </a:solidFill>
                <a:latin typeface="Times New Roman"/>
                <a:ea typeface="Times New Roman"/>
                <a:cs typeface="Times New Roman"/>
                <a:sym typeface="Times New Roman"/>
              </a:defRPr>
            </a:pPr>
            <a:r>
              <a:t>Less common symptoms:</a:t>
            </a:r>
            <a:r>
              <a:rPr b="0"/>
              <a:t> </a:t>
            </a:r>
            <a:endParaRPr b="0">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aches and pains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sore throat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diarrhoea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conjunctivitis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headache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loss of taste or smell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a rash on skin, or discolouration of fingers or toes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In the early stages of an infection the virus is able to deceive the body. Coronavirus can be running in our lungs and airways and yet our immune system thinks everything is a-ok.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"This virus is brilliant, it allows you to have a viral factory in your nose and feel completely well," says Prof Paul Lehner from the University of Cambridge.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Our body's cells start releasing chemicals - called interferons - once they are being hijacked by a virus and this is a warning signal to the rest of the body and the immune system. </a:t>
            </a:r>
            <a:endParaRPr>
              <a:latin typeface="Arial"/>
              <a:ea typeface="Arial"/>
              <a:cs typeface="Arial"/>
              <a:sym typeface="Arial"/>
            </a:endParaRPr>
          </a:p>
          <a:p>
            <a:pPr marL="0" indent="0" defTabSz="182880">
              <a:lnSpc>
                <a:spcPts val="2600"/>
              </a:lnSpc>
              <a:spcBef>
                <a:spcPts val="0"/>
              </a:spcBef>
              <a:buClrTx/>
              <a:buSzTx/>
              <a:buFontTx/>
              <a:buNone/>
              <a:defRPr b="1" sz="1440">
                <a:solidFill>
                  <a:srgbClr val="000000">
                    <a:alpha val="84705"/>
                  </a:srgbClr>
                </a:solidFill>
                <a:latin typeface="Times New Roman"/>
                <a:ea typeface="Times New Roman"/>
                <a:cs typeface="Times New Roman"/>
                <a:sym typeface="Times New Roman"/>
              </a:defRPr>
            </a:pPr>
            <a:r>
              <a:t>It behaves like a 'hit and run' killer .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The amount of virus in our body begins to peak the day before we begin to get sick. It takes at least a week before Covid progresses to the point where people need hospital treatment.</a:t>
            </a:r>
            <a:r>
              <a:rPr b="1"/>
              <a:t> </a:t>
            </a:r>
            <a:endParaRPr b="1">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So, the virus is like a dangerous driver fleeing the scene - the virus has moved on to the next victim long before we either recover or die. </a:t>
            </a:r>
            <a:endParaRPr>
              <a:latin typeface="Arial"/>
              <a:ea typeface="Arial"/>
              <a:cs typeface="Arial"/>
              <a:sym typeface="Arial"/>
            </a:endParaRPr>
          </a:p>
          <a:p>
            <a:pPr marL="0" indent="0" defTabSz="182880">
              <a:lnSpc>
                <a:spcPts val="2600"/>
              </a:lnSpc>
              <a:spcBef>
                <a:spcPts val="0"/>
              </a:spcBef>
              <a:buClrTx/>
              <a:buSzTx/>
              <a:buFontTx/>
              <a:buNone/>
              <a:defRPr b="1" sz="1440">
                <a:solidFill>
                  <a:srgbClr val="000000">
                    <a:alpha val="84705"/>
                  </a:srgbClr>
                </a:solidFill>
                <a:latin typeface="Times New Roman"/>
                <a:ea typeface="Times New Roman"/>
                <a:cs typeface="Times New Roman"/>
                <a:sym typeface="Times New Roman"/>
              </a:defRPr>
            </a:pPr>
            <a:r>
              <a:t>It's new, so our bodies are unprepared .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Calibri"/>
                <a:ea typeface="Calibri"/>
                <a:cs typeface="Calibri"/>
                <a:sym typeface="Calibri"/>
              </a:defRPr>
            </a:pPr>
            <a:r>
              <a:t>Building an immune defence from scratch is a real problem for older people, as their immune system is slow off the mark.</a:t>
            </a:r>
            <a:r>
              <a:rPr>
                <a:latin typeface="Times New Roman"/>
                <a:ea typeface="Times New Roman"/>
                <a:cs typeface="Times New Roman"/>
                <a:sym typeface="Times New Roman"/>
              </a:rPr>
              <a:t> </a:t>
            </a:r>
            <a:r>
              <a:t>Covid is worse if you are obese, as a generous waistline increases the risk of needing intensive care, or death. </a:t>
            </a:r>
            <a:endParaRPr>
              <a:latin typeface="Arial"/>
              <a:ea typeface="Arial"/>
              <a:cs typeface="Arial"/>
              <a:sym typeface="Arial"/>
            </a:endParaRPr>
          </a:p>
          <a:p>
            <a:pPr marL="0" indent="0" defTabSz="182880">
              <a:lnSpc>
                <a:spcPts val="26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India's virus caseload tally rises to 1,05,27,683 with 15,590 new cases. India's Covid-19 caseload rose to 1,05,27,683 with 15,590 people testing positive for the infection in a day, while the recoveries have surged to 1,01,62,738, according to the Union health ministry data updated on Friday. The country's death toll increased to 1,51,918 with 191 daily new fatalities, the data updated at 8 am showed. </a:t>
            </a:r>
            <a:endParaRPr>
              <a:latin typeface="Arial"/>
              <a:ea typeface="Arial"/>
              <a:cs typeface="Arial"/>
              <a:sym typeface="Arial"/>
            </a:endParaRPr>
          </a:p>
          <a:p>
            <a:pPr marL="0" indent="0" defTabSz="182880">
              <a:lnSpc>
                <a:spcPts val="2400"/>
              </a:lnSpc>
              <a:spcBef>
                <a:spcPts val="0"/>
              </a:spcBef>
              <a:buClrTx/>
              <a:buSzTx/>
              <a:buFontTx/>
              <a:buNone/>
              <a:defRPr sz="144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182880">
              <a:lnSpc>
                <a:spcPts val="2500"/>
              </a:lnSpc>
              <a:spcBef>
                <a:spcPts val="0"/>
              </a:spcBef>
              <a:buClrTx/>
              <a:buSzTx/>
              <a:buFontTx/>
              <a:buNone/>
              <a:defRPr sz="14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pic>
        <p:nvPicPr>
          <p:cNvPr id="282"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pic>
        <p:nvPicPr>
          <p:cNvPr id="283"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pic>
        <p:nvPicPr>
          <p:cNvPr id="284"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pic>
        <p:nvPicPr>
          <p:cNvPr id="285"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pic>
        <p:nvPicPr>
          <p:cNvPr id="286"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pic>
        <p:nvPicPr>
          <p:cNvPr id="287" name="unknown.jpg" descr="unknown.jpg"/>
          <p:cNvPicPr>
            <a:picLocks noChangeAspect="1"/>
          </p:cNvPicPr>
          <p:nvPr/>
        </p:nvPicPr>
        <p:blipFill>
          <a:blip r:embed="rId3">
            <a:extLst/>
          </a:blip>
          <a:stretch>
            <a:fillRect/>
          </a:stretch>
        </p:blipFill>
        <p:spPr>
          <a:xfrm>
            <a:off x="762000" y="3860800"/>
            <a:ext cx="13004800" cy="7315200"/>
          </a:xfrm>
          <a:prstGeom prst="rect">
            <a:avLst/>
          </a:prstGeom>
          <a:ln w="12700">
            <a:miter lim="400000"/>
          </a:ln>
        </p:spPr>
      </p:pic>
      <p:pic>
        <p:nvPicPr>
          <p:cNvPr id="288" name="unknown.jpg" descr="unknown.jpg"/>
          <p:cNvPicPr>
            <a:picLocks noChangeAspect="1"/>
          </p:cNvPicPr>
          <p:nvPr/>
        </p:nvPicPr>
        <p:blipFill>
          <a:blip r:embed="rId2">
            <a:extLst/>
          </a:blip>
          <a:stretch>
            <a:fillRect/>
          </a:stretch>
        </p:blipFill>
        <p:spPr>
          <a:xfrm>
            <a:off x="762000" y="3860800"/>
            <a:ext cx="12395200" cy="6972300"/>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Text"/>
          <p:cNvSpPr txBox="1"/>
          <p:nvPr>
            <p:ph type="body" idx="21"/>
          </p:nvPr>
        </p:nvSpPr>
        <p:spPr>
          <a:prstGeom prst="rect">
            <a:avLst/>
          </a:prstGeom>
        </p:spPr>
        <p:txBody>
          <a:bodyPr/>
          <a:lstStyle/>
          <a:p>
            <a:pPr/>
            <a:r>
              <a:t>Text</a:t>
            </a:r>
          </a:p>
        </p:txBody>
      </p:sp>
      <p:sp>
        <p:nvSpPr>
          <p:cNvPr id="291" name="Double-click to edit"/>
          <p:cNvSpPr txBox="1"/>
          <p:nvPr>
            <p:ph type="title"/>
          </p:nvPr>
        </p:nvSpPr>
        <p:spPr>
          <a:prstGeom prst="rect">
            <a:avLst/>
          </a:prstGeom>
        </p:spPr>
        <p:txBody>
          <a:bodyPr/>
          <a:lstStyle/>
          <a:p>
            <a:pPr defTabSz="685165">
              <a:spcBef>
                <a:spcPts val="3200"/>
              </a:spcBef>
              <a:defRPr sz="7221"/>
            </a:pPr>
          </a:p>
        </p:txBody>
      </p:sp>
      <p:sp>
        <p:nvSpPr>
          <p:cNvPr id="292" name="Current Event Project (Second Draft)…"/>
          <p:cNvSpPr txBox="1"/>
          <p:nvPr>
            <p:ph type="body" idx="1"/>
          </p:nvPr>
        </p:nvSpPr>
        <p:spPr>
          <a:prstGeom prst="rect">
            <a:avLst/>
          </a:prstGeom>
        </p:spPr>
        <p:txBody>
          <a:bodyPr/>
          <a:lstStyle/>
          <a:p>
            <a:pPr marL="0" indent="0" algn="ctr" defTabSz="301752">
              <a:lnSpc>
                <a:spcPts val="4800"/>
              </a:lnSpc>
              <a:spcBef>
                <a:spcPts val="0"/>
              </a:spcBef>
              <a:buClrTx/>
              <a:buSzTx/>
              <a:buFontTx/>
              <a:buNone/>
              <a:defRPr b="1" sz="2178" u="sng">
                <a:solidFill>
                  <a:srgbClr val="000000">
                    <a:alpha val="84705"/>
                  </a:srgbClr>
                </a:solidFill>
                <a:latin typeface="Calibri"/>
                <a:ea typeface="Calibri"/>
                <a:cs typeface="Calibri"/>
                <a:sym typeface="Calibri"/>
              </a:defRPr>
            </a:pPr>
            <a:r>
              <a:t>Current Event Project (Second Draft)</a:t>
            </a:r>
            <a:r>
              <a:rPr b="0" u="none"/>
              <a:t> </a:t>
            </a:r>
            <a:endParaRPr b="0" u="none">
              <a:latin typeface="Arial"/>
              <a:ea typeface="Arial"/>
              <a:cs typeface="Arial"/>
              <a:sym typeface="Arial"/>
            </a:endParaRPr>
          </a:p>
          <a:p>
            <a:pPr marL="0" indent="0" algn="ctr" defTabSz="301752">
              <a:lnSpc>
                <a:spcPts val="46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ctr" defTabSz="301752">
              <a:lnSpc>
                <a:spcPts val="46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Now, in this 2nd draft, I am going to be talking about covid-19 in a more detailed way as a sum up from my previous draft. </a:t>
            </a:r>
            <a:r>
              <a:rPr>
                <a:solidFill>
                  <a:srgbClr val="111111"/>
                </a:solidFill>
              </a:rPr>
              <a:t>Covid-19 is now planet-wide, but it is hitting at different speeds and intensities depending on where you live.</a:t>
            </a:r>
            <a:r>
              <a:t> As I said, because of covid-19 this year has been a hard year for everyone and I hope to see better results in 2021, but we need more people to work together to make this happen. There has been chaos everywhere and it is time to find a solution for this and sort everything out nicely.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Firstly, in terms of education during covid-19, a lot of students are attending and studying online thanks to the teachers who are willing to help even though they get a lesser amount of salary. We have a new education system, but we are used to this now and we can continue our education easily. Since many people have lost their jobs, it is a bit difficult to earn money and support their families and themselves. As a result, it makes learning impossible for some children whose parents are facing financial issues. Such problems lead to health problems and family matters. As a student, I really appreciate every parent who does anything they can for their children and my own parents, too.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Secondly, many of us do not see the bright side of the pandemic. Traffic, pollution, and emission of greenhouse gases have reduced and our planet is becoming greener. Nature deserves a rest from human activities and freedom from extinction. We value time more because of being lock downed for a long time. As one year has passed, we should now know that time flies and we need to accomplish what we want as soon as possible before it is too late.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As this is a global crisis, a lot of countries have now developed new laws and regulations to suit the needs of the citizens. Even then, some people have dissatisfaction with the laws given by the authorities. We need to have acceptance and allow anger and sadness to slip because being depressed will only give us bad vibes. To get better results, we need to be united and disciplined.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Last but not least, cooperation and teamwork are needed to overcome this pandemic and be optimistic about the upcoming result. Only then, we will be able to help each other because times are difficult. There is no such thing as embarrassment during covid-19 because we all are facing the same crisis and suffering together. To sum up this second draft, we all need to face reality together and come up with a solution and make the impossible possible.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301752">
              <a:lnSpc>
                <a:spcPts val="4100"/>
              </a:lnSpc>
              <a:spcBef>
                <a:spcPts val="0"/>
              </a:spcBef>
              <a:buClrTx/>
              <a:buSzTx/>
              <a:buFontTx/>
              <a:buNone/>
              <a:defRPr sz="2178">
                <a:solidFill>
                  <a:srgbClr val="000000">
                    <a:alpha val="84705"/>
                  </a:srgbClr>
                </a:solidFill>
                <a:latin typeface="Calibri"/>
                <a:ea typeface="Calibri"/>
                <a:cs typeface="Calibri"/>
                <a:sym typeface="Calibri"/>
              </a:defRPr>
            </a:pPr>
            <a:r>
              <a:t> </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Text"/>
          <p:cNvSpPr txBox="1"/>
          <p:nvPr>
            <p:ph type="body" idx="21"/>
          </p:nvPr>
        </p:nvSpPr>
        <p:spPr>
          <a:prstGeom prst="rect">
            <a:avLst/>
          </a:prstGeom>
        </p:spPr>
        <p:txBody>
          <a:bodyPr/>
          <a:lstStyle/>
          <a:p>
            <a:pPr/>
            <a:r>
              <a:t>Text</a:t>
            </a:r>
          </a:p>
        </p:txBody>
      </p:sp>
      <p:sp>
        <p:nvSpPr>
          <p:cNvPr id="295" name="Double-click to edit"/>
          <p:cNvSpPr txBox="1"/>
          <p:nvPr>
            <p:ph type="title"/>
          </p:nvPr>
        </p:nvSpPr>
        <p:spPr>
          <a:prstGeom prst="rect">
            <a:avLst/>
          </a:prstGeom>
        </p:spPr>
        <p:txBody>
          <a:bodyPr/>
          <a:lstStyle/>
          <a:p>
            <a:pPr defTabSz="685165">
              <a:spcBef>
                <a:spcPts val="3200"/>
              </a:spcBef>
              <a:defRPr sz="7221"/>
            </a:pPr>
          </a:p>
        </p:txBody>
      </p:sp>
      <p:sp>
        <p:nvSpPr>
          <p:cNvPr id="296" name="HUMAN RIGHTS…"/>
          <p:cNvSpPr txBox="1"/>
          <p:nvPr>
            <p:ph type="body" idx="1"/>
          </p:nvPr>
        </p:nvSpPr>
        <p:spPr>
          <a:prstGeom prst="rect">
            <a:avLst/>
          </a:prstGeom>
        </p:spPr>
        <p:txBody>
          <a:bodyPr/>
          <a:lstStyle/>
          <a:p>
            <a:pPr marL="0" indent="0" algn="ctr" defTabSz="374904">
              <a:lnSpc>
                <a:spcPts val="5800"/>
              </a:lnSpc>
              <a:spcBef>
                <a:spcPts val="0"/>
              </a:spcBef>
              <a:buClrTx/>
              <a:buSzTx/>
              <a:buFontTx/>
              <a:buNone/>
              <a:defRPr sz="1968" u="sng">
                <a:solidFill>
                  <a:srgbClr val="000000">
                    <a:alpha val="84705"/>
                  </a:srgbClr>
                </a:solidFill>
                <a:latin typeface="Times New Roman"/>
                <a:ea typeface="Times New Roman"/>
                <a:cs typeface="Times New Roman"/>
                <a:sym typeface="Times New Roman"/>
              </a:defRPr>
            </a:pPr>
            <a:r>
              <a:t>HUMAN RIGHTS</a:t>
            </a:r>
            <a:r>
              <a:rPr u="none"/>
              <a:t> </a:t>
            </a:r>
            <a:endParaRPr sz="984" u="none">
              <a:latin typeface="Arial"/>
              <a:ea typeface="Arial"/>
              <a:cs typeface="Arial"/>
              <a:sym typeface="Arial"/>
            </a:endParaRPr>
          </a:p>
          <a:p>
            <a:pPr marL="0" indent="0"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499872"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I’m pretty sure everyone has heard of Human Rights. Human rights, regardless of race, sex, nationality, ethnicity, language, religion, or any other status, are rights that inherent in all human beings. Human rights include the right to life and liberty, freedom from torture and slavery, freedom of thoughts and beliefs, the right to work and educate, and much more. Whoever, without prejudice, has the privilege to those rights because we live as human beings. They are standards that allow all people to live with dignity, freedom, equality, justice and peace.  </a:t>
            </a:r>
            <a:endParaRPr sz="984">
              <a:latin typeface="Arial"/>
              <a:ea typeface="Arial"/>
              <a:cs typeface="Arial"/>
              <a:sym typeface="Arial"/>
            </a:endParaRPr>
          </a:p>
          <a:p>
            <a:pPr marL="0" indent="0"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499872"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Disdain and disrespect for human rights have led to barbarous acts that have outraged humanity's morality. The emergence of a society in which humans enjoy freedom from fear, the acknowledgment of the dignity and the inalienable rights of all people consists of world freedom, justice and peace. It is important to give priority to a shared understanding of these basic rights.  </a:t>
            </a:r>
            <a:endParaRPr sz="984">
              <a:latin typeface="Arial"/>
              <a:ea typeface="Arial"/>
              <a:cs typeface="Arial"/>
              <a:sym typeface="Arial"/>
            </a:endParaRPr>
          </a:p>
          <a:p>
            <a:pPr marL="0" indent="0"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499872"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For example, no one should be subjected to torture or to cruel, inhuman or degrading treatment or punishment. No one should be judged because of their race, color, sexuality, religion, political views, social origin, property, birth or other status. Everyone has a right to get equally paid for doing equal work. Everyone has a right to get education. All adults should be able to take part in their government, whether directly or through freely chosen representatives. </a:t>
            </a:r>
            <a:endParaRPr sz="984">
              <a:solidFill>
                <a:srgbClr val="000000">
                  <a:alpha val="84705"/>
                </a:srgbClr>
              </a:solidFill>
              <a:latin typeface="Arial"/>
              <a:ea typeface="Arial"/>
              <a:cs typeface="Arial"/>
              <a:sym typeface="Arial"/>
            </a:endParaRPr>
          </a:p>
          <a:p>
            <a:pPr marL="0" indent="0"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499872"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It is necessary to have laws and legislations that protect human rights in countries which intends to improve the lives of their citizens. Two in three, however, says that certain individuals take undue advantage of them, and one in seven say that there are no such thing as human rights.  </a:t>
            </a:r>
            <a:endParaRPr sz="984">
              <a:latin typeface="Arial"/>
              <a:ea typeface="Arial"/>
              <a:cs typeface="Arial"/>
              <a:sym typeface="Arial"/>
            </a:endParaRPr>
          </a:p>
          <a:p>
            <a:pPr marL="0" indent="0" defTabSz="374904">
              <a:lnSpc>
                <a:spcPts val="4200"/>
              </a:lnSpc>
              <a:spcBef>
                <a:spcPts val="0"/>
              </a:spcBef>
              <a:buClrTx/>
              <a:buSzTx/>
              <a:buFontTx/>
              <a:buNone/>
              <a:defRPr sz="1421">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499872"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rPr>
                <a:solidFill>
                  <a:srgbClr val="000000">
                    <a:alpha val="84705"/>
                  </a:srgbClr>
                </a:solidFill>
              </a:rPr>
              <a:t>Yes, I did mention that </a:t>
            </a:r>
            <a:r>
              <a:t>no one should be judged because of their race, color, sexuality, religion, political views, social origin, property, birth or other status. For some people, it’s what they think is right. But everything going inside their minds are completely wrong.  </a:t>
            </a:r>
            <a:endParaRPr sz="984">
              <a:solidFill>
                <a:srgbClr val="000000">
                  <a:alpha val="84705"/>
                </a:srgbClr>
              </a:solidFill>
              <a:latin typeface="Arial"/>
              <a:ea typeface="Arial"/>
              <a:cs typeface="Arial"/>
              <a:sym typeface="Arial"/>
            </a:endParaRPr>
          </a:p>
          <a:p>
            <a:pPr marL="0" indent="0"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 </a:t>
            </a:r>
            <a:endParaRPr sz="984">
              <a:solidFill>
                <a:srgbClr val="000000">
                  <a:alpha val="84705"/>
                </a:srgbClr>
              </a:solidFill>
              <a:latin typeface="Arial"/>
              <a:ea typeface="Arial"/>
              <a:cs typeface="Arial"/>
              <a:sym typeface="Arial"/>
            </a:endParaRPr>
          </a:p>
          <a:p>
            <a:pPr marL="0" indent="499872"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Racism. Defined as prejudice, discrimination, or antagonism by an individual, community, or institution against a person or people on the basis of their membership of a particular racial or ethnic group, typically one that is a minority or marginalized. </a:t>
            </a:r>
            <a:endParaRPr sz="984">
              <a:solidFill>
                <a:srgbClr val="000000">
                  <a:alpha val="84705"/>
                </a:srgbClr>
              </a:solidFill>
              <a:latin typeface="Arial"/>
              <a:ea typeface="Arial"/>
              <a:cs typeface="Arial"/>
              <a:sym typeface="Arial"/>
            </a:endParaRPr>
          </a:p>
          <a:p>
            <a:pPr marL="0" indent="0" defTabSz="374904">
              <a:lnSpc>
                <a:spcPts val="3700"/>
              </a:lnSpc>
              <a:spcBef>
                <a:spcPts val="0"/>
              </a:spcBef>
              <a:buClrTx/>
              <a:buSzTx/>
              <a:buFontTx/>
              <a:buNone/>
              <a:defRPr sz="1312">
                <a:solidFill>
                  <a:srgbClr val="000000">
                    <a:alpha val="84705"/>
                  </a:srgbClr>
                </a:solidFill>
                <a:latin typeface="Times New Roman"/>
                <a:ea typeface="Times New Roman"/>
                <a:cs typeface="Times New Roman"/>
                <a:sym typeface="Times New Roman"/>
              </a:defRPr>
            </a:pPr>
            <a:r>
              <a:t> </a:t>
            </a:r>
            <a:endParaRPr sz="984">
              <a:latin typeface="Arial"/>
              <a:ea typeface="Arial"/>
              <a:cs typeface="Arial"/>
              <a:sym typeface="Arial"/>
            </a:endParaRPr>
          </a:p>
          <a:p>
            <a:pPr marL="0" indent="0"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It’s 2021 and racism is still going on around the world. Black people have always been treated unequally and unfairly across different realms of life, from dealing with the police to applying a loan or mortgage. For many blacks, racial equality still remains an elusive goal. Let’s put ourselves in their shoes. Would it make you happy to be treated differently, usually in a bad way? I don’t think we want to. It goes the same for Black people as well. They were just born with a different complexion and a different race. I don’t get why some people would consider them just as if they have a lower standard of living or think they should be segregated.  </a:t>
            </a:r>
            <a:endParaRPr sz="984">
              <a:solidFill>
                <a:srgbClr val="000000">
                  <a:alpha val="84705"/>
                </a:srgbClr>
              </a:solidFill>
              <a:latin typeface="Arial"/>
              <a:ea typeface="Arial"/>
              <a:cs typeface="Arial"/>
              <a:sym typeface="Arial"/>
            </a:endParaRPr>
          </a:p>
          <a:p>
            <a:pPr marL="0" indent="0"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 </a:t>
            </a:r>
            <a:endParaRPr sz="984">
              <a:solidFill>
                <a:srgbClr val="000000">
                  <a:alpha val="84705"/>
                </a:srgbClr>
              </a:solidFill>
              <a:latin typeface="Arial"/>
              <a:ea typeface="Arial"/>
              <a:cs typeface="Arial"/>
              <a:sym typeface="Arial"/>
            </a:endParaRPr>
          </a:p>
          <a:p>
            <a:pPr marL="0" indent="499872"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Racism isn’t a right. It is a right for everyone to treat each other in the same way. Take George Floyd for example. George Floyd was a 46-year-old African American man, who was reported by a store clerk that he has passed a counterfeit $20 bill in Minneapolis. At the scene of the arrest, he was killed during an arrest by American former police, Derek Chauvin, one of the four police officers who arrived on the scene. He knelt on Floyd’s neck for a period initially reported to be 8 minutes and 46 seconds.  </a:t>
            </a:r>
            <a:endParaRPr sz="984">
              <a:solidFill>
                <a:srgbClr val="000000">
                  <a:alpha val="84705"/>
                </a:srgbClr>
              </a:solidFill>
              <a:latin typeface="Arial"/>
              <a:ea typeface="Arial"/>
              <a:cs typeface="Arial"/>
              <a:sym typeface="Arial"/>
            </a:endParaRPr>
          </a:p>
          <a:p>
            <a:pPr marL="0" indent="0"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After reviewing the transcripts of police bodycam footage, it showed that Mr. Floyd said more than 20 times he could not breathe as he was restrained by the officers. American police didn’t have to deal with people this way for a $20 dollar bill. However, they went too far just because victim was a “black man”.  </a:t>
            </a:r>
            <a:endParaRPr sz="984">
              <a:solidFill>
                <a:srgbClr val="000000">
                  <a:alpha val="84705"/>
                </a:srgbClr>
              </a:solidFill>
              <a:latin typeface="Arial"/>
              <a:ea typeface="Arial"/>
              <a:cs typeface="Arial"/>
              <a:sym typeface="Arial"/>
            </a:endParaRPr>
          </a:p>
          <a:p>
            <a:pPr marL="0" indent="0" defTabSz="374904">
              <a:lnSpc>
                <a:spcPts val="4200"/>
              </a:lnSpc>
              <a:spcBef>
                <a:spcPts val="0"/>
              </a:spcBef>
              <a:buClrTx/>
              <a:buSzTx/>
              <a:buFontTx/>
              <a:buNone/>
              <a:defRPr sz="1421">
                <a:solidFill>
                  <a:srgbClr val="000000"/>
                </a:solidFill>
                <a:latin typeface="Times New Roman"/>
                <a:ea typeface="Times New Roman"/>
                <a:cs typeface="Times New Roman"/>
                <a:sym typeface="Times New Roman"/>
              </a:defRPr>
            </a:pPr>
            <a:r>
              <a:t> </a:t>
            </a:r>
            <a:endParaRPr sz="984">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Text"/>
          <p:cNvSpPr txBox="1"/>
          <p:nvPr>
            <p:ph type="body" idx="21"/>
          </p:nvPr>
        </p:nvSpPr>
        <p:spPr>
          <a:prstGeom prst="rect">
            <a:avLst/>
          </a:prstGeom>
        </p:spPr>
        <p:txBody>
          <a:bodyPr/>
          <a:lstStyle/>
          <a:p>
            <a:pPr/>
            <a:r>
              <a:t>Text</a:t>
            </a:r>
          </a:p>
        </p:txBody>
      </p:sp>
      <p:sp>
        <p:nvSpPr>
          <p:cNvPr id="299" name="Double-click to edit"/>
          <p:cNvSpPr txBox="1"/>
          <p:nvPr>
            <p:ph type="title"/>
          </p:nvPr>
        </p:nvSpPr>
        <p:spPr>
          <a:prstGeom prst="rect">
            <a:avLst/>
          </a:prstGeom>
        </p:spPr>
        <p:txBody>
          <a:bodyPr/>
          <a:lstStyle/>
          <a:p>
            <a:pPr defTabSz="685165">
              <a:spcBef>
                <a:spcPts val="3200"/>
              </a:spcBef>
              <a:defRPr sz="7221"/>
            </a:pPr>
          </a:p>
        </p:txBody>
      </p:sp>
      <p:sp>
        <p:nvSpPr>
          <p:cNvPr id="300" name="The plan to plant 100 million trees (2nd Draft)…"/>
          <p:cNvSpPr txBox="1"/>
          <p:nvPr>
            <p:ph type="body" idx="1"/>
          </p:nvPr>
        </p:nvSpPr>
        <p:spPr>
          <a:prstGeom prst="rect">
            <a:avLst/>
          </a:prstGeom>
        </p:spPr>
        <p:txBody>
          <a:bodyPr/>
          <a:lstStyle/>
          <a:p>
            <a:pPr marL="0" indent="0" algn="ctr" defTabSz="274320">
              <a:lnSpc>
                <a:spcPts val="2300"/>
              </a:lnSpc>
              <a:spcBef>
                <a:spcPts val="0"/>
              </a:spcBef>
              <a:buClrTx/>
              <a:buSzTx/>
              <a:buFontTx/>
              <a:buNone/>
              <a:defRPr sz="960">
                <a:solidFill>
                  <a:srgbClr val="000000"/>
                </a:solidFill>
                <a:latin typeface="Calibri"/>
                <a:ea typeface="Calibri"/>
                <a:cs typeface="Calibri"/>
                <a:sym typeface="Calibri"/>
              </a:defRPr>
            </a:pPr>
            <a:r>
              <a:t>The plan to plant 100 million trees (2</a:t>
            </a:r>
            <a:r>
              <a:rPr baseline="31999" sz="760"/>
              <a:t>nd</a:t>
            </a:r>
            <a:r>
              <a:t> Draft)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According to the news, the trees in United States are shrinking. A study published last year by the US Forest Service found that 36 million trees were lost annually from urban and rural communities over a five-year period. A 1% drop from 2009 to 2014. If this keeps on, cities will become warmer and more polluted. Most Americans live in forested regions along the East and West coasts. Not only it affects the area, but also affects the region. The job is not complete when the saplings take root. They try to prune trees for 10 years to make sure the saplings take root. You can also help save the world. Grow trees! Here are some ways to help save your environment: </a:t>
            </a:r>
            <a:endParaRPr sz="720">
              <a:solidFill>
                <a:srgbClr val="000000">
                  <a:alpha val="84705"/>
                </a:srgbClr>
              </a:solidFill>
              <a:latin typeface="Arial"/>
              <a:ea typeface="Arial"/>
              <a:cs typeface="Arial"/>
              <a:sym typeface="Aria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Protect what you have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Prune the dead limbs out of your trees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 Notice where your trees may be in trouble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 Do not remove old trees if it is not necessary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 Allow trees to grow on your property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Educate yourself about trees and get involved </a:t>
            </a:r>
            <a:br>
              <a:rPr>
                <a:solidFill>
                  <a:srgbClr val="000000">
                    <a:alpha val="84705"/>
                  </a:srgbClr>
                </a:solidFill>
              </a:rPr>
            </a:br>
            <a:endParaRPr>
              <a:solidFill>
                <a:srgbClr val="000000">
                  <a:alpha val="84705"/>
                </a:srgbClr>
              </a:solidFill>
            </a:endParaRPr>
          </a:p>
          <a:p>
            <a:pPr marL="274320" indent="-190500" algn="just" defTabSz="274320">
              <a:lnSpc>
                <a:spcPts val="2300"/>
              </a:lnSpc>
              <a:spcBef>
                <a:spcPts val="0"/>
              </a:spcBef>
              <a:buClr>
                <a:srgbClr val="000000"/>
              </a:buClr>
              <a:buFont typeface="Calibri"/>
              <a:buChar char="•"/>
              <a:defRPr sz="960">
                <a:solidFill>
                  <a:srgbClr val="000000"/>
                </a:solidFill>
                <a:latin typeface="Calibri"/>
                <a:ea typeface="Calibri"/>
                <a:cs typeface="Calibri"/>
                <a:sym typeface="Calibri"/>
              </a:defRPr>
            </a:pPr>
            <a:r>
              <a:t>Volunteer or donate to tree planting and research organizations </a:t>
            </a:r>
            <a:br>
              <a:rPr>
                <a:solidFill>
                  <a:srgbClr val="000000">
                    <a:alpha val="84705"/>
                  </a:srgbClr>
                </a:solidFill>
              </a:rPr>
            </a:br>
            <a:endParaRPr>
              <a:solidFill>
                <a:srgbClr val="000000">
                  <a:alpha val="84705"/>
                </a:srgbClr>
              </a:solidFil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Trees can provide many benefits for the environment. Trees provide with many resources such a food. Trees can reduce air pollution. They improve the water quality. Reduces flood and many more. Even if you are not interested in growing plants you could at least donate or persuade people not to cut down trees. Cutting down trees can increase climate change and global warming. Trees reduces carbon dioxide by the process photosynthesis. You can educate people not to cut down trees even if it affects a little. They are many reasons why the trees are declining. Hurricanes, forest fires but the one reason for tree loss that humans can control is sensible development. The forest is a home for thousands of distinct species and it can endanger the animals. We should act now before it is too late.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Protect what you have</a:t>
            </a:r>
            <a:r>
              <a:rPr u="none"/>
              <a:t> </a:t>
            </a:r>
            <a:endParaRPr sz="720" u="none">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To conserve trees, you need to protect the trees you have grown. Protect trees that are grown in your backyard. Trees growing in your environment provides you with many beneficials. It provides shades as well as oxygen. If you are asking, how do we protect the trees? Cover susceptible trees and plants with burlap, sheets, tarps, etc., that extend to the ground to trap in the earth's accumulated warmth. Bring potted plants and trees to more protected locations.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Prune the dead limbs out of your trees</a:t>
            </a:r>
            <a:r>
              <a:rPr u="none"/>
              <a:t> </a:t>
            </a:r>
            <a:endParaRPr sz="720" u="none">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Pruning removes deadwood that could otherwise fly fall during storms for your own safety. Diseased, dead, and broken branches should be removed right away. Pruning throughout the life of a tree reduces the amount of work necessary and the stress on the tree.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Do not remove trees if it is not necessary</a:t>
            </a:r>
            <a:r>
              <a:rPr u="none"/>
              <a:t> </a:t>
            </a:r>
            <a:endParaRPr sz="720" u="none">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If deforestation get its way, people will not be the only ones affected. The soil would become full of dangerous chemicals and pollutants that are usually filtered by trees. In addition, soil erosion is currently prevented by trees because they protect the land.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Educate yourself about trees and get involved</a:t>
            </a:r>
            <a:r>
              <a:rPr u="none"/>
              <a:t> </a:t>
            </a:r>
            <a:endParaRPr sz="720" u="none">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Growing trees is not only beneficial to the environment but also for yourself. Growing trees take a lot of work and patience. It gives a sense of freedom. During the pandemic, it gives you a lot of time to get involved with trees. Trees gives you pleasure and a habitat for living organisms.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Volunteer or donate to tree planting and research organizations</a:t>
            </a:r>
            <a:r>
              <a:rPr u="none"/>
              <a:t> </a:t>
            </a:r>
            <a:endParaRPr sz="720" u="none">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Volunteering allows you to connect to your community and make it a better place. You can socialize with others and talk about trees. Even if you do not have enough time for volunteering, you could just donate to the community and even a small donation could help the community.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a:p>
            <a:pPr marL="0" indent="0" algn="just" defTabSz="274320">
              <a:lnSpc>
                <a:spcPts val="2300"/>
              </a:lnSpc>
              <a:spcBef>
                <a:spcPts val="0"/>
              </a:spcBef>
              <a:buClrTx/>
              <a:buSzTx/>
              <a:buFontTx/>
              <a:buNone/>
              <a:defRPr sz="960" u="sng">
                <a:solidFill>
                  <a:srgbClr val="000000"/>
                </a:solidFill>
                <a:latin typeface="Calibri"/>
                <a:ea typeface="Calibri"/>
                <a:cs typeface="Calibri"/>
                <a:sym typeface="Calibri"/>
              </a:defRPr>
            </a:pPr>
            <a:r>
              <a:t>Some advantages of Trees</a:t>
            </a:r>
            <a:r>
              <a:rPr u="none"/>
              <a:t>: </a:t>
            </a:r>
            <a:endParaRPr sz="720" u="none">
              <a:solidFill>
                <a:srgbClr val="000000">
                  <a:alpha val="84705"/>
                </a:srgbClr>
              </a:solidFill>
              <a:latin typeface="Arial"/>
              <a:ea typeface="Arial"/>
              <a:cs typeface="Arial"/>
              <a:sym typeface="Arial"/>
            </a:endParaRPr>
          </a:p>
          <a:p>
            <a:pPr marL="274320" indent="-190500" algn="just" defTabSz="274320">
              <a:lnSpc>
                <a:spcPts val="2300"/>
              </a:lnSpc>
              <a:spcBef>
                <a:spcPts val="0"/>
              </a:spcBef>
              <a:buClr>
                <a:srgbClr val="000000">
                  <a:alpha val="84705"/>
                </a:srgbClr>
              </a:buClr>
              <a:buFont typeface="Calibri"/>
              <a:buChar char="•"/>
              <a:defRPr sz="960">
                <a:solidFill>
                  <a:srgbClr val="000000"/>
                </a:solidFill>
                <a:latin typeface="Calibri"/>
                <a:ea typeface="Calibri"/>
                <a:cs typeface="Calibri"/>
                <a:sym typeface="Calibri"/>
              </a:defRPr>
            </a:pPr>
            <a:r>
              <a:t>Oxygen Provider.  </a:t>
            </a:r>
            <a:br>
              <a:rPr sz="880">
                <a:solidFill>
                  <a:srgbClr val="000000">
                    <a:alpha val="84705"/>
                  </a:srgbClr>
                </a:solidFill>
              </a:rPr>
            </a:br>
            <a:endParaRPr sz="880">
              <a:solidFill>
                <a:srgbClr val="000000">
                  <a:alpha val="84705"/>
                </a:srgbClr>
              </a:solidFill>
            </a:endParaRPr>
          </a:p>
          <a:p>
            <a:pPr marL="258445" indent="-174625" algn="just"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Money Saver.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Power Investor.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Emission Combater.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Air Purifier.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Natural Coolant.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Stress Reducer. </a:t>
            </a:r>
            <a:br/>
          </a:p>
          <a:p>
            <a:pPr marL="274320" indent="-190500" defTabSz="274320">
              <a:lnSpc>
                <a:spcPts val="2100"/>
              </a:lnSpc>
              <a:spcBef>
                <a:spcPts val="0"/>
              </a:spcBef>
              <a:buClr>
                <a:srgbClr val="000000">
                  <a:alpha val="84705"/>
                </a:srgbClr>
              </a:buClr>
              <a:buFont typeface="Calibri"/>
              <a:buChar char="•"/>
              <a:defRPr sz="880">
                <a:solidFill>
                  <a:srgbClr val="000000">
                    <a:alpha val="84705"/>
                  </a:srgbClr>
                </a:solidFill>
                <a:latin typeface="Calibri"/>
                <a:ea typeface="Calibri"/>
                <a:cs typeface="Calibri"/>
                <a:sym typeface="Calibri"/>
              </a:defRPr>
            </a:pPr>
            <a:r>
              <a:t>Energy Saver. </a:t>
            </a:r>
            <a:br/>
          </a:p>
          <a:p>
            <a:pPr marL="0" indent="0" defTabSz="274320">
              <a:lnSpc>
                <a:spcPts val="2100"/>
              </a:lnSpc>
              <a:spcBef>
                <a:spcPts val="0"/>
              </a:spcBef>
              <a:buClrTx/>
              <a:buSzTx/>
              <a:buFontTx/>
              <a:buNone/>
              <a:defRPr sz="880">
                <a:solidFill>
                  <a:srgbClr val="000000">
                    <a:alpha val="84705"/>
                  </a:srgbClr>
                </a:solidFill>
                <a:latin typeface="Calibri"/>
                <a:ea typeface="Calibri"/>
                <a:cs typeface="Calibri"/>
                <a:sym typeface="Calibri"/>
              </a:defRPr>
            </a:pPr>
            <a:r>
              <a:t>Cutting down trees causes soil erosion. It causes climate change and destroys the habitats for many organisms. Deforestation causes animals to be endangered. </a:t>
            </a:r>
            <a:endParaRPr sz="720">
              <a:latin typeface="Arial"/>
              <a:ea typeface="Arial"/>
              <a:cs typeface="Arial"/>
              <a:sym typeface="Arial"/>
            </a:endParaRPr>
          </a:p>
          <a:p>
            <a:pPr marL="0" indent="0" defTabSz="274320">
              <a:lnSpc>
                <a:spcPts val="2100"/>
              </a:lnSpc>
              <a:spcBef>
                <a:spcPts val="0"/>
              </a:spcBef>
              <a:buClrTx/>
              <a:buSzTx/>
              <a:buFontTx/>
              <a:buNone/>
              <a:defRPr sz="880">
                <a:solidFill>
                  <a:srgbClr val="000000">
                    <a:alpha val="84705"/>
                  </a:srgbClr>
                </a:solidFill>
                <a:latin typeface="Calibri"/>
                <a:ea typeface="Calibri"/>
                <a:cs typeface="Calibri"/>
                <a:sym typeface="Calibri"/>
              </a:defRPr>
            </a:pPr>
            <a:r>
              <a:t> </a:t>
            </a:r>
            <a:endParaRPr sz="720">
              <a:latin typeface="Arial"/>
              <a:ea typeface="Arial"/>
              <a:cs typeface="Arial"/>
              <a:sym typeface="Arial"/>
            </a:endParaRPr>
          </a:p>
          <a:p>
            <a:pPr marL="0" indent="0" algn="just" defTabSz="274320">
              <a:lnSpc>
                <a:spcPts val="2300"/>
              </a:lnSpc>
              <a:spcBef>
                <a:spcPts val="0"/>
              </a:spcBef>
              <a:buClrTx/>
              <a:buSzTx/>
              <a:buFontTx/>
              <a:buNone/>
              <a:defRPr sz="960">
                <a:solidFill>
                  <a:srgbClr val="000000"/>
                </a:solidFill>
                <a:latin typeface="Calibri"/>
                <a:ea typeface="Calibri"/>
                <a:cs typeface="Calibri"/>
                <a:sym typeface="Calibri"/>
              </a:defRPr>
            </a:pPr>
            <a:r>
              <a:t> </a:t>
            </a:r>
            <a:endParaRPr sz="720">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Text"/>
          <p:cNvSpPr txBox="1"/>
          <p:nvPr>
            <p:ph type="body" idx="21"/>
          </p:nvPr>
        </p:nvSpPr>
        <p:spPr>
          <a:prstGeom prst="rect">
            <a:avLst/>
          </a:prstGeom>
        </p:spPr>
        <p:txBody>
          <a:bodyPr/>
          <a:lstStyle/>
          <a:p>
            <a:pPr/>
            <a:r>
              <a:t>Text</a:t>
            </a:r>
          </a:p>
        </p:txBody>
      </p:sp>
      <p:sp>
        <p:nvSpPr>
          <p:cNvPr id="303" name="Double-click to edit"/>
          <p:cNvSpPr txBox="1"/>
          <p:nvPr>
            <p:ph type="title"/>
          </p:nvPr>
        </p:nvSpPr>
        <p:spPr>
          <a:prstGeom prst="rect">
            <a:avLst/>
          </a:prstGeom>
        </p:spPr>
        <p:txBody>
          <a:bodyPr/>
          <a:lstStyle/>
          <a:p>
            <a:pPr defTabSz="685165">
              <a:spcBef>
                <a:spcPts val="3200"/>
              </a:spcBef>
              <a:defRPr sz="7221"/>
            </a:pPr>
          </a:p>
        </p:txBody>
      </p:sp>
      <p:sp>
        <p:nvSpPr>
          <p:cNvPr id="304" name="like what i said in last week’s, woman empowerment refers to the ability for women to enjoy their right to control and benefit from the resources, assets, income and their own time, as well as the ability to manage risk and improve their economic status "/>
          <p:cNvSpPr txBox="1"/>
          <p:nvPr>
            <p:ph type="body" idx="1"/>
          </p:nvPr>
        </p:nvSpPr>
        <p:spPr>
          <a:prstGeom prst="rect">
            <a:avLst/>
          </a:prstGeom>
        </p:spPr>
        <p:txBody>
          <a:bodyPr/>
          <a:lstStyle/>
          <a:p>
            <a:pPr marL="0" indent="0" defTabSz="457200">
              <a:lnSpc>
                <a:spcPts val="5400"/>
              </a:lnSpc>
              <a:spcBef>
                <a:spcPts val="0"/>
              </a:spcBef>
              <a:buClrTx/>
              <a:buSzTx/>
              <a:buFontTx/>
              <a:buNone/>
              <a:defRPr sz="2266">
                <a:solidFill>
                  <a:srgbClr val="000000">
                    <a:alpha val="84705"/>
                  </a:srgbClr>
                </a:solidFill>
                <a:latin typeface="Arial"/>
                <a:ea typeface="Arial"/>
                <a:cs typeface="Arial"/>
                <a:sym typeface="Arial"/>
              </a:defRPr>
            </a:pPr>
            <a:r>
              <a:t> </a:t>
            </a:r>
            <a:endParaRPr sz="1200"/>
          </a:p>
          <a:p>
            <a:pPr marL="0" indent="0" defTabSz="457200">
              <a:lnSpc>
                <a:spcPts val="5400"/>
              </a:lnSpc>
              <a:spcBef>
                <a:spcPts val="0"/>
              </a:spcBef>
              <a:buClrTx/>
              <a:buSzTx/>
              <a:buFontTx/>
              <a:buNone/>
              <a:defRPr sz="2266">
                <a:solidFill>
                  <a:srgbClr val="000000">
                    <a:alpha val="84705"/>
                  </a:srgbClr>
                </a:solidFill>
                <a:latin typeface="Arial"/>
                <a:ea typeface="Arial"/>
                <a:cs typeface="Arial"/>
                <a:sym typeface="Arial"/>
              </a:defRPr>
            </a:pPr>
            <a:r>
              <a:t>like what i said in last week’s, woman empowerment refers to the ability for women to enjoy their right to control and benefit from the resources, assets, income and their own time, as well as the ability to manage risk and improve their economic status and well being. Women’s empowerment and promoting women’s rights have emerged as a part of a major global movement and is continuing to break new ground in recent years. Days like International Women’s Empowerment Day are also gaining momentum.But despite a great deal of progress, women and girls continue to face discrimination and violence in every part of the world. Women can be empowered in various ways. It can be done through government schemes as well as on an individual basis. At the individual level, we should start respecting women and start giving them opportunities equal to men. We should promote and encourage them for jobs, higher education, business activities, etc. Apart from these schemes, we as individuals can also empower women by abolishing social evils like the dowry system, child marriage. These small steps will change the situation of women in society and make them feel empowered. Because of gender inequality, women’s health is affected around the world. Factors like a lower income than men, more responsibilities at home, and less education impact health. It’s important that programs seeking to end gender inequality focus on empowerment, and not “rescue.” Treating women like victims is not the answer. Empowerment of women is a necessity for the very development of a society, since it enhances both the quality and the quantity of human resources available for development. As the same gender myself, i encourage all the women out there. </a:t>
            </a:r>
            <a:endParaRPr sz="1200"/>
          </a:p>
          <a:p>
            <a:pPr marL="0" indent="0" defTabSz="457200">
              <a:lnSpc>
                <a:spcPts val="5600"/>
              </a:lnSpc>
              <a:spcBef>
                <a:spcPts val="0"/>
              </a:spcBef>
              <a:buClrTx/>
              <a:buSzTx/>
              <a:buFontTx/>
              <a:buNone/>
              <a:defRPr sz="2266">
                <a:solidFill>
                  <a:srgbClr val="000000">
                    <a:alpha val="84705"/>
                  </a:srgbClr>
                </a:solidFill>
                <a:latin typeface="Arial"/>
                <a:ea typeface="Arial"/>
                <a:cs typeface="Arial"/>
                <a:sym typeface="Arial"/>
              </a:defRPr>
            </a:pPr>
            <a:r>
              <a:t> </a:t>
            </a:r>
            <a:endParaRPr sz="1200"/>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Text"/>
          <p:cNvSpPr txBox="1"/>
          <p:nvPr>
            <p:ph type="body" idx="21"/>
          </p:nvPr>
        </p:nvSpPr>
        <p:spPr>
          <a:prstGeom prst="rect">
            <a:avLst/>
          </a:prstGeom>
        </p:spPr>
        <p:txBody>
          <a:bodyPr/>
          <a:lstStyle/>
          <a:p>
            <a:pPr/>
            <a:r>
              <a:t>Text</a:t>
            </a:r>
          </a:p>
        </p:txBody>
      </p:sp>
      <p:sp>
        <p:nvSpPr>
          <p:cNvPr id="307" name="Double-click to edit"/>
          <p:cNvSpPr txBox="1"/>
          <p:nvPr>
            <p:ph type="title"/>
          </p:nvPr>
        </p:nvSpPr>
        <p:spPr>
          <a:prstGeom prst="rect">
            <a:avLst/>
          </a:prstGeom>
        </p:spPr>
        <p:txBody>
          <a:bodyPr/>
          <a:lstStyle/>
          <a:p>
            <a:pPr defTabSz="685165">
              <a:spcBef>
                <a:spcPts val="3200"/>
              </a:spcBef>
              <a:defRPr sz="7221"/>
            </a:pPr>
          </a:p>
        </p:txBody>
      </p:sp>
      <p:sp>
        <p:nvSpPr>
          <p:cNvPr id="308" name="I am trying to be a good person, good friend or good child so people will be remembered me in a good way. I always try to listen to my friend's problems and I give them best advice and try to comfort in a best way even though I can't comfort a lot. I jus"/>
          <p:cNvSpPr txBox="1"/>
          <p:nvPr>
            <p:ph type="body" idx="1"/>
          </p:nvPr>
        </p:nvSpPr>
        <p:spPr>
          <a:xfrm>
            <a:off x="762000" y="3886200"/>
            <a:ext cx="22860000" cy="8585200"/>
          </a:xfrm>
          <a:prstGeom prst="rect">
            <a:avLst/>
          </a:prstGeom>
        </p:spPr>
        <p:txBody>
          <a:bodyPr/>
          <a:lstStyle/>
          <a:p>
            <a:pPr marL="0" indent="0" defTabSz="457200">
              <a:lnSpc>
                <a:spcPts val="6900"/>
              </a:lnSpc>
              <a:spcBef>
                <a:spcPts val="0"/>
              </a:spcBef>
              <a:buClrTx/>
              <a:buSzTx/>
              <a:buFontTx/>
              <a:buNone/>
              <a:defRPr b="1" sz="3633">
                <a:solidFill>
                  <a:srgbClr val="000000">
                    <a:alpha val="84705"/>
                  </a:srgbClr>
                </a:solidFill>
                <a:latin typeface="Calibri"/>
                <a:ea typeface="Calibri"/>
                <a:cs typeface="Calibri"/>
                <a:sym typeface="Calibri"/>
              </a:defRPr>
            </a:pPr>
            <a:r>
              <a:t>I am trying to be a good person, good friend or good child so people will be remembered me in a good way. I always try to listen to my friend's problems and I give them best advice and try to comfort in a best way even though I can't comfort a lot. I just want to be my friends happy. And I want them to remember when they sad that I am always beside them and they can come to me. I want my parents to take care and I want them to be happy. One day, I hope that my parents will proud to having me also my friends. I want to doante everything</a:t>
            </a:r>
            <a:r>
              <a:rPr b="0"/>
              <a:t> </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Text"/>
          <p:cNvSpPr txBox="1"/>
          <p:nvPr>
            <p:ph type="body" idx="21"/>
          </p:nvPr>
        </p:nvSpPr>
        <p:spPr>
          <a:prstGeom prst="rect">
            <a:avLst/>
          </a:prstGeom>
        </p:spPr>
        <p:txBody>
          <a:bodyPr/>
          <a:lstStyle/>
          <a:p>
            <a:pPr/>
            <a:r>
              <a:t>Text</a:t>
            </a:r>
          </a:p>
        </p:txBody>
      </p:sp>
      <p:sp>
        <p:nvSpPr>
          <p:cNvPr id="311" name="Double-click to edit"/>
          <p:cNvSpPr txBox="1"/>
          <p:nvPr>
            <p:ph type="title"/>
          </p:nvPr>
        </p:nvSpPr>
        <p:spPr>
          <a:prstGeom prst="rect">
            <a:avLst/>
          </a:prstGeom>
        </p:spPr>
        <p:txBody>
          <a:bodyPr/>
          <a:lstStyle/>
          <a:p>
            <a:pPr defTabSz="685165">
              <a:spcBef>
                <a:spcPts val="3200"/>
              </a:spcBef>
              <a:defRPr sz="7221"/>
            </a:pPr>
          </a:p>
        </p:txBody>
      </p:sp>
      <p:sp>
        <p:nvSpPr>
          <p:cNvPr id="312" name="Option B…"/>
          <p:cNvSpPr txBox="1"/>
          <p:nvPr>
            <p:ph type="body" idx="1"/>
          </p:nvPr>
        </p:nvSpPr>
        <p:spPr>
          <a:prstGeom prst="rect">
            <a:avLst/>
          </a:prstGeom>
        </p:spPr>
        <p:txBody>
          <a:bodyPr/>
          <a:lstStyle/>
          <a:p>
            <a:pPr marL="0" indent="0" defTabSz="457200">
              <a:lnSpc>
                <a:spcPts val="5400"/>
              </a:lnSpc>
              <a:spcBef>
                <a:spcPts val="0"/>
              </a:spcBef>
              <a:buClrTx/>
              <a:buSzTx/>
              <a:buFontTx/>
              <a:buNone/>
              <a:defRPr sz="3000">
                <a:solidFill>
                  <a:srgbClr val="000000">
                    <a:alpha val="84705"/>
                  </a:srgbClr>
                </a:solidFill>
                <a:latin typeface="Calibri"/>
                <a:ea typeface="Calibri"/>
                <a:cs typeface="Calibri"/>
                <a:sym typeface="Calibri"/>
              </a:defRPr>
            </a:pPr>
            <a:r>
              <a:t>Option B </a:t>
            </a:r>
            <a:endParaRPr>
              <a:latin typeface="Arial"/>
              <a:ea typeface="Arial"/>
              <a:cs typeface="Arial"/>
              <a:sym typeface="Arial"/>
            </a:endParaRPr>
          </a:p>
          <a:p>
            <a:pPr marL="0" indent="0" defTabSz="457200">
              <a:lnSpc>
                <a:spcPts val="5400"/>
              </a:lnSpc>
              <a:spcBef>
                <a:spcPts val="0"/>
              </a:spcBef>
              <a:buClrTx/>
              <a:buSzTx/>
              <a:buFontTx/>
              <a:buNone/>
              <a:defRPr sz="3000">
                <a:solidFill>
                  <a:srgbClr val="000000">
                    <a:alpha val="84705"/>
                  </a:srgbClr>
                </a:solidFill>
                <a:latin typeface="Calibri"/>
                <a:ea typeface="Calibri"/>
                <a:cs typeface="Calibri"/>
                <a:sym typeface="Calibri"/>
              </a:defRPr>
            </a:pPr>
            <a:r>
              <a:t>For the day of my funeral, I would not want to write a lot for the tomb. The only thing I would like to say is for my family to be well and live a happy life. I would want them to remember me just because I was their family or friend. I do not have much special things for them to remember. For my family and my beloving sister I want them not to remember much as it would only bring sadness. However, I think they would remember me for the accompany I gave them. Therefore, I think I would like to say a good bye and take care for my tomb as other things would bring memories to my family and friend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Text"/>
          <p:cNvSpPr txBox="1"/>
          <p:nvPr>
            <p:ph type="body" idx="21"/>
          </p:nvPr>
        </p:nvSpPr>
        <p:spPr>
          <a:prstGeom prst="rect">
            <a:avLst/>
          </a:prstGeom>
        </p:spPr>
        <p:txBody>
          <a:bodyPr/>
          <a:lstStyle/>
          <a:p>
            <a:pPr/>
            <a:r>
              <a:t>Text</a:t>
            </a:r>
          </a:p>
        </p:txBody>
      </p:sp>
      <p:sp>
        <p:nvSpPr>
          <p:cNvPr id="315" name="Double-click to edit"/>
          <p:cNvSpPr txBox="1"/>
          <p:nvPr>
            <p:ph type="title"/>
          </p:nvPr>
        </p:nvSpPr>
        <p:spPr>
          <a:prstGeom prst="rect">
            <a:avLst/>
          </a:prstGeom>
        </p:spPr>
        <p:txBody>
          <a:bodyPr/>
          <a:lstStyle/>
          <a:p>
            <a:pPr defTabSz="685165">
              <a:spcBef>
                <a:spcPts val="3200"/>
              </a:spcBef>
              <a:defRPr sz="7221"/>
            </a:pPr>
          </a:p>
        </p:txBody>
      </p:sp>
      <p:sp>
        <p:nvSpPr>
          <p:cNvPr id="316" name="&quot;When we reached the detention center in North Korea, we lost all our rights as human beings,&quot;  &quot;We were treated like animals, literally. We had to crawl on the floor to move from place to place.&quot; As described by many people living in North Korea, tellin"/>
          <p:cNvSpPr txBox="1"/>
          <p:nvPr>
            <p:ph type="body" idx="1"/>
          </p:nvPr>
        </p:nvSpPr>
        <p:spPr>
          <a:prstGeom prst="rect">
            <a:avLst/>
          </a:prstGeom>
        </p:spPr>
        <p:txBody>
          <a:bodyPr/>
          <a:lstStyle/>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"When we reached the detention center in North Korea, we lost all our rights as human beings,"  "We were treated like animals, literally. We had to crawl on the floor to move from place to place." As described by many people living in North Korea, telling reporters how they felt, how they lived in those miserable times without joy. People should know more about North Korean lives to help them out of their sorrowful days. There are reasons why North Korea isn’t active like other countries such as America, and Russia.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Most of the internet systems, rules, directions of people’s lives are all controlled by the state of government. If any of them don’t follow it, they may put themselves in danger taking a risk to their life. Contrary to most, it seems that in North Korea normalization actually leads to the ostracization of its citizens.  </a:t>
            </a:r>
            <a:endParaRPr sz="972">
              <a:solidFill>
                <a:srgbClr val="000000">
                  <a:alpha val="84705"/>
                </a:srgbClr>
              </a:solidFill>
            </a:endParaRPr>
          </a:p>
          <a:p>
            <a:pPr marL="0" indent="493776" defTabSz="370331">
              <a:lnSpc>
                <a:spcPts val="3100"/>
              </a:lnSpc>
              <a:spcBef>
                <a:spcPts val="0"/>
              </a:spcBef>
              <a:buClrTx/>
              <a:buSzTx/>
              <a:buFontTx/>
              <a:buNone/>
              <a:defRPr sz="1296">
                <a:solidFill>
                  <a:srgbClr val="111111"/>
                </a:solidFill>
                <a:latin typeface="Arial"/>
                <a:ea typeface="Arial"/>
                <a:cs typeface="Arial"/>
                <a:sym typeface="Arial"/>
              </a:defRPr>
            </a:pPr>
            <a:r>
              <a:t>The journey in a North Korean involves traveling on motorbikes, boats, and on foot over mountains. Results of a survey conducted by the North Korean Refugees Foundation show that approximately 71% of people left North Korea since 1998. They do this because in North Korea, people have to live by strict rules including children. They escape to have more freedom in their lives. Even traveling within the country receives strict regulation. The steps to escape are numerous. For most, the journey will first pass-through China, Vietnam, and Laos, where they must be on the alert for police who might arrest them and send them back the way they came facing certain and brutal punishment in North Korea. They won’t be safe until they are finally out of those neighboring countries. North Koreans are risking their lives to make this undetectable journey out of the government’s clutches and to safety. </a:t>
            </a:r>
            <a:endParaRPr sz="972">
              <a:solidFill>
                <a:srgbClr val="000000">
                  <a:alpha val="84705"/>
                </a:srgbClr>
              </a:solidFill>
            </a:endParaRPr>
          </a:p>
          <a:p>
            <a:pPr marL="0" indent="493776" defTabSz="370331">
              <a:lnSpc>
                <a:spcPts val="3100"/>
              </a:lnSpc>
              <a:spcBef>
                <a:spcPts val="0"/>
              </a:spcBef>
              <a:buClrTx/>
              <a:buSzTx/>
              <a:buFontTx/>
              <a:buNone/>
              <a:defRPr sz="1296">
                <a:solidFill>
                  <a:srgbClr val="111111"/>
                </a:solidFill>
                <a:latin typeface="Arial"/>
                <a:ea typeface="Arial"/>
                <a:cs typeface="Arial"/>
                <a:sym typeface="Arial"/>
              </a:defRPr>
            </a:pPr>
            <a:r>
              <a:t> More than 1,000 North Koreans</a:t>
            </a:r>
            <a:r>
              <a:rPr>
                <a:solidFill>
                  <a:srgbClr val="FF9900"/>
                </a:solidFill>
              </a:rPr>
              <a:t> </a:t>
            </a:r>
            <a:r>
              <a:t>try to escape the country every year. Recent news about North Korean refugees has been updated about being caught while escaping and these people are considered illegal and sent back to North Korea to face punishment. People from North Korea are moving away from their country and hence the populations from other countries are increasing. But crossing borders and leaving North Korea is incredibly hard. The journey of a successful North Korean defector is extremely difficult and takes a vast number of risks. It is impossible for North Korean refugees to make the journey to escape to China without the support of some kind of organisation. Therefore, organisations should be set up to reduce those hazards that they faced. North Koreans are escaping from crossing China or the North Korea border into provinces before fleeing to a third country. The third country would be South Korea. Then they should earn the right to stay in the country. So, there should be potential barriers to reunification and help North Korean refugees to adapt to their daily life in South Korea. </a:t>
            </a:r>
            <a:br/>
            <a:r>
              <a:rPr>
                <a:solidFill>
                  <a:srgbClr val="000000">
                    <a:alpha val="84705"/>
                  </a:srgbClr>
                </a:solidFill>
              </a:rPr>
              <a:t>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North Korean defectors are often exposed to traumatic events, both in North Korea and surrounding their defection. But furthermore, they face various barriers when adapting to their new society. Hunger and food shortages are the major factors motivating their escape from their homeland. Their trauma will last longer than expected after facing a scary journey. Their mental health consequences of human rights abuses have revealed increases in symptoms of anxiety, depression, and posttraumatic stress disorder. To face less problems, we need to have plans set up. Doctors could help these patients and have psychological organisations to examine their journey to freedom. Trauma is not an easy disease that can be solved in days. It takes time to recover and also a painful thing too. It also includes a heavy price to be treated for mental health and most of them wouldn’t be able to afford these costs. Therefore, the price should be free service and helpful to all the patients to be cured enough.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People who don’t really know about the journeys of North Koreans could help by reading articles and provide safety, medicine, financial aid, and counseling to North Korean refugees in China or charitable donations to organisations leading into good deeds </a:t>
            </a:r>
            <a:endParaRPr sz="972">
              <a:solidFill>
                <a:srgbClr val="000000">
                  <a:alpha val="84705"/>
                </a:srgbClr>
              </a:solidFill>
            </a:endParaRPr>
          </a:p>
          <a:p>
            <a:pPr marL="0" indent="0" defTabSz="370331">
              <a:lnSpc>
                <a:spcPts val="2900"/>
              </a:lnSpc>
              <a:spcBef>
                <a:spcPts val="0"/>
              </a:spcBef>
              <a:buClrTx/>
              <a:buSzTx/>
              <a:buFontTx/>
              <a:buNone/>
              <a:defRPr sz="1188">
                <a:solidFill>
                  <a:srgbClr val="000000">
                    <a:alpha val="84705"/>
                  </a:srgbClr>
                </a:solidFill>
                <a:latin typeface="Calibri"/>
                <a:ea typeface="Calibri"/>
                <a:cs typeface="Calibri"/>
                <a:sym typeface="Calibri"/>
              </a:defRPr>
            </a:pPr>
            <a:r>
              <a:t> </a:t>
            </a:r>
            <a:endParaRPr sz="972">
              <a:latin typeface="Arial"/>
              <a:ea typeface="Arial"/>
              <a:cs typeface="Arial"/>
              <a:sym typeface="Aria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Some people can have negative thoughts about North Korea but people there are suffering till death. Can we ignore this?? Obviously, no</a:t>
            </a:r>
            <a:r>
              <a:rPr>
                <a:solidFill>
                  <a:srgbClr val="3C4043"/>
                </a:solidFill>
              </a:rPr>
              <a:t>. </a:t>
            </a:r>
            <a:r>
              <a:t>They are human like us. We as human beings should be sympathetic and lend a hand to our own kind that is going through distressing hardships. We should have equality and give the same amount of freedom but why don’t they have rights? They surely have rights too. </a:t>
            </a:r>
            <a:endParaRPr sz="972">
              <a:solidFill>
                <a:srgbClr val="000000">
                  <a:alpha val="84705"/>
                </a:srgbClr>
              </a:solidFill>
            </a:endParaRPr>
          </a:p>
          <a:p>
            <a:pPr marL="0" indent="0" defTabSz="370331">
              <a:lnSpc>
                <a:spcPts val="2900"/>
              </a:lnSpc>
              <a:spcBef>
                <a:spcPts val="0"/>
              </a:spcBef>
              <a:buClrTx/>
              <a:buSzTx/>
              <a:buFontTx/>
              <a:buNone/>
              <a:defRPr sz="1188">
                <a:solidFill>
                  <a:srgbClr val="000000">
                    <a:alpha val="84705"/>
                  </a:srgbClr>
                </a:solidFill>
                <a:latin typeface="Calibri"/>
                <a:ea typeface="Calibri"/>
                <a:cs typeface="Calibri"/>
                <a:sym typeface="Calibri"/>
              </a:defRPr>
            </a:pPr>
            <a:r>
              <a:t> </a:t>
            </a:r>
            <a:endParaRPr sz="972">
              <a:latin typeface="Arial"/>
              <a:ea typeface="Arial"/>
              <a:cs typeface="Arial"/>
              <a:sym typeface="Arial"/>
            </a:endParaRPr>
          </a:p>
          <a:p>
            <a:pPr marL="0" indent="493776" defTabSz="370331">
              <a:lnSpc>
                <a:spcPts val="3100"/>
              </a:lnSpc>
              <a:spcBef>
                <a:spcPts val="0"/>
              </a:spcBef>
              <a:buClrTx/>
              <a:buSzTx/>
              <a:buFontTx/>
              <a:buNone/>
              <a:defRPr sz="1296">
                <a:solidFill>
                  <a:srgbClr val="111111"/>
                </a:solidFill>
                <a:latin typeface="Arial"/>
                <a:ea typeface="Arial"/>
                <a:cs typeface="Arial"/>
                <a:sym typeface="Arial"/>
              </a:defRPr>
            </a:pPr>
            <a:r>
              <a:t>Freedom is a given to all human beings. But what would be their freedom in North Korea? Freedom is like wearing jeans, or watching movies, or listening to hip-hop songs. And, that's how simple it is. An example: maybe wearing earrings, Because in North Korea we don't have any freedom. They tell what to wear, what to listen to, what to watch. In South Korea, for instance, if you go shop, there are so many tons of kinds of pants. Everybody can choose what you want to wear. That's very simple. “I am very grateful that I was born in North Korea, today because I'm the winner. I survived, I fought for my freedom. So, I want the North Korean defectors struggling in South Korea, that you should be very proud of themselves, and don't listen to anyone say that you are not enough, that you are different, you are not going to win. You are the winner already.” said one of the defectors.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Have you watched any ted talks or news concerning North Korea? Yes, some would but ones who know little information at least have thoughts upon them which may likely be negative. I wouldn’t say North Korea is a developing country or a developed country. Why? Because its penchant for secrecy and isolation and the country’s economy are difficult to obtain. They do not allow any visitors and also people living there mustn’t visit other countries. I personally think it’s a bit discourteous to the citizens. There should be freedom at least to give people joy and happiness.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Education in their country is as you all know not the same as other Asian countries. It’s an indoctrination system teaching children to accept what they learnt without questioning. They particularly specify their own country rather than studying necessary subjects. All they know is “North Korea is a well-developed country compared to others and it’s their home”. Can you imagine just knowing your country only without any knowledge about the socials and the outside world? It’s just sad to be there. They are like robots,  being given commands about what to do, to stay, to eat and if they don’t obey, they don’t have rights to live in the country and are eliminated. But have you ever thought to help improve their life in North Korea? We who live in a democratic country just as we are struggling with our normal lives have to help those people who don't know freedom to make their life improve in North Korea. Governments from developed countries should help out North Koreans who are suffering for basic human privileges. Why not cooperate with one another to make your countries better? What they mostly need is to raise human rights with the government.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Petitions and laws can be put up to the government to encourage human rights violations. There should be a project or plans set up between governments for North Korea to develop out of this human suffering for freedom. Your plans and works would convert people's lives like becoming a fairy tale princess with happy endings. Laws which give human rights and equality to all would change even if a little. “A small change can make a big difference” a lovely sentence that I liked the most. Making a small change isn’t hard for all the people but the result is a big reward. We could all understand and help things out which we can. There are some simple things that North Korean can’t do in their land. ‘It’s almost impossible to buy a car and houses’, ‘No Coca-Cola in the shops’, It is forbidden to wear blue jeans’, ‘You can’t take a hot shower at home’, what would be your reactions to it? I would laugh heartily and really think ‘wow this country has nothing that embodies freedom’ I feel like they don’t know what freedom means AT ALL’.  </a:t>
            </a:r>
            <a:endParaRPr sz="972">
              <a:solidFill>
                <a:srgbClr val="000000">
                  <a:alpha val="84705"/>
                </a:srgbClr>
              </a:solidFil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What would kids be there knowing nothing about freedom and simple things that other Asians children learn but instead know only about how cruel dictatorships rule their country? They would just be like them in the future without having freedom till death. The miserable lives of citizens would suffer more decades. Let's not disregard this situation. Human rights isn’t a big deal for the government to consider.  There would be a big comparison between North and South Korea about human rights. North Korea's government firstly thinks about its own country's economy. They love and obey their country rather than putting attention to its citizens. But governments from worldwide are helping out and making the North Korean government manage well.   </a:t>
            </a:r>
            <a:endParaRPr sz="972">
              <a:solidFill>
                <a:srgbClr val="000000">
                  <a:alpha val="84705"/>
                </a:srgbClr>
              </a:solidFill>
            </a:endParaRPr>
          </a:p>
          <a:p>
            <a:pPr marL="0" indent="0" defTabSz="370331">
              <a:lnSpc>
                <a:spcPts val="2900"/>
              </a:lnSpc>
              <a:spcBef>
                <a:spcPts val="0"/>
              </a:spcBef>
              <a:buClrTx/>
              <a:buSzTx/>
              <a:buFontTx/>
              <a:buNone/>
              <a:defRPr sz="1188">
                <a:solidFill>
                  <a:srgbClr val="000000">
                    <a:alpha val="84705"/>
                  </a:srgbClr>
                </a:solidFill>
                <a:latin typeface="Calibri"/>
                <a:ea typeface="Calibri"/>
                <a:cs typeface="Calibri"/>
                <a:sym typeface="Calibri"/>
              </a:defRPr>
            </a:pPr>
            <a:r>
              <a:t> </a:t>
            </a:r>
            <a:endParaRPr sz="972">
              <a:latin typeface="Arial"/>
              <a:ea typeface="Arial"/>
              <a:cs typeface="Arial"/>
              <a:sym typeface="Arial"/>
            </a:endParaRPr>
          </a:p>
          <a:p>
            <a:pPr marL="0" indent="0" defTabSz="370331">
              <a:lnSpc>
                <a:spcPts val="3100"/>
              </a:lnSpc>
              <a:spcBef>
                <a:spcPts val="0"/>
              </a:spcBef>
              <a:buClrTx/>
              <a:buSzTx/>
              <a:buFontTx/>
              <a:buNone/>
              <a:defRPr sz="1296">
                <a:solidFill>
                  <a:srgbClr val="111111"/>
                </a:solidFill>
                <a:latin typeface="Arial"/>
                <a:ea typeface="Arial"/>
                <a:cs typeface="Arial"/>
                <a:sym typeface="Arial"/>
              </a:defRPr>
            </a:pPr>
            <a:r>
              <a:t>We should further extend a helping hand to the evident struggles the defectors are enduring. It’s not just a matter of right or wrong, it’s the fact that these North Korean citizens are having to fight for a privilege that is not really deemed prerogative to the rest of the world. This unequalized imbalance between human rights is erroneous to say the least and should not continue to escalate further.  </a:t>
            </a:r>
            <a:endParaRPr sz="972">
              <a:solidFill>
                <a:srgbClr val="000000">
                  <a:alpha val="84705"/>
                </a:srgbClr>
              </a:solidFill>
            </a:endParaRPr>
          </a:p>
          <a:p>
            <a:pPr marL="0" indent="0" defTabSz="370331">
              <a:lnSpc>
                <a:spcPts val="2900"/>
              </a:lnSpc>
              <a:spcBef>
                <a:spcPts val="0"/>
              </a:spcBef>
              <a:buClrTx/>
              <a:buSzTx/>
              <a:buFontTx/>
              <a:buNone/>
              <a:defRPr sz="1188">
                <a:solidFill>
                  <a:srgbClr val="000000">
                    <a:alpha val="84705"/>
                  </a:srgbClr>
                </a:solidFill>
                <a:latin typeface="Calibri"/>
                <a:ea typeface="Calibri"/>
                <a:cs typeface="Calibri"/>
                <a:sym typeface="Calibri"/>
              </a:defRPr>
            </a:pPr>
            <a:r>
              <a:t> </a:t>
            </a:r>
            <a:br/>
            <a:r>
              <a:t> </a:t>
            </a:r>
            <a:endParaRPr sz="972">
              <a:latin typeface="Arial"/>
              <a:ea typeface="Arial"/>
              <a:cs typeface="Arial"/>
              <a:sym typeface="Arial"/>
            </a:endParaR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Text"/>
          <p:cNvSpPr txBox="1"/>
          <p:nvPr>
            <p:ph type="body" idx="21"/>
          </p:nvPr>
        </p:nvSpPr>
        <p:spPr>
          <a:prstGeom prst="rect">
            <a:avLst/>
          </a:prstGeom>
        </p:spPr>
        <p:txBody>
          <a:bodyPr/>
          <a:lstStyle/>
          <a:p>
            <a:pPr/>
            <a:r>
              <a:t>Text</a:t>
            </a:r>
          </a:p>
        </p:txBody>
      </p:sp>
      <p:sp>
        <p:nvSpPr>
          <p:cNvPr id="319" name="Double-click to edit"/>
          <p:cNvSpPr txBox="1"/>
          <p:nvPr>
            <p:ph type="title"/>
          </p:nvPr>
        </p:nvSpPr>
        <p:spPr>
          <a:prstGeom prst="rect">
            <a:avLst/>
          </a:prstGeom>
        </p:spPr>
        <p:txBody>
          <a:bodyPr/>
          <a:lstStyle/>
          <a:p>
            <a:pPr defTabSz="685165">
              <a:spcBef>
                <a:spcPts val="3200"/>
              </a:spcBef>
              <a:defRPr sz="7221"/>
            </a:pPr>
          </a:p>
        </p:txBody>
      </p:sp>
      <p:sp>
        <p:nvSpPr>
          <p:cNvPr id="320" name="About the Fake News…"/>
          <p:cNvSpPr txBox="1"/>
          <p:nvPr>
            <p:ph type="body" idx="1"/>
          </p:nvPr>
        </p:nvSpPr>
        <p:spPr>
          <a:prstGeom prst="rect">
            <a:avLst/>
          </a:prstGeom>
        </p:spPr>
        <p:txBody>
          <a:bodyPr/>
          <a:lstStyle/>
          <a:p>
            <a:pPr marL="0" indent="0" defTabSz="388620">
              <a:lnSpc>
                <a:spcPts val="30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About the Fake News </a:t>
            </a:r>
            <a:endParaRPr sz="1020">
              <a:latin typeface="Arial"/>
              <a:ea typeface="Arial"/>
              <a:cs typeface="Arial"/>
              <a:sym typeface="Arial"/>
            </a:endParaRPr>
          </a:p>
          <a:p>
            <a:pPr marL="0" indent="0" defTabSz="388620">
              <a:lnSpc>
                <a:spcPts val="30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30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Living in a world of internet and fast distribution of information, the ‘information’ is extraordinarily important. Middle ages who work and vote for the government, they watch news from televisions, but also from cell phones. The portals providing fake news, and using vocabulary for only one side of the party is a big problem. Some examples are – ‘wild group of citizens’ and ‘kids ending up in poverty and hunger’ How do you think about these words? From one side, it could be wild and dangerous protest with gases and roar, but from one side, it could be the last effort for the citizen to get their rights. Kids might be in hunger, but what if people falsify to get attention and get empathy from people?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There are more problems than innocent citizens think about in the distorted portals. First, it brain- washes people. Use of emotional and exaggerative words make people go blank. As shown above, when we see the title short and imposing, is hard for people to make a right decision when they hear certain information. Once, a portal discriminated about how bad the society was onto refugees. But what if, refugees first attacked the society, then the society fought back just to save their own land, and their hometown? What if the refugees first break the promise between the community? However, people who listen or saw articles only explaining from the side of refugees, will be on the side of refugees without thinking. It shows how words the news and portals use are effective.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I once met an old professor of my father. He is quite old, but he uses cell phone pretty well. What me and my dad was surprise of was that the professor finds out the ideas and opinions of the conflicts in both sides. He finds on google and reads the portal, an article, and even magazines to find out what he wants. It is not an easy job, he says. But to seek the truth and to view an event from all point of view. It takes a long time and energy to find out what information had been added and discarded, but we need to do this work or not, we will be same like other people who do, act and think like what portals say.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As for a teenager and young adults, who thoughts and ideas are not centered yet are more sensitive about the matter. Portals and news sometimes aim at these points. When they actually do this, they could raise the children from their side, with their type of thinking. I, say this is bad, and it is a fraud where the portals do not give opinions from both sides.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We think what News on televisions say are always right, and always neutral in political ways and etc. I just knew the seriousness of Fake News last year. Which means, all my 15 years of life, I had been believing everything news was showing us without any doubt. I am an ordinary secondary student, and there is not much difference between me and other students. They are also likely to believe everything what portals are showing us. I hear my friends saying what news and portals say. The consume everything without thinking whether it could be right or wrong. This could be a negativity, as students do not know how to consider from both sides. Sometimes, they say what their parents said, and the information is not in the right form. With no filtering of words and information, world could be a dangerous environment. People might stand for wrong things, and think negatively which leads to depression and passivation.  </a:t>
            </a:r>
            <a:endParaRPr sz="1020">
              <a:latin typeface="Arial"/>
              <a:ea typeface="Arial"/>
              <a:cs typeface="Arial"/>
              <a:sym typeface="Arial"/>
            </a:endParaRPr>
          </a:p>
          <a:p>
            <a:pPr marL="0" indent="0" defTabSz="388620">
              <a:lnSpc>
                <a:spcPts val="5100"/>
              </a:lnSpc>
              <a:spcBef>
                <a:spcPts val="0"/>
              </a:spcBef>
              <a:buClrTx/>
              <a:buSzTx/>
              <a:buFontTx/>
              <a:buNone/>
              <a:defRPr sz="1246">
                <a:solidFill>
                  <a:srgbClr val="000000">
                    <a:alpha val="84705"/>
                  </a:srgbClr>
                </a:solidFill>
                <a:latin typeface="Times New Roman"/>
                <a:ea typeface="Times New Roman"/>
                <a:cs typeface="Times New Roman"/>
                <a:sym typeface="Times New Roman"/>
              </a:defRPr>
            </a:pPr>
            <a:r>
              <a:t> </a:t>
            </a:r>
            <a:endParaRPr sz="1020">
              <a:latin typeface="Arial"/>
              <a:ea typeface="Arial"/>
              <a:cs typeface="Arial"/>
              <a:sym typeface="Arial"/>
            </a:endParaRPr>
          </a:p>
          <a:p>
            <a:pPr marL="0" indent="0" defTabSz="388620">
              <a:lnSpc>
                <a:spcPts val="3000"/>
              </a:lnSpc>
              <a:spcBef>
                <a:spcPts val="0"/>
              </a:spcBef>
              <a:buClrTx/>
              <a:buSzTx/>
              <a:buFontTx/>
              <a:buNone/>
              <a:defRPr sz="1246">
                <a:solidFill>
                  <a:srgbClr val="000000">
                    <a:alpha val="84705"/>
                  </a:srgbClr>
                </a:solidFill>
                <a:latin typeface="Calibri"/>
                <a:ea typeface="Calibri"/>
                <a:cs typeface="Calibri"/>
                <a:sym typeface="Calibri"/>
              </a:defRPr>
            </a:pPr>
            <a:r>
              <a:t> </a:t>
            </a:r>
            <a:endParaRPr sz="1020">
              <a:latin typeface="Arial"/>
              <a:ea typeface="Arial"/>
              <a:cs typeface="Arial"/>
              <a:sym typeface="Arial"/>
            </a:endParaRPr>
          </a:p>
          <a:p>
            <a:pPr marL="0" indent="0" defTabSz="388620">
              <a:lnSpc>
                <a:spcPts val="3000"/>
              </a:lnSpc>
              <a:spcBef>
                <a:spcPts val="0"/>
              </a:spcBef>
              <a:buClrTx/>
              <a:buSzTx/>
              <a:buFontTx/>
              <a:buNone/>
              <a:defRPr sz="1246">
                <a:solidFill>
                  <a:srgbClr val="000000">
                    <a:alpha val="84705"/>
                  </a:srgbClr>
                </a:solidFill>
                <a:latin typeface="Calibri"/>
                <a:ea typeface="Calibri"/>
                <a:cs typeface="Calibri"/>
                <a:sym typeface="Calibri"/>
              </a:defRPr>
            </a:pPr>
            <a:r>
              <a:t> </a:t>
            </a:r>
            <a:endParaRPr sz="1020">
              <a:latin typeface="Arial"/>
              <a:ea typeface="Arial"/>
              <a:cs typeface="Arial"/>
              <a:sym typeface="Arial"/>
            </a:endParaR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Text"/>
          <p:cNvSpPr txBox="1"/>
          <p:nvPr>
            <p:ph type="body" idx="21"/>
          </p:nvPr>
        </p:nvSpPr>
        <p:spPr>
          <a:prstGeom prst="rect">
            <a:avLst/>
          </a:prstGeom>
        </p:spPr>
        <p:txBody>
          <a:bodyPr/>
          <a:lstStyle/>
          <a:p>
            <a:pPr/>
            <a:r>
              <a:t>Text</a:t>
            </a:r>
          </a:p>
        </p:txBody>
      </p:sp>
      <p:sp>
        <p:nvSpPr>
          <p:cNvPr id="323" name="Double-click to edit"/>
          <p:cNvSpPr txBox="1"/>
          <p:nvPr>
            <p:ph type="title"/>
          </p:nvPr>
        </p:nvSpPr>
        <p:spPr>
          <a:prstGeom prst="rect">
            <a:avLst/>
          </a:prstGeom>
        </p:spPr>
        <p:txBody>
          <a:bodyPr/>
          <a:lstStyle/>
          <a:p>
            <a:pPr defTabSz="685165">
              <a:spcBef>
                <a:spcPts val="3200"/>
              </a:spcBef>
              <a:defRPr sz="7221"/>
            </a:pPr>
          </a:p>
        </p:txBody>
      </p:sp>
      <p:sp>
        <p:nvSpPr>
          <p:cNvPr id="324" name="Current Event (Second Stage)…"/>
          <p:cNvSpPr txBox="1"/>
          <p:nvPr>
            <p:ph type="body" idx="1"/>
          </p:nvPr>
        </p:nvSpPr>
        <p:spPr>
          <a:prstGeom prst="rect">
            <a:avLst/>
          </a:prstGeom>
        </p:spPr>
        <p:txBody>
          <a:bodyPr/>
          <a:lstStyle/>
          <a:p>
            <a:pPr marL="0" indent="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Current Event (Second Stage) </a:t>
            </a:r>
            <a:endParaRPr sz="1200">
              <a:latin typeface="Arial"/>
              <a:ea typeface="Arial"/>
              <a:cs typeface="Arial"/>
              <a:sym typeface="Arial"/>
            </a:endParaRPr>
          </a:p>
          <a:p>
            <a:pPr marL="0" indent="0" defTabSz="457200">
              <a:lnSpc>
                <a:spcPts val="3500"/>
              </a:lnSpc>
              <a:spcBef>
                <a:spcPts val="0"/>
              </a:spcBef>
              <a:buClrTx/>
              <a:buSzTx/>
              <a:buFontTx/>
              <a:buNone/>
              <a:defRPr sz="14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35560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I have been learning to ride a bicycle as my mom bought me a bicycle that is painted black with orange handle and white stripes for my birthday present. She chose black as it is stain resistant. This is new to me so it is hard and frightening. I am afraid of falling off the bicycle because I know the fall would hurt badly. Learning how to ride a bicycle is exciting as well as painful. But I found exciting indeed. </a:t>
            </a:r>
            <a:endParaRPr sz="1200">
              <a:latin typeface="Arial"/>
              <a:ea typeface="Arial"/>
              <a:cs typeface="Arial"/>
              <a:sym typeface="Arial"/>
            </a:endParaRPr>
          </a:p>
          <a:p>
            <a:pPr marL="0" indent="35560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It was ,my mom who taught me to ride bicycle. She told me to sit on it and place my feet on the pedals. I started pedaling it slowly with my mom holding the rear of the seat to make sure I wouldn’t fall and ran slowly along. She spent several hours trying to teach me how to ride. She did not let go of the bicycle even once. I was indeed very much excited at this opportunity to learn how to ride a bicycle. I thanked her for her patience. When the sun was going down, she said we could continue tomorrow on the stopping. We continue this for many days until I could handle it well. </a:t>
            </a:r>
            <a:endParaRPr sz="1200">
              <a:latin typeface="Arial"/>
              <a:ea typeface="Arial"/>
              <a:cs typeface="Arial"/>
              <a:sym typeface="Arial"/>
            </a:endParaRPr>
          </a:p>
          <a:p>
            <a:pPr marL="0" indent="35560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On the first day, I had fell on my side with my leg stuck under the bicycle. I was stretch out on the ground. My mom helped me up to try again. It felt like I had gotten on the bicycle and fell hard to the ground about a million times. I bruised my knees and ankle. After so many tries I had concurred my fear and was able to go on the next part of training. </a:t>
            </a:r>
            <a:endParaRPr sz="1200">
              <a:latin typeface="Arial"/>
              <a:ea typeface="Arial"/>
              <a:cs typeface="Arial"/>
              <a:sym typeface="Arial"/>
            </a:endParaRPr>
          </a:p>
          <a:p>
            <a:pPr marL="0" indent="35560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I felt that riding a bicycle was an important skill I should learn. It is way more efficient than walking and driving cars. Driving a car is not always convenience for us as there are many traffic jams everyday. I would prefer riding a bicycle because it is easy to find a place to park and can easily pass through small and narrow roads which cars can’t pass through. It saves money over driving a car and cause no pollution as it doesn’t need fuel. Riding a bicycle could also help in fitness, losing weight, flexibility and improves health. </a:t>
            </a:r>
            <a:endParaRPr sz="1200">
              <a:latin typeface="Arial"/>
              <a:ea typeface="Arial"/>
              <a:cs typeface="Arial"/>
              <a:sym typeface="Arial"/>
            </a:endParaRPr>
          </a:p>
          <a:p>
            <a:pPr marL="0" indent="35560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ts val="4600"/>
              </a:lnSpc>
              <a:spcBef>
                <a:spcPts val="0"/>
              </a:spcBef>
              <a:buClrTx/>
              <a:buSzTx/>
              <a:buFont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6" name="Text"/>
          <p:cNvSpPr txBox="1"/>
          <p:nvPr>
            <p:ph type="body" idx="21"/>
          </p:nvPr>
        </p:nvSpPr>
        <p:spPr>
          <a:prstGeom prst="rect">
            <a:avLst/>
          </a:prstGeom>
        </p:spPr>
        <p:txBody>
          <a:bodyPr/>
          <a:lstStyle/>
          <a:p>
            <a:pPr/>
            <a:r>
              <a:t>Text</a:t>
            </a:r>
          </a:p>
        </p:txBody>
      </p:sp>
      <p:sp>
        <p:nvSpPr>
          <p:cNvPr id="327" name="Double-click to edit"/>
          <p:cNvSpPr txBox="1"/>
          <p:nvPr>
            <p:ph type="title"/>
          </p:nvPr>
        </p:nvSpPr>
        <p:spPr>
          <a:prstGeom prst="rect">
            <a:avLst/>
          </a:prstGeom>
        </p:spPr>
        <p:txBody>
          <a:bodyPr/>
          <a:lstStyle/>
          <a:p>
            <a:pPr defTabSz="685165">
              <a:spcBef>
                <a:spcPts val="3200"/>
              </a:spcBef>
              <a:defRPr sz="7221"/>
            </a:pPr>
          </a:p>
        </p:txBody>
      </p:sp>
      <p:sp>
        <p:nvSpPr>
          <p:cNvPr id="328" name="Current event project…"/>
          <p:cNvSpPr txBox="1"/>
          <p:nvPr>
            <p:ph type="body" idx="1"/>
          </p:nvPr>
        </p:nvSpPr>
        <p:spPr>
          <a:prstGeom prst="rect">
            <a:avLst/>
          </a:prstGeom>
        </p:spPr>
        <p:txBody>
          <a:bodyPr/>
          <a:lstStyle/>
          <a:p>
            <a:pPr marL="0" indent="0" algn="ctr" defTabSz="429768">
              <a:lnSpc>
                <a:spcPts val="7900"/>
              </a:lnSpc>
              <a:spcBef>
                <a:spcPts val="0"/>
              </a:spcBef>
              <a:buClrTx/>
              <a:buSzTx/>
              <a:buFontTx/>
              <a:buNone/>
              <a:defRPr b="1" sz="3258">
                <a:solidFill>
                  <a:srgbClr val="000000">
                    <a:alpha val="84705"/>
                  </a:srgbClr>
                </a:solidFill>
                <a:latin typeface="Helvetica"/>
                <a:ea typeface="Helvetica"/>
                <a:cs typeface="Helvetica"/>
                <a:sym typeface="Helvetica"/>
              </a:defRPr>
            </a:pPr>
            <a:r>
              <a:t>Current event project</a:t>
            </a:r>
            <a:r>
              <a:rPr b="0"/>
              <a:t> </a:t>
            </a:r>
            <a:endParaRPr b="0"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As I had said in the current event project (1), that the coronavirus is first found in China, Wuhan, and that covid 19 is mainly transferred from people to people than from object to people.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During these times there are many people who are suffering during the covid 19 with the economic problems, health problem or it might even be the problem between family members at home due to seeing each other every day. 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With many failed businesses and many problems about the people suffering during covid 19 many people are having a hard time and are trying to solve these problems for the economic crises and other matters that the people are suffering.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People might have many problems, but the worst within those problems is that losing a family member or a close friend with the cause of coronavirus.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Even though there are many problems there are still advantages of having the diseases even though there are not as many as the disadvantages of having it around. First is meeting your family member that has been out of town or country for a long time. Due to the virus, they are forced to go back to their hometown and live with their family even though they might don't want to.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 </a:t>
            </a:r>
            <a:endParaRPr sz="1128">
              <a:latin typeface="Arial"/>
              <a:ea typeface="Arial"/>
              <a:cs typeface="Arial"/>
              <a:sym typeface="Arial"/>
            </a:endParaRPr>
          </a:p>
          <a:p>
            <a:pPr marL="0" indent="0" algn="just" defTabSz="429768">
              <a:lnSpc>
                <a:spcPts val="6100"/>
              </a:lnSpc>
              <a:spcBef>
                <a:spcPts val="0"/>
              </a:spcBef>
              <a:buClrTx/>
              <a:buSzTx/>
              <a:buFontTx/>
              <a:buNone/>
              <a:defRPr sz="2506">
                <a:solidFill>
                  <a:srgbClr val="000000">
                    <a:alpha val="84705"/>
                  </a:srgbClr>
                </a:solidFill>
                <a:latin typeface="Helvetica"/>
                <a:ea typeface="Helvetica"/>
                <a:cs typeface="Helvetica"/>
                <a:sym typeface="Helvetica"/>
              </a:defRPr>
            </a:pPr>
            <a:r>
              <a:t>During this virus, people have not stayed at home for a long time and might get bored. Try to do another thing that you might be interested in and try not to go out and wander around the town where there are a lot of people to make sure that you do not contract the virus while wandering around. Stay home and stay safe. </a:t>
            </a:r>
            <a:endParaRPr sz="1128">
              <a:latin typeface="Arial"/>
              <a:ea typeface="Arial"/>
              <a:cs typeface="Arial"/>
              <a:sym typeface="Arial"/>
            </a:endParaR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Text"/>
          <p:cNvSpPr txBox="1"/>
          <p:nvPr>
            <p:ph type="body" idx="21"/>
          </p:nvPr>
        </p:nvSpPr>
        <p:spPr>
          <a:prstGeom prst="rect">
            <a:avLst/>
          </a:prstGeom>
        </p:spPr>
        <p:txBody>
          <a:bodyPr/>
          <a:lstStyle/>
          <a:p>
            <a:pPr/>
            <a:r>
              <a:t>Text</a:t>
            </a:r>
          </a:p>
        </p:txBody>
      </p:sp>
      <p:sp>
        <p:nvSpPr>
          <p:cNvPr id="331" name="Double-click to edit"/>
          <p:cNvSpPr txBox="1"/>
          <p:nvPr>
            <p:ph type="title"/>
          </p:nvPr>
        </p:nvSpPr>
        <p:spPr>
          <a:prstGeom prst="rect">
            <a:avLst/>
          </a:prstGeom>
        </p:spPr>
        <p:txBody>
          <a:bodyPr/>
          <a:lstStyle/>
          <a:p>
            <a:pPr defTabSz="685165">
              <a:spcBef>
                <a:spcPts val="3200"/>
              </a:spcBef>
              <a:defRPr sz="7221"/>
            </a:pPr>
          </a:p>
        </p:txBody>
      </p:sp>
      <p:sp>
        <p:nvSpPr>
          <p:cNvPr id="332" name="Current Event Project…"/>
          <p:cNvSpPr txBox="1"/>
          <p:nvPr>
            <p:ph type="body" idx="1"/>
          </p:nvPr>
        </p:nvSpPr>
        <p:spPr>
          <a:prstGeom prst="rect">
            <a:avLst/>
          </a:prstGeom>
        </p:spPr>
        <p:txBody>
          <a:bodyPr/>
          <a:lstStyle/>
          <a:p>
            <a:pPr marL="0" indent="0" algn="ctr" defTabSz="457200">
              <a:lnSpc>
                <a:spcPts val="8700"/>
              </a:lnSpc>
              <a:spcBef>
                <a:spcPts val="0"/>
              </a:spcBef>
              <a:buClrTx/>
              <a:buSzTx/>
              <a:buFontTx/>
              <a:buNone/>
              <a:defRPr b="1" sz="3733">
                <a:solidFill>
                  <a:srgbClr val="FFFEFD"/>
                </a:solidFill>
                <a:latin typeface="Helvetica"/>
                <a:ea typeface="Helvetica"/>
                <a:cs typeface="Helvetica"/>
                <a:sym typeface="Helvetica"/>
              </a:defRPr>
            </a:pPr>
            <a:r>
              <a:t>Current Event Project</a:t>
            </a:r>
            <a:r>
              <a:rPr b="0"/>
              <a:t> </a:t>
            </a:r>
            <a:endParaRPr b="0"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There are three different types of hygiene’s. They are Personal Hygiene, Food Hygiene and Water Hygiene.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Good personal hygiene is important for both health and social reasons. It entails keeping your hands, head and body clean so as to stop the spread of germs and illness. Your personal hygiene benefits your own health and impacts the lives of those around you, too.The social benefits associated with personal habits must also be considered. Since it involves washing your body every day and caring for yourself, it reduces the chances of body odor and thus, any chances of embarrassment at work or at school.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The first place to start with your personal hygiene routine is your hands. We use our hands constantly during the day, touching many different surfaces, shaking hands with people, eating our meals, typing on the laptop or using a common telephone at work, or even playing at school. Naturally, our hands are the biggest carriers of germs.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Caring for your teeth and practicing good oral hygiene wards off gum disease, bad breath, tooth decay and many infections. Remember to always</a:t>
            </a:r>
            <a:r>
              <a:rPr>
                <a:solidFill>
                  <a:srgbClr val="000000">
                    <a:alpha val="84705"/>
                  </a:srgbClr>
                </a:solidFill>
              </a:rPr>
              <a:t> </a:t>
            </a:r>
            <a:r>
              <a:t>make sure you and your family brushes their teeth twice a day – after breakfast, and before bed, floss the teeth daily and store your tooth brush in a clean and dry place and replace it every 2-3 months.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 Shower every </a:t>
            </a:r>
            <a:r>
              <a:rPr>
                <a:latin typeface="Calibri"/>
                <a:ea typeface="Calibri"/>
                <a:cs typeface="Calibri"/>
                <a:sym typeface="Calibri"/>
              </a:rPr>
              <a:t>	</a:t>
            </a:r>
            <a:endParaRPr>
              <a:latin typeface="Calibri"/>
              <a:ea typeface="Calibri"/>
              <a:cs typeface="Calibri"/>
              <a:sym typeface="Calibri"/>
            </a:endParaRPr>
          </a:p>
          <a:p>
            <a:pPr marL="0" indent="0" algn="ctr" defTabSz="457200">
              <a:spcBef>
                <a:spcPts val="0"/>
              </a:spcBef>
              <a:buClrTx/>
              <a:buSzTx/>
              <a:buFontTx/>
              <a:buNone/>
              <a:defRPr sz="1466">
                <a:solidFill>
                  <a:srgbClr val="020C1F"/>
                </a:solidFill>
                <a:latin typeface="Calibri"/>
                <a:ea typeface="Calibri"/>
                <a:cs typeface="Calibri"/>
                <a:sym typeface="Calibri"/>
              </a:defRPr>
            </a:p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day using warm water and soap. You could consider showering twice a day when the weather is warm.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Germs and dirt can cling to your clothes, too. Wash the clothes you wear after each use so that these germs and impurities are removed. This is especially important if you have been exposed to an ill family member or friend. Remove all traces of germs by adding good detergent or Dettol.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303030"/>
                </a:solidFill>
                <a:latin typeface="Helvetica"/>
                <a:ea typeface="Helvetica"/>
                <a:cs typeface="Helvetica"/>
                <a:sym typeface="Helvetica"/>
              </a:defRPr>
            </a:pPr>
            <a:r>
              <a:rPr>
                <a:solidFill>
                  <a:srgbClr val="111111"/>
                </a:solidFill>
              </a:rPr>
              <a:t>The key elements of food hygiene are, </a:t>
            </a:r>
            <a:r>
              <a:t>Personal hygiene; this includes hand washing, protective clothing, illness procedures, and other duties (such as avoiding smoking).</a:t>
            </a:r>
            <a:r>
              <a:rPr>
                <a:solidFill>
                  <a:srgbClr val="111111"/>
                </a:solidFill>
              </a:rPr>
              <a:t> </a:t>
            </a:r>
            <a:r>
              <a:t>Preventing cross-contamination; this includes preventing bacterial, physical, chemical, and allergenic contamination, particularly by having appropriate equipment in place (such as separate cutting boards).</a:t>
            </a:r>
            <a:r>
              <a:rPr>
                <a:solidFill>
                  <a:srgbClr val="111111"/>
                </a:solidFill>
              </a:rPr>
              <a:t> </a:t>
            </a:r>
            <a:r>
              <a:t>Cleaning procedures; thorough cleaning of the kitchen, equipment, and kitchenware (including plates and cutlery) is vital.</a:t>
            </a:r>
            <a:r>
              <a:rPr>
                <a:solidFill>
                  <a:srgbClr val="111111"/>
                </a:solidFill>
              </a:rPr>
              <a:t> </a:t>
            </a:r>
            <a:r>
              <a:t>Allergen control; All businesses must clearly explain which foods are allergenic and must prevent allergens from cross-contaminating other food.</a:t>
            </a:r>
            <a:r>
              <a:rPr>
                <a:solidFill>
                  <a:srgbClr val="111111"/>
                </a:solidFill>
              </a:rPr>
              <a:t> </a:t>
            </a:r>
            <a:r>
              <a:t>Safe storage of food; this includes storage locations and containers and temperature control.</a:t>
            </a:r>
            <a:r>
              <a:rPr>
                <a:solidFill>
                  <a:srgbClr val="111111"/>
                </a:solidFill>
              </a:rPr>
              <a:t> </a:t>
            </a:r>
            <a:r>
              <a:t>Cooking temperatures; Businesses must ensure they cook and hold food at appropriate temperatures to prevent bacterial risks.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303030"/>
                </a:solidFill>
                <a:latin typeface="Helvetica"/>
                <a:ea typeface="Helvetica"/>
                <a:cs typeface="Helvetica"/>
                <a:sym typeface="Helvetica"/>
              </a:defRPr>
            </a:pPr>
            <a:r>
              <a:t>Water Hygiene is important to take care of. 663 million people do not have access to clean water. 801,000 children under 5 years old die every year from contaminated water. 40 billion hours spent by women walking to water sources. 40% of the world’s populations suffer from water scarcity. 1 child dies every 21 seconds from water-related illness. 2.5 billion People lack access to improved sanitation. 2.2 billion Infections transmitted due to lack of sanitation. 1.5 million Children die each year from lack of sanitation. </a:t>
            </a:r>
            <a:r>
              <a:rPr>
                <a:solidFill>
                  <a:srgbClr val="333333"/>
                </a:solidFill>
              </a:rPr>
              <a:t>801,000 kids under the age of 5 die each year because of diarrhea. 88% of these cases are traced to contaminated water and lack of sanitation. Diarrhoea causes the death of an estimated 1.5 million children per year; it is unclean water that is the primary reason along with poor sanitation which is also the leading cause of child mortality. Diarrhoea is associated with insufficient water supply, inadequate sanitation, water contamination and poor hygiene practices.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303030"/>
                </a:solidFill>
                <a:latin typeface="Helvetica"/>
                <a:ea typeface="Helvetica"/>
                <a:cs typeface="Helvetica"/>
                <a:sym typeface="Helvetica"/>
              </a:defRPr>
            </a:pPr>
            <a:r>
              <a:t>Without proper sanitation, the water becomes full of diseases and unsafe to drink. That is why addressing pollution, measuring and monitoring water quality is essential. Besides, improving the sewage systems in specific areas is another way to prevent water scarcity from becoming any worse.</a:t>
            </a:r>
            <a:r>
              <a:rPr>
                <a:solidFill>
                  <a:srgbClr val="000000">
                    <a:alpha val="84705"/>
                  </a:srgbClr>
                </a:solidFill>
              </a:rPr>
              <a:t> </a:t>
            </a:r>
            <a:r>
              <a:t>Rainwater harvesting and recycled wastewater also allows reducing scarcity and easing pressures on groundwater and other natural water bodies. Groundwater recharge, that allows water moving from surface water to groundwater, is a well-known process to prevent water scarcity.</a:t>
            </a:r>
            <a:r>
              <a:rPr>
                <a:solidFill>
                  <a:srgbClr val="000000">
                    <a:alpha val="84705"/>
                  </a:srgbClr>
                </a:solidFill>
              </a:rPr>
              <a:t> I</a:t>
            </a:r>
            <a:r>
              <a:t>mproving water infrastructure must be a priority, as water conservation and efficiency are key components of sustainable water management. Solar desalination and smart irrigation systems are great examples of clean technology for water efficiency and control. </a:t>
            </a:r>
            <a:endParaRPr sz="1200">
              <a:solidFill>
                <a:srgbClr val="000000">
                  <a:alpha val="84705"/>
                </a:srgbClr>
              </a:solidFill>
              <a:latin typeface="Arial"/>
              <a:ea typeface="Arial"/>
              <a:cs typeface="Arial"/>
              <a:sym typeface="Arial"/>
            </a:endParaRPr>
          </a:p>
          <a:p>
            <a:pPr marL="0" indent="609600" algn="just" defTabSz="457200">
              <a:lnSpc>
                <a:spcPts val="3400"/>
              </a:lnSpc>
              <a:spcBef>
                <a:spcPts val="0"/>
              </a:spcBef>
              <a:buClrTx/>
              <a:buSzTx/>
              <a:buFontTx/>
              <a:buNone/>
              <a:defRPr sz="1466">
                <a:solidFill>
                  <a:srgbClr val="020C1F"/>
                </a:solidFill>
                <a:latin typeface="Helvetica"/>
                <a:ea typeface="Helvetica"/>
                <a:cs typeface="Helvetica"/>
                <a:sym typeface="Helvetica"/>
              </a:defRPr>
            </a:pPr>
            <a:r>
              <a:t>The hygiene problem can be a big problem in poor or developing countries. The greatest benefit of practicing hygiene is the reduction in disease transmission and improved health. The maximum benefits of hygiene are achieved, if improvements in hygiene are concurrently made with improvements in the food industry, water supply, and sanitation coupled with other interventions such as improved nutrition. Good hygiene practices are among the essentials of the survival and development of children. Without hygiene, the lives of millions of people especially children and the vulnerable populations would be at risk of suf- fering from water, sanitation, and hygiene-related diseases which are one of the leading causes of death among children, despite being preventable. </a:t>
            </a:r>
            <a:endParaRPr sz="1200">
              <a:solidFill>
                <a:srgbClr val="000000">
                  <a:alpha val="84705"/>
                </a:srgbClr>
              </a:solidFill>
              <a:latin typeface="Arial"/>
              <a:ea typeface="Arial"/>
              <a:cs typeface="Arial"/>
              <a:sym typeface="Arial"/>
            </a:endParaRPr>
          </a:p>
          <a:p>
            <a:pPr marL="0" indent="0" algn="just" defTabSz="457200">
              <a:lnSpc>
                <a:spcPts val="3700"/>
              </a:lnSpc>
              <a:spcBef>
                <a:spcPts val="0"/>
              </a:spcBef>
              <a:buClrTx/>
              <a:buSzTx/>
              <a:buFontTx/>
              <a:buNone/>
              <a:defRPr sz="14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Text"/>
          <p:cNvSpPr txBox="1"/>
          <p:nvPr>
            <p:ph type="body" idx="21"/>
          </p:nvPr>
        </p:nvSpPr>
        <p:spPr>
          <a:prstGeom prst="rect">
            <a:avLst/>
          </a:prstGeom>
        </p:spPr>
        <p:txBody>
          <a:bodyPr/>
          <a:lstStyle/>
          <a:p>
            <a:pPr/>
            <a:r>
              <a:t>Text</a:t>
            </a:r>
          </a:p>
        </p:txBody>
      </p:sp>
      <p:sp>
        <p:nvSpPr>
          <p:cNvPr id="335" name="Double-click to edit"/>
          <p:cNvSpPr txBox="1"/>
          <p:nvPr>
            <p:ph type="title"/>
          </p:nvPr>
        </p:nvSpPr>
        <p:spPr>
          <a:prstGeom prst="rect">
            <a:avLst/>
          </a:prstGeom>
        </p:spPr>
        <p:txBody>
          <a:bodyPr/>
          <a:lstStyle/>
          <a:p>
            <a:pPr defTabSz="685165">
              <a:spcBef>
                <a:spcPts val="3200"/>
              </a:spcBef>
              <a:defRPr sz="7221"/>
            </a:pPr>
          </a:p>
        </p:txBody>
      </p:sp>
      <p:sp>
        <p:nvSpPr>
          <p:cNvPr id="336" name="When discussing about animal abuse, domestics like cats and dogs would mostly come to mind but farm animals also suffer from the same thing, sometimes even worse. Animals in farms are mostly believed to be used for food or as replacements for farming too"/>
          <p:cNvSpPr txBox="1"/>
          <p:nvPr>
            <p:ph type="body" idx="1"/>
          </p:nvPr>
        </p:nvSpPr>
        <p:spPr>
          <a:prstGeom prst="rect">
            <a:avLst/>
          </a:prstGeom>
        </p:spPr>
        <p:txBody>
          <a:bodyPr/>
          <a:lstStyle>
            <a:lvl1pPr marL="0" indent="0" defTabSz="457200">
              <a:lnSpc>
                <a:spcPts val="5200"/>
              </a:lnSpc>
              <a:spcBef>
                <a:spcPts val="0"/>
              </a:spcBef>
              <a:buClrTx/>
              <a:buSzTx/>
              <a:buFontTx/>
              <a:buNone/>
              <a:defRPr sz="2866">
                <a:solidFill>
                  <a:srgbClr val="000000">
                    <a:alpha val="84705"/>
                  </a:srgbClr>
                </a:solidFill>
                <a:latin typeface="Calibri"/>
                <a:ea typeface="Calibri"/>
                <a:cs typeface="Calibri"/>
                <a:sym typeface="Calibri"/>
              </a:defRPr>
            </a:lvl1pPr>
          </a:lstStyle>
          <a:p>
            <a:pPr/>
            <a:r>
              <a:t>When discussing about animal abuse, domestics like cats and dogs would mostly come to mind but farm animals also suffer from the same thing, sometimes even worse. Animals in farms are mostly believed to be used for food or as replacements for farming tools, wrongly used as lifeless machines for us humans’ benefits and for the abusive farmers’ self-worth. Cows, sheep, pigs, chickens and other farm animals were not properly fed or given any vet care and instead would be abused and received physical and mental pain from their guardians or caretaker. If these animals don’t live to the said farmers’ expectations, they were “disciplined” even more than what they would actually deserve.  Animal neglect was also a main factor for animal abuse and cases like these would go unseen or ignored. Animal neglect could also be seen when scientists or doctors use animals as test subjects for many purposes like creating new medicine, testing out experiments or cure and afterwards these people would sometimes leave them to starve until death. Rats, mice, rabbits, mice, birds, amphibians, as well as dogs and cats were used for this severe test. As diabolical as animal abuse goes, lots of people have spread awareness around the world but not even some has taken any action for this serious matter but they should, as animals are wonderful creatures that are essential to humanity.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80000"/>
          </a:lnSpc>
          <a:spcBef>
            <a:spcPts val="0"/>
          </a:spcBef>
          <a:spcAft>
            <a:spcPts val="0"/>
          </a:spcAft>
          <a:buClrTx/>
          <a:buSzTx/>
          <a:buFontTx/>
          <a:buNone/>
          <a:tabLst/>
          <a:defRPr b="0" baseline="0" cap="all" i="0" spc="0" strike="noStrike" sz="4000" u="none" kumimoji="0" normalizeH="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80000"/>
          </a:lnSpc>
          <a:spcBef>
            <a:spcPts val="0"/>
          </a:spcBef>
          <a:spcAft>
            <a:spcPts val="0"/>
          </a:spcAft>
          <a:buClrTx/>
          <a:buSzTx/>
          <a:buFontTx/>
          <a:buNone/>
          <a:tabLst/>
          <a:defRPr b="0" baseline="0" cap="all" i="0" spc="0" strike="noStrike" sz="4000" u="none" kumimoji="0" normalizeH="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