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lvl1pPr>
    <a:lvl2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lvl2pPr>
    <a:lvl3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lvl3pPr>
    <a:lvl4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lvl4pPr>
    <a:lvl5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lvl5pPr>
    <a:lvl6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lvl6pPr>
    <a:lvl7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lvl7pPr>
    <a:lvl8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lvl8pPr>
    <a:lvl9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AEAEA"/>
          </a:solidFill>
        </a:fill>
      </a:tcStyle>
    </a:band2H>
    <a:firstCol>
      <a:tcTxStyle b="on" i="off">
        <a:font>
          <a:latin typeface="Proxima Nova"/>
          <a:ea typeface="Proxima Nova"/>
          <a:cs typeface="Proxima Nova"/>
        </a:font>
        <a:srgbClr val="4CA5D2"/>
      </a:tcTxStyle>
      <a:tcStyle>
        <a:tcBdr>
          <a:left>
            <a:ln w="12700" cap="flat">
              <a:noFill/>
              <a:miter lim="400000"/>
            </a:ln>
          </a:left>
          <a:right>
            <a:ln w="50800" cap="flat">
              <a:solidFill>
                <a:srgbClr val="03A8D6"/>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ff" i="off">
        <a:font>
          <a:latin typeface="Proxima Nova Medium"/>
          <a:ea typeface="Proxima Nova Medium"/>
          <a:cs typeface="Proxima Nova Medium"/>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50800" cap="flat">
              <a:solidFill>
                <a:srgbClr val="0BA8D6"/>
              </a:solidFill>
              <a:prstDash val="solid"/>
              <a:miter lim="400000"/>
            </a:ln>
          </a:top>
          <a:bottom>
            <a:ln w="12700" cap="flat">
              <a:noFill/>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Proxima Nova"/>
          <a:ea typeface="Proxima Nova"/>
          <a:cs typeface="Proxima Nova"/>
        </a:font>
        <a:srgbClr val="4CA5D2"/>
      </a:tcTxStyle>
      <a:tcStyle>
        <a:tcBdr>
          <a:left>
            <a:ln w="12700" cap="flat">
              <a:solidFill>
                <a:srgbClr val="000000"/>
              </a:solidFill>
              <a:prstDash val="solid"/>
              <a:miter lim="400000"/>
            </a:ln>
          </a:left>
          <a:right>
            <a:ln w="12700" cap="flat">
              <a:solidFill>
                <a:srgbClr val="000000"/>
              </a:solidFill>
              <a:prstDash val="solid"/>
              <a:miter lim="400000"/>
            </a:ln>
          </a:right>
          <a:top>
            <a:ln w="12700" cap="flat">
              <a:noFill/>
              <a:miter lim="400000"/>
            </a:ln>
          </a:top>
          <a:bottom>
            <a:ln w="50800" cap="flat">
              <a:solidFill>
                <a:srgbClr val="03A8D6"/>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Proxima Nova"/>
          <a:ea typeface="Proxima Nova"/>
          <a:cs typeface="Proxima Nova"/>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wholeTbl>
    <a:band2H>
      <a:tcTxStyle b="def" i="def"/>
      <a:tcStyle>
        <a:tcBdr/>
        <a:fill>
          <a:solidFill>
            <a:srgbClr val="EAEAEA"/>
          </a:solidFill>
        </a:fill>
      </a:tcStyle>
    </a:band2H>
    <a:firstCol>
      <a:tcTxStyle b="off" i="off">
        <a:font>
          <a:latin typeface="Proxima Nova Medium"/>
          <a:ea typeface="Proxima Nova Medium"/>
          <a:cs typeface="Proxima Nova Medium"/>
        </a:font>
        <a:srgbClr val="000000"/>
      </a:tcTxStyle>
      <a:tcStyle>
        <a:tcBdr>
          <a:left>
            <a:ln w="12700" cap="flat">
              <a:noFill/>
              <a:miter lim="400000"/>
            </a:ln>
          </a:left>
          <a:right>
            <a:ln w="25400" cap="flat">
              <a:solidFill>
                <a:srgbClr val="008ABA"/>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firstCol>
    <a:lastRow>
      <a:tcTxStyle b="off" i="off">
        <a:font>
          <a:latin typeface="Proxima Nova Medium"/>
          <a:ea typeface="Proxima Nova Medium"/>
          <a:cs typeface="Proxima Nova Medium"/>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008ABA"/>
              </a:solidFill>
              <a:prstDash val="solid"/>
              <a:miter lim="400000"/>
            </a:ln>
          </a:top>
          <a:bottom>
            <a:ln w="12700" cap="flat">
              <a:noFill/>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lastRow>
    <a:firstRow>
      <a:tcTxStyle b="on" i="off">
        <a:font>
          <a:latin typeface="Proxima Nova"/>
          <a:ea typeface="Proxima Nova"/>
          <a:cs typeface="Proxima Nova"/>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noFill/>
              <a:miter lim="400000"/>
            </a:ln>
          </a:top>
          <a:bottom>
            <a:ln w="12700" cap="flat">
              <a:noFill/>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ADEFF"/>
          </a:solidFill>
        </a:fill>
      </a:tcStyle>
    </a:firstRow>
  </a:tblStyle>
  <a:tblStyle styleId="{EEE7283C-3CF3-47DC-8721-378D4A62B228}" styleName="">
    <a:tblBg/>
    <a:wholeTbl>
      <a:tcTxStyle b="off" i="off">
        <a:font>
          <a:latin typeface="Proxima Nova"/>
          <a:ea typeface="Proxima Nova"/>
          <a:cs typeface="Proxima Nova"/>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FFFFFF"/>
          </a:solidFill>
        </a:fill>
      </a:tcStyle>
    </a:wholeTbl>
    <a:band2H>
      <a:tcTxStyle b="def" i="def"/>
      <a:tcStyle>
        <a:tcBdr/>
        <a:fill>
          <a:solidFill>
            <a:srgbClr val="EAEAEB"/>
          </a:solidFill>
        </a:fill>
      </a:tcStyle>
    </a:band2H>
    <a:firstCol>
      <a:tcTxStyle b="off" i="off">
        <a:font>
          <a:latin typeface="Proxima Nova Medium"/>
          <a:ea typeface="Proxima Nova Medium"/>
          <a:cs typeface="Proxima Nova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hueOff val="390196"/>
              <a:satOff val="16169"/>
              <a:lumOff val="-19584"/>
            </a:schemeClr>
          </a:solidFill>
        </a:fill>
      </a:tcStyle>
    </a:firstCol>
    <a:lastRow>
      <a:tcTxStyle b="off" i="off">
        <a:font>
          <a:latin typeface="Proxima Nova"/>
          <a:ea typeface="Proxima Nova"/>
          <a:cs typeface="Proxima Nova"/>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FFFFFF"/>
          </a:solidFill>
        </a:fill>
      </a:tcStyle>
    </a:lastRow>
    <a:firstRow>
      <a:tcTxStyle b="off" i="off">
        <a:font>
          <a:latin typeface="Proxima Nova Medium"/>
          <a:ea typeface="Proxima Nova Medium"/>
          <a:cs typeface="Proxima Nova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chemeClr val="accent2">
              <a:hueOff val="312616"/>
              <a:satOff val="21048"/>
              <a:lumOff val="-29411"/>
            </a:schemeClr>
          </a:solidFill>
        </a:fill>
      </a:tcStyle>
    </a:firstRow>
  </a:tblStyle>
  <a:tblStyle styleId="{CF821DB8-F4EB-4A41-A1BA-3FCAFE7338EE}" styleName="">
    <a:tblBg/>
    <a:wholeTbl>
      <a:tcTxStyle b="off" i="off">
        <a:font>
          <a:latin typeface="Proxima Nova"/>
          <a:ea typeface="Proxima Nova"/>
          <a:cs typeface="Proxima Nova"/>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D238"/>
          </a:solidFill>
        </a:fill>
      </a:tcStyle>
    </a:firstCol>
    <a:lastRow>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F7EA"/>
          </a:solidFill>
        </a:fill>
      </a:tcStyle>
    </a:lastRow>
    <a:firstRow>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A00"/>
          </a:solidFill>
        </a:fill>
      </a:tcStyle>
    </a:firstRow>
  </a:tblStyle>
  <a:tblStyle styleId="{33BA23B1-9221-436E-865A-0063620EA4FD}" styleName="">
    <a:tblBg/>
    <a:wholeTbl>
      <a:tcTxStyle b="off" i="off">
        <a:font>
          <a:latin typeface="Proxima Nova"/>
          <a:ea typeface="Proxima Nova"/>
          <a:cs typeface="Proxima Nova"/>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wholeTbl>
    <a:band2H>
      <a:tcTxStyle b="def" i="def"/>
      <a:tcStyle>
        <a:tcBdr/>
        <a:fill>
          <a:solidFill>
            <a:srgbClr val="EBEBEB"/>
          </a:solidFill>
        </a:fill>
      </a:tcStyle>
    </a:band2H>
    <a:firstCol>
      <a:tcTxStyle b="on" i="off">
        <a:font>
          <a:latin typeface="Proxima Nova"/>
          <a:ea typeface="Proxima Nova"/>
          <a:cs typeface="Proxima Nova"/>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19922"/>
              <a:satOff val="-56679"/>
              <a:lumOff val="-26479"/>
            </a:schemeClr>
          </a:solidFill>
        </a:fill>
      </a:tcStyle>
    </a:firstCol>
    <a:lastRow>
      <a:tcTxStyle b="off" i="off">
        <a:font>
          <a:latin typeface="Proxima Nova Medium"/>
          <a:ea typeface="Proxima Nova Medium"/>
          <a:cs typeface="Proxima Nova Medium"/>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AEBEB"/>
          </a:solidFill>
        </a:fill>
      </a:tcStyle>
    </a:lastRow>
    <a:firstRow>
      <a:tcTxStyle b="on" i="off">
        <a:font>
          <a:latin typeface="Proxima Nova"/>
          <a:ea typeface="Proxima Nova"/>
          <a:cs typeface="Proxima Nova"/>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28106"/>
              <a:satOff val="-38633"/>
              <a:lumOff val="-17889"/>
            </a:schemeClr>
          </a:solidFill>
        </a:fill>
      </a:tcStyle>
    </a:firstRow>
  </a:tblStyle>
  <a:tblStyle styleId="{2708684C-4D16-4618-839F-0558EEFCDFE6}" styleName="">
    <a:tblBg/>
    <a:wholeTbl>
      <a:tcTxStyle b="off" i="off">
        <a:font>
          <a:latin typeface="Proxima Nova"/>
          <a:ea typeface="Proxima Nova"/>
          <a:cs typeface="Proxima Nova"/>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5D5D5"/>
          </a:solidFill>
        </a:fill>
      </a:tcStyle>
    </a:wholeTbl>
    <a:band2H>
      <a:tcTxStyle b="def" i="def"/>
      <a:tcStyle>
        <a:tcBdr/>
        <a:fill>
          <a:solidFill>
            <a:srgbClr val="BBBBBB"/>
          </a:solidFill>
        </a:fill>
      </a:tcStyle>
    </a:band2H>
    <a:firstCol>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E5E5E"/>
          </a:solidFill>
        </a:fill>
      </a:tcStyle>
    </a:firstCol>
    <a:la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29292"/>
          </a:solidFill>
        </a:fill>
      </a:tcStyle>
    </a:lastRow>
    <a:fir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2929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7" name="Shape 147"/>
          <p:cNvSpPr/>
          <p:nvPr>
            <p:ph type="sldImg"/>
          </p:nvPr>
        </p:nvSpPr>
        <p:spPr>
          <a:xfrm>
            <a:off x="1143000" y="685800"/>
            <a:ext cx="4572000" cy="3429000"/>
          </a:xfrm>
          <a:prstGeom prst="rect">
            <a:avLst/>
          </a:prstGeom>
        </p:spPr>
        <p:txBody>
          <a:bodyPr/>
          <a:lstStyle/>
          <a:p>
            <a:pPr/>
          </a:p>
        </p:txBody>
      </p:sp>
      <p:sp>
        <p:nvSpPr>
          <p:cNvPr id="148" name="Shape 14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bg>
      <p:bgPr>
        <a:solidFill>
          <a:srgbClr val="00BFF3"/>
        </a:solidFill>
      </p:bgPr>
    </p:bg>
    <p:spTree>
      <p:nvGrpSpPr>
        <p:cNvPr id="1" name=""/>
        <p:cNvGrpSpPr/>
        <p:nvPr/>
      </p:nvGrpSpPr>
      <p:grpSpPr>
        <a:xfrm>
          <a:off x="0" y="0"/>
          <a:ext cx="0" cy="0"/>
          <a:chOff x="0" y="0"/>
          <a:chExt cx="0" cy="0"/>
        </a:xfrm>
      </p:grpSpPr>
      <p:sp>
        <p:nvSpPr>
          <p:cNvPr id="11" name="Author and Date"/>
          <p:cNvSpPr txBox="1"/>
          <p:nvPr>
            <p:ph type="body" sz="quarter" idx="13" hasCustomPrompt="1"/>
          </p:nvPr>
        </p:nvSpPr>
        <p:spPr>
          <a:xfrm>
            <a:off x="1219200" y="2434335"/>
            <a:ext cx="21945600" cy="706629"/>
          </a:xfrm>
          <a:prstGeom prst="rect">
            <a:avLst/>
          </a:prstGeom>
        </p:spPr>
        <p:txBody>
          <a:bodyPr anchor="ctr"/>
          <a:lstStyle>
            <a:lvl1pPr marL="0" indent="0" defTabSz="825500">
              <a:lnSpc>
                <a:spcPct val="120000"/>
              </a:lnSpc>
              <a:spcBef>
                <a:spcPts val="0"/>
              </a:spcBef>
              <a:buClrTx/>
              <a:buSzTx/>
              <a:buNone/>
              <a:defRPr b="0" cap="all" sz="3600">
                <a:solidFill>
                  <a:srgbClr val="FFFFFF"/>
                </a:solidFill>
                <a:latin typeface="Proxima Nova Extrabold"/>
                <a:ea typeface="Proxima Nova Extrabold"/>
                <a:cs typeface="Proxima Nova Extrabold"/>
                <a:sym typeface="Proxima Nova Extrabold"/>
              </a:defRPr>
            </a:lvl1pPr>
          </a:lstStyle>
          <a:p>
            <a:pPr/>
            <a:r>
              <a:t>Author and Date</a:t>
            </a:r>
          </a:p>
        </p:txBody>
      </p:sp>
      <p:sp>
        <p:nvSpPr>
          <p:cNvPr id="12" name="Body Level One…"/>
          <p:cNvSpPr txBox="1"/>
          <p:nvPr>
            <p:ph type="body" sz="quarter" idx="1" hasCustomPrompt="1"/>
          </p:nvPr>
        </p:nvSpPr>
        <p:spPr>
          <a:xfrm>
            <a:off x="1219200" y="8648700"/>
            <a:ext cx="21945600" cy="2095500"/>
          </a:xfrm>
          <a:prstGeom prst="rect">
            <a:avLst/>
          </a:prstGeom>
        </p:spPr>
        <p:txBody>
          <a:bodyPr/>
          <a:lstStyle>
            <a:lvl1pPr marL="0" indent="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1pPr>
            <a:lvl2pPr marL="0" indent="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2pPr>
            <a:lvl3pPr marL="0" indent="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3pPr>
            <a:lvl4pPr marL="0" indent="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4pPr>
            <a:lvl5pPr marL="0" indent="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5pPr>
          </a:lstStyle>
          <a:p>
            <a:pPr/>
            <a:r>
              <a:t>Presentation Subtitle</a:t>
            </a:r>
          </a:p>
          <a:p>
            <a:pPr lvl="1"/>
            <a:r>
              <a:t/>
            </a:r>
          </a:p>
          <a:p>
            <a:pPr lvl="2"/>
            <a:r>
              <a:t/>
            </a:r>
          </a:p>
          <a:p>
            <a:pPr lvl="3"/>
            <a:r>
              <a:t/>
            </a:r>
          </a:p>
          <a:p>
            <a:pPr lvl="4"/>
            <a:r>
              <a:t/>
            </a:r>
          </a:p>
        </p:txBody>
      </p:sp>
      <p:sp>
        <p:nvSpPr>
          <p:cNvPr id="13" name="Presentation Title"/>
          <p:cNvSpPr txBox="1"/>
          <p:nvPr>
            <p:ph type="title" hasCustomPrompt="1"/>
          </p:nvPr>
        </p:nvSpPr>
        <p:spPr>
          <a:xfrm>
            <a:off x="1219200" y="3127375"/>
            <a:ext cx="21945600" cy="5524500"/>
          </a:xfrm>
          <a:prstGeom prst="rect">
            <a:avLst/>
          </a:prstGeom>
        </p:spPr>
        <p:txBody>
          <a:bodyPr/>
          <a:lstStyle>
            <a:lvl1pPr defTabSz="584200">
              <a:defRPr spc="-220" sz="22000">
                <a:solidFill>
                  <a:srgbClr val="FFFFFF"/>
                </a:solidFill>
              </a:defRPr>
            </a:lvl1pPr>
          </a:lstStyle>
          <a:p>
            <a:pPr/>
            <a:r>
              <a:t>Presentation Title</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bg>
      <p:bgPr>
        <a:noFill/>
      </p:bgPr>
    </p:bg>
    <p:spTree>
      <p:nvGrpSpPr>
        <p:cNvPr id="1" name=""/>
        <p:cNvGrpSpPr/>
        <p:nvPr/>
      </p:nvGrpSpPr>
      <p:grpSpPr>
        <a:xfrm>
          <a:off x="0" y="0"/>
          <a:ext cx="0" cy="0"/>
          <a:chOff x="0" y="0"/>
          <a:chExt cx="0" cy="0"/>
        </a:xfrm>
      </p:grpSpPr>
      <p:sp>
        <p:nvSpPr>
          <p:cNvPr id="21" name="496036167_2890x1683.jpg"/>
          <p:cNvSpPr/>
          <p:nvPr>
            <p:ph type="pic" idx="13"/>
          </p:nvPr>
        </p:nvSpPr>
        <p:spPr>
          <a:xfrm>
            <a:off x="-38100" y="-267934"/>
            <a:ext cx="24472902" cy="14251868"/>
          </a:xfrm>
          <a:prstGeom prst="rect">
            <a:avLst/>
          </a:prstGeom>
        </p:spPr>
        <p:txBody>
          <a:bodyPr lIns="91439" tIns="45719" rIns="91439" bIns="45719">
            <a:noAutofit/>
          </a:bodyPr>
          <a:lstStyle/>
          <a:p>
            <a:pPr/>
          </a:p>
        </p:txBody>
      </p:sp>
      <p:sp>
        <p:nvSpPr>
          <p:cNvPr id="22" name="Body Level One…"/>
          <p:cNvSpPr txBox="1"/>
          <p:nvPr>
            <p:ph type="body" sz="quarter" idx="1" hasCustomPrompt="1"/>
          </p:nvPr>
        </p:nvSpPr>
        <p:spPr>
          <a:xfrm>
            <a:off x="1219200" y="8648700"/>
            <a:ext cx="21945600" cy="2095500"/>
          </a:xfrm>
          <a:prstGeom prst="rect">
            <a:avLst/>
          </a:prstGeom>
        </p:spPr>
        <p:txBody>
          <a:bodyPr/>
          <a:lstStyle>
            <a:lvl1pPr marL="0" indent="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1pPr>
            <a:lvl2pPr marL="0" indent="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2pPr>
            <a:lvl3pPr marL="0" indent="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3pPr>
            <a:lvl4pPr marL="0" indent="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4pPr>
            <a:lvl5pPr marL="0" indent="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5pPr>
          </a:lstStyle>
          <a:p>
            <a:pPr/>
            <a:r>
              <a:t>Presentation Subtitle</a:t>
            </a:r>
          </a:p>
          <a:p>
            <a:pPr lvl="1"/>
            <a:r>
              <a:t/>
            </a:r>
          </a:p>
          <a:p>
            <a:pPr lvl="2"/>
            <a:r>
              <a:t/>
            </a:r>
          </a:p>
          <a:p>
            <a:pPr lvl="3"/>
            <a:r>
              <a:t/>
            </a:r>
          </a:p>
          <a:p>
            <a:pPr lvl="4"/>
            <a:r>
              <a:t/>
            </a:r>
          </a:p>
        </p:txBody>
      </p:sp>
      <p:sp>
        <p:nvSpPr>
          <p:cNvPr id="23" name="Presentation Title"/>
          <p:cNvSpPr txBox="1"/>
          <p:nvPr>
            <p:ph type="title" hasCustomPrompt="1"/>
          </p:nvPr>
        </p:nvSpPr>
        <p:spPr>
          <a:xfrm>
            <a:off x="1219200" y="3124200"/>
            <a:ext cx="21945600" cy="5524500"/>
          </a:xfrm>
          <a:prstGeom prst="rect">
            <a:avLst/>
          </a:prstGeom>
        </p:spPr>
        <p:txBody>
          <a:bodyPr/>
          <a:lstStyle>
            <a:lvl1pPr defTabSz="584200">
              <a:defRPr spc="-220" sz="22000">
                <a:solidFill>
                  <a:srgbClr val="FFFFFF"/>
                </a:solidFill>
              </a:defRPr>
            </a:lvl1pPr>
          </a:lstStyle>
          <a:p>
            <a:pPr/>
            <a:r>
              <a:t>Presentation Title</a:t>
            </a:r>
          </a:p>
        </p:txBody>
      </p:sp>
      <p:sp>
        <p:nvSpPr>
          <p:cNvPr id="24" name="Author and Date"/>
          <p:cNvSpPr txBox="1"/>
          <p:nvPr>
            <p:ph type="body" sz="quarter" idx="14" hasCustomPrompt="1"/>
          </p:nvPr>
        </p:nvSpPr>
        <p:spPr>
          <a:xfrm>
            <a:off x="1219200" y="2438400"/>
            <a:ext cx="21945600" cy="711200"/>
          </a:xfrm>
          <a:prstGeom prst="rect">
            <a:avLst/>
          </a:prstGeom>
        </p:spPr>
        <p:txBody>
          <a:bodyPr anchor="ctr"/>
          <a:lstStyle>
            <a:lvl1pPr marL="0" indent="0" defTabSz="825500">
              <a:lnSpc>
                <a:spcPct val="120000"/>
              </a:lnSpc>
              <a:spcBef>
                <a:spcPts val="0"/>
              </a:spcBef>
              <a:buClrTx/>
              <a:buSzTx/>
              <a:buNone/>
              <a:defRPr b="0" cap="all" sz="3600">
                <a:solidFill>
                  <a:srgbClr val="FFFFFF"/>
                </a:solidFill>
                <a:latin typeface="Proxima Nova Extrabold"/>
                <a:ea typeface="Proxima Nova Extrabold"/>
                <a:cs typeface="Proxima Nova Extrabold"/>
                <a:sym typeface="Proxima Nova Extrabold"/>
              </a:defRPr>
            </a:lvl1pPr>
          </a:lstStyle>
          <a:p>
            <a:pPr/>
            <a:r>
              <a:t>Author and Date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bg>
      <p:bgPr>
        <a:solidFill>
          <a:srgbClr val="00BFF3"/>
        </a:solidFill>
      </p:bgPr>
    </p:bg>
    <p:spTree>
      <p:nvGrpSpPr>
        <p:cNvPr id="1" name=""/>
        <p:cNvGrpSpPr/>
        <p:nvPr/>
      </p:nvGrpSpPr>
      <p:grpSpPr>
        <a:xfrm>
          <a:off x="0" y="0"/>
          <a:ext cx="0" cy="0"/>
          <a:chOff x="0" y="0"/>
          <a:chExt cx="0" cy="0"/>
        </a:xfrm>
      </p:grpSpPr>
      <p:sp>
        <p:nvSpPr>
          <p:cNvPr id="32" name="Body Level One…"/>
          <p:cNvSpPr txBox="1"/>
          <p:nvPr>
            <p:ph type="body" sz="quarter" idx="1" hasCustomPrompt="1"/>
          </p:nvPr>
        </p:nvSpPr>
        <p:spPr>
          <a:xfrm>
            <a:off x="19100800" y="8229600"/>
            <a:ext cx="4584700" cy="3123704"/>
          </a:xfrm>
          <a:prstGeom prst="rect">
            <a:avLst/>
          </a:prstGeom>
        </p:spPr>
        <p:txBody>
          <a:bodyPr/>
          <a:lstStyle>
            <a:lvl1pPr marL="0" indent="0">
              <a:lnSpc>
                <a:spcPts val="36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1pPr>
            <a:lvl2pPr marL="0" indent="0">
              <a:lnSpc>
                <a:spcPts val="36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2pPr>
            <a:lvl3pPr marL="0" indent="0">
              <a:lnSpc>
                <a:spcPts val="36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3pPr>
            <a:lvl4pPr marL="0" indent="0">
              <a:lnSpc>
                <a:spcPts val="36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4pPr>
            <a:lvl5pPr marL="0" indent="0">
              <a:lnSpc>
                <a:spcPts val="36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5pPr>
          </a:lstStyle>
          <a:p>
            <a:pPr/>
            <a:r>
              <a:t>Caption Text</a:t>
            </a:r>
          </a:p>
          <a:p>
            <a:pPr lvl="1"/>
            <a:r>
              <a:t/>
            </a:r>
          </a:p>
          <a:p>
            <a:pPr lvl="2"/>
            <a:r>
              <a:t/>
            </a:r>
          </a:p>
          <a:p>
            <a:pPr lvl="3"/>
            <a:r>
              <a:t/>
            </a:r>
          </a:p>
          <a:p>
            <a:pPr lvl="4"/>
            <a:r>
              <a:t/>
            </a:r>
          </a:p>
        </p:txBody>
      </p:sp>
      <p:sp>
        <p:nvSpPr>
          <p:cNvPr id="33" name="Image"/>
          <p:cNvSpPr/>
          <p:nvPr>
            <p:ph type="pic" idx="13"/>
          </p:nvPr>
        </p:nvSpPr>
        <p:spPr>
          <a:xfrm>
            <a:off x="528828" y="0"/>
            <a:ext cx="17992344" cy="12001500"/>
          </a:xfrm>
          <a:prstGeom prst="rect">
            <a:avLst/>
          </a:prstGeom>
        </p:spPr>
        <p:txBody>
          <a:bodyPr lIns="91439" tIns="45719" rIns="91439" bIns="45719">
            <a:noAutofit/>
          </a:bodyPr>
          <a:lstStyle/>
          <a:p>
            <a:pPr/>
          </a:p>
        </p:txBody>
      </p:sp>
      <p:sp>
        <p:nvSpPr>
          <p:cNvPr id="34" name="Slide Title"/>
          <p:cNvSpPr txBox="1"/>
          <p:nvPr>
            <p:ph type="title" hasCustomPrompt="1"/>
          </p:nvPr>
        </p:nvSpPr>
        <p:spPr>
          <a:xfrm>
            <a:off x="635000" y="7937906"/>
            <a:ext cx="17780000" cy="5651592"/>
          </a:xfrm>
          <a:prstGeom prst="rect">
            <a:avLst/>
          </a:prstGeom>
        </p:spPr>
        <p:txBody>
          <a:bodyPr anchor="b"/>
          <a:lstStyle>
            <a:lvl1pPr algn="ctr" defTabSz="584200">
              <a:defRPr spc="-220" sz="22000">
                <a:solidFill>
                  <a:srgbClr val="FFD74C"/>
                </a:solidFill>
              </a:defRPr>
            </a:lvl1pPr>
          </a:lstStyle>
          <a:p>
            <a:pPr/>
            <a:r>
              <a:t>Slide Title</a:t>
            </a:r>
          </a:p>
        </p:txBody>
      </p:sp>
      <p:sp>
        <p:nvSpPr>
          <p:cNvPr id="35" name="Line"/>
          <p:cNvSpPr/>
          <p:nvPr/>
        </p:nvSpPr>
        <p:spPr>
          <a:xfrm>
            <a:off x="19169012" y="11874500"/>
            <a:ext cx="1549401" cy="0"/>
          </a:xfrm>
          <a:prstGeom prst="ellipse">
            <a:avLst/>
          </a:prstGeom>
          <a:ln w="254000">
            <a:solidFill>
              <a:srgbClr val="FFD74C"/>
            </a:solidFill>
            <a:miter lim="400000"/>
          </a:ln>
        </p:spPr>
        <p:txBody>
          <a:bodyPr lIns="0" tIns="0" rIns="0" bIns="0" anchor="ctr"/>
          <a:lstStyle/>
          <a:p>
            <a:pPr algn="ctr" defTabSz="825500">
              <a:lnSpc>
                <a:spcPct val="120000"/>
              </a:lnSpc>
              <a:spcBef>
                <a:spcPts val="0"/>
              </a:spcBef>
              <a:defRPr b="0" cap="all" sz="3000">
                <a:solidFill>
                  <a:srgbClr val="FFFFFF"/>
                </a:solidFill>
                <a:latin typeface="Proxima Nova Extrabold"/>
                <a:ea typeface="Proxima Nova Extrabold"/>
                <a:cs typeface="Proxima Nova Extrabold"/>
                <a:sym typeface="Proxima Nova Extrabold"/>
              </a:defRPr>
            </a:pPr>
          </a:p>
        </p:txBody>
      </p:sp>
      <p:sp>
        <p:nvSpPr>
          <p:cNvPr id="3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3"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4" name="Slide Title"/>
          <p:cNvSpPr txBox="1"/>
          <p:nvPr>
            <p:ph type="title" hasCustomPrompt="1"/>
          </p:nvPr>
        </p:nvSpPr>
        <p:spPr>
          <a:prstGeom prst="rect">
            <a:avLst/>
          </a:prstGeom>
        </p:spPr>
        <p:txBody>
          <a:bodyPr/>
          <a:lstStyle/>
          <a:p>
            <a:pPr/>
            <a:r>
              <a:t>Slide Title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728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Body Level One…"/>
          <p:cNvSpPr txBox="1"/>
          <p:nvPr>
            <p:ph type="body" sz="quarter" idx="1" hasCustomPrompt="1"/>
          </p:nvPr>
        </p:nvSpPr>
        <p:spPr>
          <a:xfrm>
            <a:off x="1219200" y="6311900"/>
            <a:ext cx="8356600" cy="6184900"/>
          </a:xfrm>
          <a:prstGeom prst="rect">
            <a:avLst/>
          </a:prstGeom>
        </p:spPr>
        <p:txBody>
          <a:bodyPr/>
          <a:lstStyle/>
          <a:p>
            <a:pPr/>
            <a:r>
              <a:t>Slide bullet text</a:t>
            </a:r>
          </a:p>
          <a:p>
            <a:pPr lvl="1"/>
            <a:r>
              <a:t/>
            </a:r>
          </a:p>
          <a:p>
            <a:pPr lvl="2"/>
            <a:r>
              <a:t/>
            </a:r>
          </a:p>
          <a:p>
            <a:pPr lvl="3"/>
            <a:r>
              <a:t/>
            </a:r>
          </a:p>
          <a:p>
            <a:pPr lvl="4"/>
            <a:r>
              <a:t/>
            </a:r>
          </a:p>
        </p:txBody>
      </p:sp>
      <p:sp>
        <p:nvSpPr>
          <p:cNvPr id="61" name="Slide Title"/>
          <p:cNvSpPr txBox="1"/>
          <p:nvPr>
            <p:ph type="title" hasCustomPrompt="1"/>
          </p:nvPr>
        </p:nvSpPr>
        <p:spPr>
          <a:xfrm>
            <a:off x="1219200" y="2439639"/>
            <a:ext cx="8356600" cy="3068291"/>
          </a:xfrm>
          <a:prstGeom prst="rect">
            <a:avLst/>
          </a:prstGeom>
        </p:spPr>
        <p:txBody>
          <a:bodyPr/>
          <a:lstStyle>
            <a:lvl1pPr>
              <a:defRPr spc="-100" sz="10000"/>
            </a:lvl1pPr>
          </a:lstStyle>
          <a:p>
            <a:pPr/>
            <a:r>
              <a:t>Slide Title</a:t>
            </a:r>
          </a:p>
        </p:txBody>
      </p:sp>
      <p:sp>
        <p:nvSpPr>
          <p:cNvPr id="62" name="Rectangle"/>
          <p:cNvSpPr/>
          <p:nvPr/>
        </p:nvSpPr>
        <p:spPr>
          <a:xfrm>
            <a:off x="10795000" y="0"/>
            <a:ext cx="13614400" cy="13716000"/>
          </a:xfrm>
          <a:prstGeom prst="rect">
            <a:avLst/>
          </a:prstGeom>
          <a:solidFill>
            <a:srgbClr val="00BFF3"/>
          </a:solidFill>
          <a:ln w="12700">
            <a:miter lim="400000"/>
          </a:ln>
        </p:spPr>
        <p:txBody>
          <a:bodyPr lIns="50800" tIns="50800" rIns="50800" bIns="50800" anchor="ctr"/>
          <a:lstStyle/>
          <a:p>
            <a:pPr algn="ctr" defTabSz="825500">
              <a:lnSpc>
                <a:spcPct val="120000"/>
              </a:lnSpc>
              <a:spcBef>
                <a:spcPts val="0"/>
              </a:spcBef>
              <a:defRPr b="0" cap="all" sz="3000">
                <a:solidFill>
                  <a:srgbClr val="FFFFFF"/>
                </a:solidFill>
                <a:latin typeface="Proxima Nova Extrabold"/>
                <a:ea typeface="Proxima Nova Extrabold"/>
                <a:cs typeface="Proxima Nova Extrabold"/>
                <a:sym typeface="Proxima Nova Extrabold"/>
              </a:defRPr>
            </a:pPr>
          </a:p>
        </p:txBody>
      </p:sp>
      <p:sp>
        <p:nvSpPr>
          <p:cNvPr id="63" name="638623930_2326x1548.jpg"/>
          <p:cNvSpPr/>
          <p:nvPr>
            <p:ph type="pic" idx="13"/>
          </p:nvPr>
        </p:nvSpPr>
        <p:spPr>
          <a:xfrm>
            <a:off x="9156700" y="-38100"/>
            <a:ext cx="19693467" cy="13106400"/>
          </a:xfrm>
          <a:prstGeom prst="rect">
            <a:avLst/>
          </a:prstGeom>
        </p:spPr>
        <p:txBody>
          <a:bodyPr lIns="91439" tIns="45719" rIns="91439" bIns="45719">
            <a:noAutofit/>
          </a:bodyPr>
          <a:lstStyle/>
          <a:p>
            <a:pPr/>
          </a:p>
        </p:txBody>
      </p:sp>
      <p:sp>
        <p:nvSpPr>
          <p:cNvPr id="64" name="Author and Date"/>
          <p:cNvSpPr txBox="1"/>
          <p:nvPr>
            <p:ph type="body" sz="quarter" idx="14" hasCustomPrompt="1"/>
          </p:nvPr>
        </p:nvSpPr>
        <p:spPr>
          <a:xfrm>
            <a:off x="1219200" y="1646935"/>
            <a:ext cx="8356600" cy="770129"/>
          </a:xfrm>
          <a:prstGeom prst="rect">
            <a:avLst/>
          </a:prstGeom>
        </p:spPr>
        <p:txBody>
          <a:bodyPr anchor="ctr"/>
          <a:lstStyle>
            <a:lvl1pPr marL="0" indent="0">
              <a:lnSpc>
                <a:spcPct val="120000"/>
              </a:lnSpc>
              <a:spcBef>
                <a:spcPts val="0"/>
              </a:spcBef>
              <a:buClrTx/>
              <a:buSzTx/>
              <a:buNone/>
              <a:defRPr b="0" cap="all" sz="3600">
                <a:solidFill>
                  <a:srgbClr val="00C7FC"/>
                </a:solidFill>
                <a:latin typeface="Proxima Nova Extrabold"/>
                <a:ea typeface="Proxima Nova Extrabold"/>
                <a:cs typeface="Proxima Nova Extrabold"/>
                <a:sym typeface="Proxima Nova Extrabold"/>
              </a:defRPr>
            </a:lvl1pPr>
          </a:lstStyle>
          <a:p>
            <a:pPr/>
            <a:r>
              <a:t>Author and Date</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bg>
      <p:bgPr>
        <a:solidFill>
          <a:srgbClr val="00BFF3"/>
        </a:solidFill>
      </p:bgPr>
    </p:bg>
    <p:spTree>
      <p:nvGrpSpPr>
        <p:cNvPr id="1" name=""/>
        <p:cNvGrpSpPr/>
        <p:nvPr/>
      </p:nvGrpSpPr>
      <p:grpSpPr>
        <a:xfrm>
          <a:off x="0" y="0"/>
          <a:ext cx="0" cy="0"/>
          <a:chOff x="0" y="0"/>
          <a:chExt cx="0" cy="0"/>
        </a:xfrm>
      </p:grpSpPr>
      <p:sp>
        <p:nvSpPr>
          <p:cNvPr id="72" name="Section Title"/>
          <p:cNvSpPr txBox="1"/>
          <p:nvPr>
            <p:ph type="title" hasCustomPrompt="1"/>
          </p:nvPr>
        </p:nvSpPr>
        <p:spPr>
          <a:xfrm>
            <a:off x="1219200" y="4064000"/>
            <a:ext cx="21945600" cy="5930900"/>
          </a:xfrm>
          <a:prstGeom prst="rect">
            <a:avLst/>
          </a:prstGeom>
        </p:spPr>
        <p:txBody>
          <a:bodyPr anchor="ctr"/>
          <a:lstStyle>
            <a:lvl1pPr marL="431800" indent="-431800">
              <a:defRPr spc="0">
                <a:solidFill>
                  <a:srgbClr val="FFFFFF"/>
                </a:solidFill>
              </a:defRPr>
            </a:lvl1pPr>
          </a:lstStyle>
          <a:p>
            <a:pPr/>
            <a:r>
              <a:t>Section Title</a:t>
            </a:r>
          </a:p>
        </p:txBody>
      </p:sp>
      <p:sp>
        <p:nvSpPr>
          <p:cNvPr id="7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80" name="Slide Title"/>
          <p:cNvSpPr txBox="1"/>
          <p:nvPr>
            <p:ph type="title" hasCustomPrompt="1"/>
          </p:nvPr>
        </p:nvSpPr>
        <p:spPr>
          <a:prstGeom prst="rect">
            <a:avLst/>
          </a:prstGeom>
        </p:spPr>
        <p:txBody>
          <a:bodyPr/>
          <a:lstStyle/>
          <a:p>
            <a:pPr/>
            <a:r>
              <a:t>Slide 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bg>
      <p:bgPr>
        <a:solidFill>
          <a:srgbClr val="FFC617"/>
        </a:solidFill>
      </p:bgPr>
    </p:bg>
    <p:spTree>
      <p:nvGrpSpPr>
        <p:cNvPr id="1" name=""/>
        <p:cNvGrpSpPr/>
        <p:nvPr/>
      </p:nvGrpSpPr>
      <p:grpSpPr>
        <a:xfrm>
          <a:off x="0" y="0"/>
          <a:ext cx="0" cy="0"/>
          <a:chOff x="0" y="0"/>
          <a:chExt cx="0" cy="0"/>
        </a:xfrm>
      </p:grpSpPr>
      <p:sp>
        <p:nvSpPr>
          <p:cNvPr id="88" name="Agenda Title"/>
          <p:cNvSpPr txBox="1"/>
          <p:nvPr>
            <p:ph type="title" hasCustomPrompt="1"/>
          </p:nvPr>
        </p:nvSpPr>
        <p:spPr>
          <a:prstGeom prst="rect">
            <a:avLst/>
          </a:prstGeom>
        </p:spPr>
        <p:txBody>
          <a:bodyPr/>
          <a:lstStyle>
            <a:lvl1pPr>
              <a:lnSpc>
                <a:spcPct val="60000"/>
              </a:lnSpc>
              <a:defRPr>
                <a:solidFill>
                  <a:srgbClr val="FFFFFF"/>
                </a:solidFill>
              </a:defRPr>
            </a:lvl1pPr>
          </a:lstStyle>
          <a:p>
            <a:pPr/>
            <a:r>
              <a:t>Agenda Title</a:t>
            </a:r>
          </a:p>
        </p:txBody>
      </p:sp>
      <p:sp>
        <p:nvSpPr>
          <p:cNvPr id="89" name="Body Level One…"/>
          <p:cNvSpPr txBox="1"/>
          <p:nvPr>
            <p:ph type="body" idx="1" hasCustomPrompt="1"/>
          </p:nvPr>
        </p:nvSpPr>
        <p:spPr>
          <a:xfrm>
            <a:off x="1219200" y="3594100"/>
            <a:ext cx="21945600" cy="8902700"/>
          </a:xfrm>
          <a:prstGeom prst="rect">
            <a:avLst/>
          </a:prstGeom>
        </p:spPr>
        <p:txBody>
          <a:bodyPr/>
          <a:lstStyle>
            <a:lvl1pPr marL="0" indent="0" defTabSz="825500">
              <a:lnSpc>
                <a:spcPct val="140000"/>
              </a:lnSpc>
              <a:spcBef>
                <a:spcPts val="0"/>
              </a:spcBef>
              <a:buClrTx/>
              <a:buSzTx/>
              <a:buNone/>
              <a:defRPr spc="-53" sz="5400">
                <a:solidFill>
                  <a:srgbClr val="000000"/>
                </a:solidFill>
              </a:defRPr>
            </a:lvl1pPr>
            <a:lvl2pPr marL="0" indent="0" defTabSz="825500">
              <a:lnSpc>
                <a:spcPct val="140000"/>
              </a:lnSpc>
              <a:spcBef>
                <a:spcPts val="0"/>
              </a:spcBef>
              <a:buClrTx/>
              <a:buSzTx/>
              <a:buNone/>
              <a:defRPr spc="-53" sz="5400">
                <a:solidFill>
                  <a:srgbClr val="000000"/>
                </a:solidFill>
              </a:defRPr>
            </a:lvl2pPr>
            <a:lvl3pPr marL="0" indent="0" defTabSz="825500">
              <a:lnSpc>
                <a:spcPct val="140000"/>
              </a:lnSpc>
              <a:spcBef>
                <a:spcPts val="0"/>
              </a:spcBef>
              <a:buClrTx/>
              <a:buSzTx/>
              <a:buNone/>
              <a:defRPr spc="-53" sz="5400">
                <a:solidFill>
                  <a:srgbClr val="000000"/>
                </a:solidFill>
              </a:defRPr>
            </a:lvl3pPr>
            <a:lvl4pPr marL="0" indent="0" defTabSz="825500">
              <a:lnSpc>
                <a:spcPct val="140000"/>
              </a:lnSpc>
              <a:spcBef>
                <a:spcPts val="0"/>
              </a:spcBef>
              <a:buClrTx/>
              <a:buSzTx/>
              <a:buNone/>
              <a:defRPr spc="-53" sz="5400">
                <a:solidFill>
                  <a:srgbClr val="000000"/>
                </a:solidFill>
              </a:defRPr>
            </a:lvl4pPr>
            <a:lvl5pPr marL="0" indent="0" defTabSz="825500">
              <a:lnSpc>
                <a:spcPct val="140000"/>
              </a:lnSpc>
              <a:spcBef>
                <a:spcPts val="0"/>
              </a:spcBef>
              <a:buClrTx/>
              <a:buSzTx/>
              <a:buNone/>
              <a:defRPr spc="-53" sz="5400">
                <a:solidFill>
                  <a:srgbClr val="000000"/>
                </a:solidFill>
              </a:defRPr>
            </a:lvl5pPr>
          </a:lstStyle>
          <a:p>
            <a:pPr/>
            <a:r>
              <a:t>Agenda Topics</a:t>
            </a:r>
          </a:p>
          <a:p>
            <a:pPr lvl="1"/>
            <a:r>
              <a:t/>
            </a:r>
          </a:p>
          <a:p>
            <a:pPr lvl="2"/>
            <a:r>
              <a:t/>
            </a:r>
          </a:p>
          <a:p>
            <a:pPr lvl="3"/>
            <a:r>
              <a:t/>
            </a:r>
          </a:p>
          <a:p>
            <a:pPr lvl="4"/>
            <a:r>
              <a:t/>
            </a:r>
          </a:p>
        </p:txBody>
      </p:sp>
      <p:sp>
        <p:nvSpPr>
          <p:cNvPr id="9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bg>
      <p:bgPr>
        <a:solidFill>
          <a:schemeClr val="accent6"/>
        </a:solidFill>
      </p:bgPr>
    </p:bg>
    <p:spTree>
      <p:nvGrpSpPr>
        <p:cNvPr id="1" name=""/>
        <p:cNvGrpSpPr/>
        <p:nvPr/>
      </p:nvGrpSpPr>
      <p:grpSpPr>
        <a:xfrm>
          <a:off x="0" y="0"/>
          <a:ext cx="0" cy="0"/>
          <a:chOff x="0" y="0"/>
          <a:chExt cx="0" cy="0"/>
        </a:xfrm>
      </p:grpSpPr>
      <p:sp>
        <p:nvSpPr>
          <p:cNvPr id="97" name="Body Level One…"/>
          <p:cNvSpPr txBox="1"/>
          <p:nvPr>
            <p:ph type="body" sz="half" idx="1" hasCustomPrompt="1"/>
          </p:nvPr>
        </p:nvSpPr>
        <p:spPr>
          <a:xfrm>
            <a:off x="1219200" y="4763675"/>
            <a:ext cx="21945600" cy="4192883"/>
          </a:xfrm>
          <a:prstGeom prst="rect">
            <a:avLst/>
          </a:prstGeom>
        </p:spPr>
        <p:txBody>
          <a:bodyPr anchor="ctr"/>
          <a:lstStyle>
            <a:lvl1pPr marL="0" indent="0" algn="ctr">
              <a:lnSpc>
                <a:spcPct val="70000"/>
              </a:lnSpc>
              <a:spcBef>
                <a:spcPts val="0"/>
              </a:spcBef>
              <a:buClrTx/>
              <a:buSzTx/>
              <a:buNone/>
              <a:defRPr b="0" cap="all" sz="14000">
                <a:solidFill>
                  <a:srgbClr val="FFFFFF"/>
                </a:solidFill>
                <a:latin typeface="+mn-lt"/>
                <a:ea typeface="+mn-ea"/>
                <a:cs typeface="+mn-cs"/>
                <a:sym typeface="Druk Medium"/>
              </a:defRPr>
            </a:lvl1pPr>
            <a:lvl2pPr marL="0" indent="0" algn="ctr">
              <a:lnSpc>
                <a:spcPct val="70000"/>
              </a:lnSpc>
              <a:spcBef>
                <a:spcPts val="0"/>
              </a:spcBef>
              <a:buClrTx/>
              <a:buSzTx/>
              <a:buNone/>
              <a:defRPr b="0" cap="all" sz="14000">
                <a:solidFill>
                  <a:srgbClr val="FFFFFF"/>
                </a:solidFill>
                <a:latin typeface="+mn-lt"/>
                <a:ea typeface="+mn-ea"/>
                <a:cs typeface="+mn-cs"/>
                <a:sym typeface="Druk Medium"/>
              </a:defRPr>
            </a:lvl2pPr>
            <a:lvl3pPr marL="0" indent="0" algn="ctr">
              <a:lnSpc>
                <a:spcPct val="70000"/>
              </a:lnSpc>
              <a:spcBef>
                <a:spcPts val="0"/>
              </a:spcBef>
              <a:buClrTx/>
              <a:buSzTx/>
              <a:buNone/>
              <a:defRPr b="0" cap="all" sz="14000">
                <a:solidFill>
                  <a:srgbClr val="FFFFFF"/>
                </a:solidFill>
                <a:latin typeface="+mn-lt"/>
                <a:ea typeface="+mn-ea"/>
                <a:cs typeface="+mn-cs"/>
                <a:sym typeface="Druk Medium"/>
              </a:defRPr>
            </a:lvl3pPr>
            <a:lvl4pPr marL="0" indent="0" algn="ctr">
              <a:lnSpc>
                <a:spcPct val="70000"/>
              </a:lnSpc>
              <a:spcBef>
                <a:spcPts val="0"/>
              </a:spcBef>
              <a:buClrTx/>
              <a:buSzTx/>
              <a:buNone/>
              <a:defRPr b="0" cap="all" sz="14000">
                <a:solidFill>
                  <a:srgbClr val="FFFFFF"/>
                </a:solidFill>
                <a:latin typeface="+mn-lt"/>
                <a:ea typeface="+mn-ea"/>
                <a:cs typeface="+mn-cs"/>
                <a:sym typeface="Druk Medium"/>
              </a:defRPr>
            </a:lvl4pPr>
            <a:lvl5pPr marL="0" indent="0" algn="ctr">
              <a:lnSpc>
                <a:spcPct val="70000"/>
              </a:lnSpc>
              <a:spcBef>
                <a:spcPts val="0"/>
              </a:spcBef>
              <a:buClrTx/>
              <a:buSzTx/>
              <a:buNone/>
              <a:defRPr b="0" cap="all" sz="14000">
                <a:solidFill>
                  <a:srgbClr val="FFFFFF"/>
                </a:solidFill>
                <a:latin typeface="+mn-lt"/>
                <a:ea typeface="+mn-ea"/>
                <a:cs typeface="+mn-cs"/>
                <a:sym typeface="Druk Medium"/>
              </a:defRPr>
            </a:lvl5pPr>
          </a:lstStyle>
          <a:p>
            <a:pPr/>
            <a:r>
              <a:t>Statement</a:t>
            </a:r>
          </a:p>
          <a:p>
            <a:pPr lvl="1"/>
            <a:r>
              <a:t/>
            </a:r>
          </a:p>
          <a:p>
            <a:pPr lvl="2"/>
            <a:r>
              <a:t/>
            </a:r>
          </a:p>
          <a:p>
            <a:pPr lvl="3"/>
            <a:r>
              <a:t/>
            </a:r>
          </a:p>
          <a:p>
            <a:pPr lvl="4"/>
            <a:r>
              <a:t/>
            </a:r>
          </a:p>
        </p:txBody>
      </p:sp>
      <p:sp>
        <p:nvSpPr>
          <p:cNvPr id="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bg>
      <p:bgPr>
        <a:solidFill>
          <a:srgbClr val="FFC617"/>
        </a:solidFill>
      </p:bgPr>
    </p:bg>
    <p:spTree>
      <p:nvGrpSpPr>
        <p:cNvPr id="1" name=""/>
        <p:cNvGrpSpPr/>
        <p:nvPr/>
      </p:nvGrpSpPr>
      <p:grpSpPr>
        <a:xfrm>
          <a:off x="0" y="0"/>
          <a:ext cx="0" cy="0"/>
          <a:chOff x="0" y="0"/>
          <a:chExt cx="0" cy="0"/>
        </a:xfrm>
      </p:grpSpPr>
      <p:sp>
        <p:nvSpPr>
          <p:cNvPr id="105" name="Body Level One…"/>
          <p:cNvSpPr txBox="1"/>
          <p:nvPr>
            <p:ph type="body" idx="1" hasCustomPrompt="1"/>
          </p:nvPr>
        </p:nvSpPr>
        <p:spPr>
          <a:xfrm>
            <a:off x="1219200" y="2334623"/>
            <a:ext cx="21945600" cy="7612249"/>
          </a:xfrm>
          <a:prstGeom prst="rect">
            <a:avLst/>
          </a:prstGeom>
        </p:spPr>
        <p:txBody>
          <a:bodyPr anchor="b"/>
          <a:lstStyle>
            <a:lvl1pPr marL="0" indent="0" algn="ctr">
              <a:lnSpc>
                <a:spcPct val="70000"/>
              </a:lnSpc>
              <a:spcBef>
                <a:spcPts val="0"/>
              </a:spcBef>
              <a:buClrTx/>
              <a:buSzTx/>
              <a:buNone/>
              <a:defRPr b="0" cap="all" spc="-500" sz="50000">
                <a:solidFill>
                  <a:srgbClr val="FFFFFF"/>
                </a:solidFill>
                <a:latin typeface="+mn-lt"/>
                <a:ea typeface="+mn-ea"/>
                <a:cs typeface="+mn-cs"/>
                <a:sym typeface="Druk Medium"/>
              </a:defRPr>
            </a:lvl1pPr>
            <a:lvl2pPr marL="0" indent="0" algn="ctr">
              <a:lnSpc>
                <a:spcPct val="70000"/>
              </a:lnSpc>
              <a:spcBef>
                <a:spcPts val="0"/>
              </a:spcBef>
              <a:buClrTx/>
              <a:buSzTx/>
              <a:buNone/>
              <a:defRPr b="0" cap="all" spc="-500" sz="50000">
                <a:solidFill>
                  <a:srgbClr val="FFFFFF"/>
                </a:solidFill>
                <a:latin typeface="+mn-lt"/>
                <a:ea typeface="+mn-ea"/>
                <a:cs typeface="+mn-cs"/>
                <a:sym typeface="Druk Medium"/>
              </a:defRPr>
            </a:lvl2pPr>
            <a:lvl3pPr marL="0" indent="0" algn="ctr">
              <a:lnSpc>
                <a:spcPct val="70000"/>
              </a:lnSpc>
              <a:spcBef>
                <a:spcPts val="0"/>
              </a:spcBef>
              <a:buClrTx/>
              <a:buSzTx/>
              <a:buNone/>
              <a:defRPr b="0" cap="all" spc="-500" sz="50000">
                <a:solidFill>
                  <a:srgbClr val="FFFFFF"/>
                </a:solidFill>
                <a:latin typeface="+mn-lt"/>
                <a:ea typeface="+mn-ea"/>
                <a:cs typeface="+mn-cs"/>
                <a:sym typeface="Druk Medium"/>
              </a:defRPr>
            </a:lvl3pPr>
            <a:lvl4pPr marL="0" indent="0" algn="ctr">
              <a:lnSpc>
                <a:spcPct val="70000"/>
              </a:lnSpc>
              <a:spcBef>
                <a:spcPts val="0"/>
              </a:spcBef>
              <a:buClrTx/>
              <a:buSzTx/>
              <a:buNone/>
              <a:defRPr b="0" cap="all" spc="-500" sz="50000">
                <a:solidFill>
                  <a:srgbClr val="FFFFFF"/>
                </a:solidFill>
                <a:latin typeface="+mn-lt"/>
                <a:ea typeface="+mn-ea"/>
                <a:cs typeface="+mn-cs"/>
                <a:sym typeface="Druk Medium"/>
              </a:defRPr>
            </a:lvl4pPr>
            <a:lvl5pPr marL="0" indent="0" algn="ctr">
              <a:lnSpc>
                <a:spcPct val="70000"/>
              </a:lnSpc>
              <a:spcBef>
                <a:spcPts val="0"/>
              </a:spcBef>
              <a:buClrTx/>
              <a:buSzTx/>
              <a:buNone/>
              <a:defRPr b="0" cap="all" spc="-500" sz="50000">
                <a:solidFill>
                  <a:srgbClr val="FFFFFF"/>
                </a:solidFill>
                <a:latin typeface="+mn-lt"/>
                <a:ea typeface="+mn-ea"/>
                <a:cs typeface="+mn-cs"/>
                <a:sym typeface="Druk Medium"/>
              </a:defRPr>
            </a:lvl5pPr>
          </a:lstStyle>
          <a:p>
            <a:pPr/>
            <a:r>
              <a:t>100%</a:t>
            </a:r>
          </a:p>
          <a:p>
            <a:pPr lvl="1"/>
            <a:r>
              <a:t/>
            </a:r>
          </a:p>
          <a:p>
            <a:pPr lvl="2"/>
            <a:r>
              <a:t/>
            </a:r>
          </a:p>
          <a:p>
            <a:pPr lvl="3"/>
            <a:r>
              <a:t/>
            </a:r>
          </a:p>
          <a:p>
            <a:pPr lvl="4"/>
            <a:r>
              <a:t/>
            </a:r>
          </a:p>
        </p:txBody>
      </p:sp>
      <p:sp>
        <p:nvSpPr>
          <p:cNvPr id="106" name="Fact information"/>
          <p:cNvSpPr txBox="1"/>
          <p:nvPr>
            <p:ph type="body" sz="quarter" idx="13" hasCustomPrompt="1"/>
          </p:nvPr>
        </p:nvSpPr>
        <p:spPr>
          <a:xfrm>
            <a:off x="1219200" y="9436100"/>
            <a:ext cx="21945599" cy="629921"/>
          </a:xfrm>
          <a:prstGeom prst="rect">
            <a:avLst/>
          </a:prstGeom>
        </p:spPr>
        <p:txBody>
          <a:bodyPr/>
          <a:lstStyle>
            <a:lvl1pPr marL="0" indent="0" algn="ctr">
              <a:lnSpc>
                <a:spcPct val="110000"/>
              </a:lnSpc>
              <a:spcBef>
                <a:spcPts val="0"/>
              </a:spcBef>
              <a:buClrTx/>
              <a:buSzTx/>
              <a:buNone/>
              <a:defRPr b="0" cap="all" spc="-32" sz="3200">
                <a:solidFill>
                  <a:srgbClr val="000000"/>
                </a:solidFill>
                <a:latin typeface="Proxima Nova Extrabold"/>
                <a:ea typeface="Proxima Nova Extrabold"/>
                <a:cs typeface="Proxima Nova Extrabold"/>
                <a:sym typeface="Proxima Nova Extrabold"/>
              </a:defRPr>
            </a:lvl1pPr>
          </a:lstStyle>
          <a:p>
            <a:pPr/>
            <a:r>
              <a:t>Fact information</a:t>
            </a:r>
          </a:p>
        </p:txBody>
      </p:sp>
      <p:sp>
        <p:nvSpPr>
          <p:cNvPr id="1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solidFill>
          <a:srgbClr val="00BFF3"/>
        </a:solidFill>
      </p:bgPr>
    </p:bg>
    <p:spTree>
      <p:nvGrpSpPr>
        <p:cNvPr id="1" name=""/>
        <p:cNvGrpSpPr/>
        <p:nvPr/>
      </p:nvGrpSpPr>
      <p:grpSpPr>
        <a:xfrm>
          <a:off x="0" y="0"/>
          <a:ext cx="0" cy="0"/>
          <a:chOff x="0" y="0"/>
          <a:chExt cx="0" cy="0"/>
        </a:xfrm>
      </p:grpSpPr>
      <p:sp>
        <p:nvSpPr>
          <p:cNvPr id="114" name="Body Level One…"/>
          <p:cNvSpPr txBox="1"/>
          <p:nvPr>
            <p:ph type="body" sz="half" idx="1" hasCustomPrompt="1"/>
          </p:nvPr>
        </p:nvSpPr>
        <p:spPr>
          <a:xfrm>
            <a:off x="3771900" y="4464048"/>
            <a:ext cx="16840200" cy="4883152"/>
          </a:xfrm>
          <a:prstGeom prst="rect">
            <a:avLst/>
          </a:prstGeom>
        </p:spPr>
        <p:txBody>
          <a:bodyPr anchor="ctr"/>
          <a:lstStyle>
            <a:lvl1pPr marL="431800" indent="-431800" defTabSz="825500">
              <a:lnSpc>
                <a:spcPct val="70000"/>
              </a:lnSpc>
              <a:spcBef>
                <a:spcPts val="0"/>
              </a:spcBef>
              <a:buClrTx/>
              <a:buSzTx/>
              <a:buNone/>
              <a:defRPr b="0" cap="all" sz="14000">
                <a:solidFill>
                  <a:srgbClr val="FFFFFF"/>
                </a:solidFill>
                <a:latin typeface="+mn-lt"/>
                <a:ea typeface="+mn-ea"/>
                <a:cs typeface="+mn-cs"/>
                <a:sym typeface="Druk Medium"/>
              </a:defRPr>
            </a:lvl1pPr>
            <a:lvl2pPr marL="431800" indent="-431800" defTabSz="825500">
              <a:lnSpc>
                <a:spcPct val="70000"/>
              </a:lnSpc>
              <a:spcBef>
                <a:spcPts val="0"/>
              </a:spcBef>
              <a:buClrTx/>
              <a:buSzTx/>
              <a:buNone/>
              <a:defRPr b="0" cap="all" sz="14000">
                <a:solidFill>
                  <a:srgbClr val="FFFFFF"/>
                </a:solidFill>
                <a:latin typeface="+mn-lt"/>
                <a:ea typeface="+mn-ea"/>
                <a:cs typeface="+mn-cs"/>
                <a:sym typeface="Druk Medium"/>
              </a:defRPr>
            </a:lvl2pPr>
            <a:lvl3pPr marL="431800" indent="-431800" defTabSz="825500">
              <a:lnSpc>
                <a:spcPct val="70000"/>
              </a:lnSpc>
              <a:spcBef>
                <a:spcPts val="0"/>
              </a:spcBef>
              <a:buClrTx/>
              <a:buSzTx/>
              <a:buNone/>
              <a:defRPr b="0" cap="all" sz="14000">
                <a:solidFill>
                  <a:srgbClr val="FFFFFF"/>
                </a:solidFill>
                <a:latin typeface="+mn-lt"/>
                <a:ea typeface="+mn-ea"/>
                <a:cs typeface="+mn-cs"/>
                <a:sym typeface="Druk Medium"/>
              </a:defRPr>
            </a:lvl3pPr>
            <a:lvl4pPr marL="431800" indent="-431800" defTabSz="825500">
              <a:lnSpc>
                <a:spcPct val="70000"/>
              </a:lnSpc>
              <a:spcBef>
                <a:spcPts val="0"/>
              </a:spcBef>
              <a:buClrTx/>
              <a:buSzTx/>
              <a:buNone/>
              <a:defRPr b="0" cap="all" sz="14000">
                <a:solidFill>
                  <a:srgbClr val="FFFFFF"/>
                </a:solidFill>
                <a:latin typeface="+mn-lt"/>
                <a:ea typeface="+mn-ea"/>
                <a:cs typeface="+mn-cs"/>
                <a:sym typeface="Druk Medium"/>
              </a:defRPr>
            </a:lvl4pPr>
            <a:lvl5pPr marL="431800" indent="-431800" defTabSz="825500">
              <a:lnSpc>
                <a:spcPct val="70000"/>
              </a:lnSpc>
              <a:spcBef>
                <a:spcPts val="0"/>
              </a:spcBef>
              <a:buClrTx/>
              <a:buSzTx/>
              <a:buNone/>
              <a:defRPr b="0" cap="all" sz="14000">
                <a:solidFill>
                  <a:srgbClr val="FFFFFF"/>
                </a:solidFill>
                <a:latin typeface="+mn-lt"/>
                <a:ea typeface="+mn-ea"/>
                <a:cs typeface="+mn-cs"/>
                <a:sym typeface="Druk Medium"/>
              </a:defRPr>
            </a:lvl5pPr>
          </a:lstStyle>
          <a:p>
            <a:pPr/>
            <a:r>
              <a:t>“Notable Quote”</a:t>
            </a:r>
          </a:p>
          <a:p>
            <a:pPr lvl="1"/>
            <a:r>
              <a:t/>
            </a:r>
          </a:p>
          <a:p>
            <a:pPr lvl="2"/>
            <a:r>
              <a:t/>
            </a:r>
          </a:p>
          <a:p>
            <a:pPr lvl="3"/>
            <a:r>
              <a:t/>
            </a:r>
          </a:p>
          <a:p>
            <a:pPr lvl="4"/>
            <a:r>
              <a:t/>
            </a:r>
          </a:p>
        </p:txBody>
      </p:sp>
      <p:sp>
        <p:nvSpPr>
          <p:cNvPr id="115" name="Attribution"/>
          <p:cNvSpPr txBox="1"/>
          <p:nvPr>
            <p:ph type="body" sz="quarter" idx="13" hasCustomPrompt="1"/>
          </p:nvPr>
        </p:nvSpPr>
        <p:spPr>
          <a:xfrm>
            <a:off x="4203700" y="9347200"/>
            <a:ext cx="16840200" cy="680721"/>
          </a:xfrm>
          <a:prstGeom prst="rect">
            <a:avLst/>
          </a:prstGeom>
        </p:spPr>
        <p:txBody>
          <a:bodyPr lIns="76200" tIns="76200" rIns="76200" bIns="76200"/>
          <a:lstStyle>
            <a:lvl1pPr marL="0" indent="0" defTabSz="825500">
              <a:lnSpc>
                <a:spcPts val="3600"/>
              </a:lnSpc>
              <a:spcBef>
                <a:spcPts val="0"/>
              </a:spcBef>
              <a:buClrTx/>
              <a:buSzTx/>
              <a:buNone/>
              <a:defRPr b="0" cap="all" spc="-32" sz="3200">
                <a:solidFill>
                  <a:srgbClr val="FFFFFF"/>
                </a:solidFill>
                <a:latin typeface="Proxima Nova Extrabold"/>
                <a:ea typeface="Proxima Nova Extrabold"/>
                <a:cs typeface="Proxima Nova Extrabold"/>
                <a:sym typeface="Proxima Nova Extrabold"/>
              </a:defRPr>
            </a:lvl1pPr>
          </a:lstStyle>
          <a:p>
            <a:pPr/>
            <a:r>
              <a:t>Attribution</a:t>
            </a:r>
          </a:p>
        </p:txBody>
      </p:sp>
      <p:sp>
        <p:nvSpPr>
          <p:cNvPr id="11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3" name="495873917_2724x1818.jpg"/>
          <p:cNvSpPr/>
          <p:nvPr>
            <p:ph type="pic" sz="half" idx="13"/>
          </p:nvPr>
        </p:nvSpPr>
        <p:spPr>
          <a:xfrm>
            <a:off x="635000" y="6832600"/>
            <a:ext cx="12877800" cy="8589928"/>
          </a:xfrm>
          <a:prstGeom prst="rect">
            <a:avLst/>
          </a:prstGeom>
        </p:spPr>
        <p:txBody>
          <a:bodyPr lIns="91439" tIns="45719" rIns="91439" bIns="45719">
            <a:noAutofit/>
          </a:bodyPr>
          <a:lstStyle/>
          <a:p>
            <a:pPr/>
          </a:p>
        </p:txBody>
      </p:sp>
      <p:sp>
        <p:nvSpPr>
          <p:cNvPr id="124" name="496036167_2890x1683.jpg"/>
          <p:cNvSpPr/>
          <p:nvPr>
            <p:ph type="pic" sz="half" idx="14"/>
          </p:nvPr>
        </p:nvSpPr>
        <p:spPr>
          <a:xfrm>
            <a:off x="88900" y="-177800"/>
            <a:ext cx="14008100" cy="8157658"/>
          </a:xfrm>
          <a:prstGeom prst="rect">
            <a:avLst/>
          </a:prstGeom>
        </p:spPr>
        <p:txBody>
          <a:bodyPr lIns="91439" tIns="45719" rIns="91439" bIns="45719">
            <a:noAutofit/>
          </a:bodyPr>
          <a:lstStyle/>
          <a:p>
            <a:pPr/>
          </a:p>
        </p:txBody>
      </p:sp>
      <p:sp>
        <p:nvSpPr>
          <p:cNvPr id="125" name="Image"/>
          <p:cNvSpPr/>
          <p:nvPr>
            <p:ph type="pic" idx="15"/>
          </p:nvPr>
        </p:nvSpPr>
        <p:spPr>
          <a:xfrm>
            <a:off x="12814300" y="-355600"/>
            <a:ext cx="12033950" cy="18034000"/>
          </a:xfrm>
          <a:prstGeom prst="rect">
            <a:avLst/>
          </a:prstGeom>
        </p:spPr>
        <p:txBody>
          <a:bodyPr lIns="91439" tIns="45719" rIns="91439" bIns="45719">
            <a:noAutofit/>
          </a:bodyPr>
          <a:lstStyle/>
          <a:p>
            <a:pPr/>
          </a:p>
        </p:txBody>
      </p:sp>
      <p:sp>
        <p:nvSpPr>
          <p:cNvPr id="1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3" name="495873917_2724x1818.jpg"/>
          <p:cNvSpPr/>
          <p:nvPr>
            <p:ph type="pic" idx="13"/>
          </p:nvPr>
        </p:nvSpPr>
        <p:spPr>
          <a:xfrm>
            <a:off x="635000" y="-1181110"/>
            <a:ext cx="23114000" cy="15417820"/>
          </a:xfrm>
          <a:prstGeom prst="rect">
            <a:avLst/>
          </a:prstGeom>
        </p:spPr>
        <p:txBody>
          <a:bodyPr lIns="91439" tIns="45719" rIns="91439" bIns="45719">
            <a:noAutofit/>
          </a:bodyPr>
          <a:lstStyle/>
          <a:p>
            <a:pPr/>
          </a:p>
        </p:txBody>
      </p:sp>
      <p:sp>
        <p:nvSpPr>
          <p:cNvPr id="1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ody Level One…"/>
          <p:cNvSpPr txBox="1"/>
          <p:nvPr>
            <p:ph type="body" idx="1" hasCustomPrompt="1"/>
          </p:nvPr>
        </p:nvSpPr>
        <p:spPr>
          <a:xfrm>
            <a:off x="1219200" y="3733800"/>
            <a:ext cx="21945600" cy="8763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3" name="Slide Title"/>
          <p:cNvSpPr txBox="1"/>
          <p:nvPr>
            <p:ph type="title" hasCustomPrompt="1"/>
          </p:nvPr>
        </p:nvSpPr>
        <p:spPr>
          <a:xfrm>
            <a:off x="1219200" y="1219200"/>
            <a:ext cx="21945600" cy="229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4" name="Slide Number"/>
          <p:cNvSpPr txBox="1"/>
          <p:nvPr>
            <p:ph type="sldNum" sz="quarter" idx="2"/>
          </p:nvPr>
        </p:nvSpPr>
        <p:spPr>
          <a:xfrm>
            <a:off x="23622000" y="13080999"/>
            <a:ext cx="336728" cy="413767"/>
          </a:xfrm>
          <a:prstGeom prst="rect">
            <a:avLst/>
          </a:prstGeom>
          <a:ln w="12700">
            <a:miter lim="400000"/>
          </a:ln>
        </p:spPr>
        <p:txBody>
          <a:bodyPr wrap="none" lIns="50800" tIns="50800" rIns="50800" bIns="50800" anchor="b">
            <a:spAutoFit/>
          </a:bodyPr>
          <a:lstStyle>
            <a:lvl1pPr defTabSz="825500">
              <a:lnSpc>
                <a:spcPts val="2600"/>
              </a:lnSpc>
              <a:spcBef>
                <a:spcPts val="0"/>
              </a:spcBef>
              <a:defRPr b="0" sz="1800">
                <a:solidFill>
                  <a:srgbClr val="000000"/>
                </a:solidFill>
                <a:latin typeface="Proxima Nova Medium"/>
                <a:ea typeface="Proxima Nova Medium"/>
                <a:cs typeface="Proxima Nova Medium"/>
                <a:sym typeface="Proxima Nova Medium"/>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1pPr>
      <a:lvl2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2pPr>
      <a:lvl3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3pPr>
      <a:lvl4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4pPr>
      <a:lvl5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5pPr>
      <a:lvl6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6pPr>
      <a:lvl7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7pPr>
      <a:lvl8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8pPr>
      <a:lvl9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9pPr>
    </p:titleStyle>
    <p:bodyStyle>
      <a:lvl1pPr marL="6858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1pPr>
      <a:lvl2pPr marL="13716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2pPr>
      <a:lvl3pPr marL="20574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3pPr>
      <a:lvl4pPr marL="27432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4pPr>
      <a:lvl5pPr marL="34290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5pPr>
      <a:lvl6pPr marL="41148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6pPr>
      <a:lvl7pPr marL="48006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7pPr>
      <a:lvl8pPr marL="54864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8pPr>
      <a:lvl9pPr marL="61722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9pPr>
    </p:bodyStyle>
    <p:otherStyle>
      <a:lvl1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1pPr>
      <a:lvl2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2pPr>
      <a:lvl3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3pPr>
      <a:lvl4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4pPr>
      <a:lvl5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5pPr>
      <a:lvl6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6pPr>
      <a:lvl7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7pPr>
      <a:lvl8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8pPr>
      <a:lvl9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noFill/>
      </p:bgPr>
    </p:bg>
    <p:spTree>
      <p:nvGrpSpPr>
        <p:cNvPr id="1" name=""/>
        <p:cNvGrpSpPr/>
        <p:nvPr/>
      </p:nvGrpSpPr>
      <p:grpSpPr>
        <a:xfrm>
          <a:off x="0" y="0"/>
          <a:ext cx="0" cy="0"/>
          <a:chOff x="0" y="0"/>
          <a:chExt cx="0" cy="0"/>
        </a:xfrm>
      </p:grpSpPr>
      <p:pic>
        <p:nvPicPr>
          <p:cNvPr id="150" name="Image" descr="Image"/>
          <p:cNvPicPr>
            <a:picLocks noChangeAspect="1"/>
          </p:cNvPicPr>
          <p:nvPr>
            <p:ph type="pic" idx="13"/>
          </p:nvPr>
        </p:nvPicPr>
        <p:blipFill>
          <a:blip r:embed="rId2">
            <a:extLst/>
          </a:blip>
          <a:srcRect l="155" t="1879" r="207" b="1879"/>
          <a:stretch>
            <a:fillRect/>
          </a:stretch>
        </p:blipFill>
        <p:spPr>
          <a:xfrm>
            <a:off x="0" y="0"/>
            <a:ext cx="24384000" cy="13716000"/>
          </a:xfrm>
          <a:prstGeom prst="rect">
            <a:avLst/>
          </a:prstGeom>
        </p:spPr>
      </p:pic>
      <p:sp>
        <p:nvSpPr>
          <p:cNvPr id="151" name="Secondary English ILBC Maing"/>
          <p:cNvSpPr txBox="1"/>
          <p:nvPr>
            <p:ph type="body" sz="quarter" idx="1"/>
          </p:nvPr>
        </p:nvSpPr>
        <p:spPr>
          <a:prstGeom prst="rect">
            <a:avLst/>
          </a:prstGeom>
        </p:spPr>
        <p:txBody>
          <a:bodyPr/>
          <a:lstStyle/>
          <a:p>
            <a:pPr/>
            <a:r>
              <a:t>Secondary English ILBC Maing</a:t>
            </a:r>
          </a:p>
        </p:txBody>
      </p:sp>
      <p:sp>
        <p:nvSpPr>
          <p:cNvPr id="152" name="Descriptive writing II"/>
          <p:cNvSpPr txBox="1"/>
          <p:nvPr>
            <p:ph type="title"/>
          </p:nvPr>
        </p:nvSpPr>
        <p:spPr>
          <a:xfrm>
            <a:off x="1219200" y="3101429"/>
            <a:ext cx="21945600" cy="5524501"/>
          </a:xfrm>
          <a:prstGeom prst="rect">
            <a:avLst/>
          </a:prstGeom>
        </p:spPr>
        <p:txBody>
          <a:bodyPr/>
          <a:lstStyle/>
          <a:p>
            <a:pPr/>
            <a:r>
              <a:t>Descriptive writing II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My Home…"/>
          <p:cNvSpPr txBox="1"/>
          <p:nvPr>
            <p:ph type="body" idx="1"/>
          </p:nvPr>
        </p:nvSpPr>
        <p:spPr>
          <a:xfrm>
            <a:off x="780353" y="1078948"/>
            <a:ext cx="22057373" cy="11558104"/>
          </a:xfrm>
          <a:prstGeom prst="rect">
            <a:avLst/>
          </a:prstGeom>
        </p:spPr>
        <p:txBody>
          <a:bodyPr/>
          <a:lstStyle/>
          <a:p>
            <a:pPr defTabSz="233679">
              <a:defRPr spc="-53" sz="5360">
                <a:solidFill>
                  <a:schemeClr val="accent6">
                    <a:hueOff val="-182566"/>
                    <a:lumOff val="14356"/>
                  </a:schemeClr>
                </a:solidFill>
              </a:defRPr>
            </a:pPr>
            <a:r>
              <a:t>My Home </a:t>
            </a:r>
            <a:endParaRPr>
              <a:latin typeface="Arial"/>
              <a:ea typeface="Arial"/>
              <a:cs typeface="Arial"/>
              <a:sym typeface="Arial"/>
            </a:endParaRPr>
          </a:p>
          <a:p>
            <a:pPr defTabSz="233679">
              <a:defRPr spc="-53" sz="5360">
                <a:solidFill>
                  <a:schemeClr val="accent6">
                    <a:hueOff val="-182566"/>
                    <a:lumOff val="14356"/>
                  </a:schemeClr>
                </a:solidFill>
              </a:defRPr>
            </a:pPr>
            <a:r>
              <a:t> </a:t>
            </a:r>
            <a:endParaRPr>
              <a:latin typeface="Arial"/>
              <a:ea typeface="Arial"/>
              <a:cs typeface="Arial"/>
              <a:sym typeface="Arial"/>
            </a:endParaRPr>
          </a:p>
          <a:p>
            <a:pPr defTabSz="233679">
              <a:defRPr spc="-53" sz="5360">
                <a:solidFill>
                  <a:schemeClr val="accent6">
                    <a:hueOff val="-182566"/>
                    <a:lumOff val="14356"/>
                  </a:schemeClr>
                </a:solidFill>
              </a:defRPr>
            </a:pPr>
            <a:r>
              <a:t>My home is a place where I feel comfortable and where I feel happy. It is a beautiful place and it was built two years ago but it still looks nice and new. It has two storeys. It also has a beautiful garden and a small waterfall. The flowers and trees in the garden are breathtaking. My grandma waters the plants every day. The smell of fresh roses fills my nose as soon as I walk in my house. </a:t>
            </a:r>
            <a:endParaRPr>
              <a:latin typeface="Arial"/>
              <a:ea typeface="Arial"/>
              <a:cs typeface="Arial"/>
              <a:sym typeface="Arial"/>
            </a:endParaRPr>
          </a:p>
          <a:p>
            <a:pPr defTabSz="233679">
              <a:defRPr spc="-53" sz="5360">
                <a:solidFill>
                  <a:schemeClr val="accent6">
                    <a:hueOff val="-182566"/>
                    <a:lumOff val="14356"/>
                  </a:schemeClr>
                </a:solidFill>
              </a:defRPr>
            </a:pPr>
            <a:r>
              <a:t>There are five bedrooms, two living rooms, six bathrooms, three balconies, a pool and two kitchens. I live on the second floor with my brother. We have our own bedrooms and we usually enjoy the </a:t>
            </a:r>
            <a:r>
              <a:rPr i="1"/>
              <a:t>spectacular</a:t>
            </a:r>
            <a:r>
              <a:t> view from the balcony every evening. My neighborhood is always quiet and peaceful. In my bedroom, there is a bunk bed, a wardrobe and a desk. The walls are white and the decorations are simple yet elegant. My parents and my grandparents room have a master bed, a closet and a bathroom. Their rooms are quite big and stunning. </a:t>
            </a:r>
            <a:endParaRPr>
              <a:latin typeface="Arial"/>
              <a:ea typeface="Arial"/>
              <a:cs typeface="Arial"/>
              <a:sym typeface="Arial"/>
            </a:endParaRPr>
          </a:p>
          <a:p>
            <a:pPr defTabSz="233679">
              <a:defRPr spc="-53" sz="5360">
                <a:solidFill>
                  <a:schemeClr val="accent6">
                    <a:hueOff val="-182566"/>
                    <a:lumOff val="14356"/>
                  </a:schemeClr>
                </a:solidFill>
              </a:defRPr>
            </a:pPr>
            <a:r>
              <a:t>There is a glamorous chandelier hanging in the living room. It is shining bright like diamonds and it has the power to light up the whole room. There are two sofas and a TV in the living room. It is a place where my parents welcome the guests. The kitchen is near the living room. The kitchen is really nice and I can smell the Freshly bake cookie every time I walk into the kitchen. It has a stove, a fridge, a counter and a table. We have a pool and a small waterfall outside the house. There are colorful fishes in the waterfall.  </a:t>
            </a:r>
            <a:endParaRPr>
              <a:latin typeface="Arial"/>
              <a:ea typeface="Arial"/>
              <a:cs typeface="Arial"/>
              <a:sym typeface="Arial"/>
            </a:endParaRPr>
          </a:p>
          <a:p>
            <a:pPr defTabSz="233679">
              <a:defRPr spc="-53" sz="5360">
                <a:solidFill>
                  <a:schemeClr val="accent6">
                    <a:hueOff val="-182566"/>
                    <a:lumOff val="14356"/>
                  </a:schemeClr>
                </a:solidFill>
              </a:defRPr>
            </a:pPr>
            <a:r>
              <a:t>My home Is a place where I truly want to stay and I also want to invite more people to visit my house. I would love to show them all the things I have and welcome them like a family member. </a:t>
            </a:r>
            <a:endParaRPr>
              <a:latin typeface="Arial"/>
              <a:ea typeface="Arial"/>
              <a:cs typeface="Arial"/>
              <a:sym typeface="Arial"/>
            </a:endParaRPr>
          </a:p>
          <a:p>
            <a:pPr defTabSz="233679">
              <a:defRPr spc="-53" sz="5360">
                <a:solidFill>
                  <a:schemeClr val="accent6">
                    <a:hueOff val="-182566"/>
                    <a:lumOff val="14356"/>
                  </a:schemeClr>
                </a:solidFill>
              </a:defRPr>
            </a:pP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Agenda Title"/>
          <p:cNvSpPr txBox="1"/>
          <p:nvPr>
            <p:ph type="title"/>
          </p:nvPr>
        </p:nvSpPr>
        <p:spPr>
          <a:prstGeom prst="rect">
            <a:avLst/>
          </a:prstGeom>
        </p:spPr>
        <p:txBody>
          <a:bodyPr/>
          <a:lstStyle/>
          <a:p>
            <a:pPr/>
          </a:p>
        </p:txBody>
      </p:sp>
      <p:sp>
        <p:nvSpPr>
          <p:cNvPr id="157" name="The walls in my house are made of concrete which is smooth as silk. The roof is made of tungsten which is like the strongest metal on earth. My house has total of four floors and the top floor has very nicest view of all. We have one pool and one jacuzzi"/>
          <p:cNvSpPr txBox="1"/>
          <p:nvPr>
            <p:ph type="body" idx="1"/>
          </p:nvPr>
        </p:nvSpPr>
        <p:spPr>
          <a:prstGeom prst="rect">
            <a:avLst/>
          </a:prstGeom>
        </p:spPr>
        <p:txBody>
          <a:bodyPr/>
          <a:lstStyle/>
          <a:p>
            <a:pPr algn="ctr" defTabSz="233679">
              <a:lnSpc>
                <a:spcPct val="70000"/>
              </a:lnSpc>
              <a:defRPr b="0" cap="all" spc="-88" sz="8800">
                <a:solidFill>
                  <a:srgbClr val="F9F7AD"/>
                </a:solidFill>
                <a:latin typeface="+mn-lt"/>
                <a:ea typeface="+mn-ea"/>
                <a:cs typeface="+mn-cs"/>
                <a:sym typeface="Druk Medium"/>
              </a:defRPr>
            </a:pPr>
            <a:r>
              <a:rPr spc="-5" sz="586"/>
              <a:t>         </a:t>
            </a:r>
            <a:r>
              <a:t>  The walls in my house are made of concrete which is smooth as silk. The roof is made of tungsten which is like the strongest metal on earth. My house has total of four floors and the top floor has very nicest view of all. We have one pool and one jacuzzi since we are so rich. Our house is 90m long and 80m wide. We have 13 bathrooms, 6 bedrooms, 4 master bedroom 3 kitchen, 3 living room. It’s a mansion. My house smell like sweet coffee in the morning and fresh cookies for the rest of the day. It is very noisy because 15 people live in the same house.  </a:t>
            </a:r>
            <a:endParaRPr spc="-4" sz="480">
              <a:latin typeface="Arial"/>
              <a:ea typeface="Arial"/>
              <a:cs typeface="Arial"/>
              <a:sym typeface="Arial"/>
            </a:endParaRPr>
          </a:p>
          <a:p>
            <a:pPr algn="ctr" defTabSz="233679">
              <a:lnSpc>
                <a:spcPct val="70000"/>
              </a:lnSpc>
              <a:defRPr b="0" cap="all" spc="-88" sz="8800">
                <a:solidFill>
                  <a:srgbClr val="F9F7AD"/>
                </a:solidFill>
                <a:latin typeface="+mn-lt"/>
                <a:ea typeface="+mn-ea"/>
                <a:cs typeface="+mn-cs"/>
                <a:sym typeface="Druk Medium"/>
              </a:defRPr>
            </a:pPr>
            <a:r>
              <a:t> </a:t>
            </a:r>
            <a:endParaRPr spc="-4" sz="480">
              <a:latin typeface="Arial"/>
              <a:ea typeface="Arial"/>
              <a:cs typeface="Arial"/>
              <a:sym typeface="Arial"/>
            </a:endParaR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My house is the only place I feel safe and comfortable. There are many texture in my house but it feels woody and smooth at the same time the ground and the rooms are cool. When u walk in my house just like any homes there are delicious and mouthwatering"/>
          <p:cNvSpPr txBox="1"/>
          <p:nvPr>
            <p:ph type="title"/>
          </p:nvPr>
        </p:nvSpPr>
        <p:spPr>
          <a:xfrm>
            <a:off x="745505" y="2868484"/>
            <a:ext cx="22063584" cy="8189894"/>
          </a:xfrm>
          <a:prstGeom prst="rect">
            <a:avLst/>
          </a:prstGeom>
        </p:spPr>
        <p:txBody>
          <a:bodyPr/>
          <a:lstStyle>
            <a:lvl1pPr marL="0" indent="0" algn="ctr" defTabSz="239522">
              <a:defRPr spc="-90" sz="9020">
                <a:solidFill>
                  <a:srgbClr val="B7FCFF"/>
                </a:solidFill>
              </a:defRPr>
            </a:lvl1pPr>
          </a:lstStyle>
          <a:p>
            <a:pPr/>
            <a:r>
              <a:t>My house is the only place I feel safe and comfortable. There are many texture in my house but it feels woody and smooth at the same time the ground and the rooms are cool. When u walk in my house just like any homes there are delicious and mouthwatering spice smells from the kitchen but most of the time sweet like candy. My house is quite tidy like other homes it is organize and clean. I live in a house of five people with me so it can be very noisy it could be fun and not lonely.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My Imaginary Café…"/>
          <p:cNvSpPr txBox="1"/>
          <p:nvPr>
            <p:ph type="body" idx="1"/>
          </p:nvPr>
        </p:nvSpPr>
        <p:spPr>
          <a:xfrm>
            <a:off x="780353" y="1078948"/>
            <a:ext cx="22057373" cy="11558104"/>
          </a:xfrm>
          <a:prstGeom prst="rect">
            <a:avLst/>
          </a:prstGeom>
        </p:spPr>
        <p:txBody>
          <a:bodyPr/>
          <a:lstStyle/>
          <a:p>
            <a:pPr defTabSz="233679">
              <a:defRPr spc="-56" sz="5600">
                <a:solidFill>
                  <a:schemeClr val="accent6">
                    <a:hueOff val="-182566"/>
                    <a:lumOff val="14356"/>
                  </a:schemeClr>
                </a:solidFill>
              </a:defRPr>
            </a:pPr>
            <a:r>
              <a:t>My Imaginary Café </a:t>
            </a:r>
            <a:endParaRPr>
              <a:latin typeface="Arial"/>
              <a:ea typeface="Arial"/>
              <a:cs typeface="Arial"/>
              <a:sym typeface="Arial"/>
            </a:endParaRPr>
          </a:p>
          <a:p>
            <a:pPr defTabSz="233679">
              <a:defRPr spc="-56" sz="5600">
                <a:solidFill>
                  <a:schemeClr val="accent6">
                    <a:hueOff val="-182566"/>
                    <a:lumOff val="14356"/>
                  </a:schemeClr>
                </a:solidFill>
              </a:defRPr>
            </a:pPr>
            <a:r>
              <a:t>There is this one particular café that I dreamed of while I was sleeping on the way to the beach. It had an appearance of an old, vintage cottage with some luscious, green vines sticking on the wall. The door was made of wood and it had some unique carvings on it. I twisted the door knob and once I entered the café, I heard a jingle. There was a shiny, golden bell at the top of the door which jingles every time someone open the door. Once as I entered, the smell of freshly baked cakes and breads greeted me. It smells so heavenly that I instantly became hungry. I looked around the little café and felt that I was in the 1900s. There was a radio playing, people laughing and chatting, and the waiters and waitresses were busy taking orders. I ordered my coffee and sat down at a small, white wooden table near the window to admire the view of outside. Everything felt so surreal and magical. The waitress gave me my coffee and I took a big sniff. The aroma of the coffee suddenly made me feel happier. I saw a cute little bunny shape made with cream on top of the coffee. I snap a shot to treasure this coffee. I drank the coffee and it felt like I was sipping something out of this world. It tasted like it was freshly made with organic coffee beans. The waitress also gave me some bread as an appetizer. The bread looked like a fluffy cloud and it felt like I was biting through a cloud. Its taste was so superior that words cannot describe how good it was. I just stop everything I was doing to appreciate and admire all of this. As I was appreciating, I heard a car door closed. I shot my eyes open and found out that I was dreaming and we have arrived at the beach. I was a bit disappointed that the café wasn’t real but after all, all of this was too good to be true. I will never forget such a place.  </a:t>
            </a:r>
            <a:endParaRPr>
              <a:latin typeface="Arial"/>
              <a:ea typeface="Arial"/>
              <a:cs typeface="Arial"/>
              <a:sym typeface="Arial"/>
            </a:endParaRPr>
          </a:p>
          <a:p>
            <a:pPr defTabSz="233679">
              <a:defRPr spc="-56" sz="5600">
                <a:solidFill>
                  <a:schemeClr val="accent6">
                    <a:hueOff val="-182566"/>
                    <a:lumOff val="14356"/>
                  </a:schemeClr>
                </a:solidFill>
              </a:defRPr>
            </a:pPr>
          </a:p>
          <a:p>
            <a:pPr defTabSz="233679">
              <a:defRPr spc="-56" sz="5600">
                <a:solidFill>
                  <a:schemeClr val="accent6">
                    <a:hueOff val="-182566"/>
                    <a:lumOff val="14356"/>
                  </a:schemeClr>
                </a:solidFill>
              </a:defRPr>
            </a:pPr>
            <a:r>
              <a:rPr>
                <a:latin typeface="Calibri"/>
                <a:ea typeface="Calibri"/>
                <a:cs typeface="Calibri"/>
                <a:sym typeface="Calibri"/>
              </a:rPr>
              <a:t> </a:t>
            </a:r>
          </a:p>
        </p:txBody>
      </p:sp>
      <p:pic>
        <p:nvPicPr>
          <p:cNvPr id="162" name="unknown.jpg" descr="unknown.jpg"/>
          <p:cNvPicPr>
            <a:picLocks noChangeAspect="1"/>
          </p:cNvPicPr>
          <p:nvPr/>
        </p:nvPicPr>
        <p:blipFill>
          <a:blip r:embed="rId2">
            <a:extLst/>
          </a:blip>
          <a:stretch>
            <a:fillRect/>
          </a:stretch>
        </p:blipFill>
        <p:spPr>
          <a:xfrm>
            <a:off x="780353" y="1078948"/>
            <a:ext cx="10160001" cy="8407401"/>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Agenda Title"/>
          <p:cNvSpPr txBox="1"/>
          <p:nvPr>
            <p:ph type="title"/>
          </p:nvPr>
        </p:nvSpPr>
        <p:spPr>
          <a:prstGeom prst="rect">
            <a:avLst/>
          </a:prstGeom>
        </p:spPr>
        <p:txBody>
          <a:bodyPr/>
          <a:lstStyle/>
          <a:p>
            <a:pPr/>
          </a:p>
        </p:txBody>
      </p:sp>
      <p:sp>
        <p:nvSpPr>
          <p:cNvPr id="165" name="On September 14th 2018, we had a soccer competition. I woke up at 7:30…"/>
          <p:cNvSpPr txBox="1"/>
          <p:nvPr>
            <p:ph type="body" idx="1"/>
          </p:nvPr>
        </p:nvSpPr>
        <p:spPr>
          <a:xfrm>
            <a:off x="1219200" y="3594099"/>
            <a:ext cx="21945600" cy="8902701"/>
          </a:xfrm>
          <a:prstGeom prst="rect">
            <a:avLst/>
          </a:prstGeom>
        </p:spPr>
        <p:txBody>
          <a:bodyPr/>
          <a:lstStyle/>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         On September 14th 2018, we had a soccer competition. I woke up at 7:30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And I fell asleep again and woke up at about 8:00 so I jumped out of bed went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 to brush my teeth I already picked out the things i’m gonna take to the match so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it was quick.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        When I arrived at school my coaches and my other friends were all waiting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In the gym for the school bus to arrive and when it arrived it was about 8:45 and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It started raining heavily.When we arrived at the field it was raining so heavily so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we waited in the bus and the match starts at 10 am but it didn’t stop raining so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we decided to play in the rain. I was excited to play but scared at the same time.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We somehow won the match and the match finished at about 5:30 in the evening.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        Our coach treat us dinner and my and some of my other friends went to my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house for a sleepover since it’s Friday we watched movies and play games until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midnight. It was an important day for our school’s soccer team but it was a very  </a:t>
            </a:r>
          </a:p>
          <a:p>
            <a:pPr algn="ctr" defTabSz="233679">
              <a:lnSpc>
                <a:spcPct val="70000"/>
              </a:lnSpc>
              <a:defRPr b="0" cap="all" spc="-52" sz="5200">
                <a:solidFill>
                  <a:schemeClr val="accent4">
                    <a:hueOff val="609139"/>
                    <a:lumOff val="16169"/>
                  </a:schemeClr>
                </a:solidFill>
                <a:latin typeface="+mn-lt"/>
                <a:ea typeface="+mn-ea"/>
                <a:cs typeface="+mn-cs"/>
                <a:sym typeface="Druk Medium"/>
              </a:defRPr>
            </a:pPr>
            <a:r>
              <a:t>fun day for us.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One of the most important days of my life was that one time when I was invited to a robotics competition. It wasn’t really a dream, more of a hobby, but it was a pretty big deal because four (I believe) other schools were also invited. Honestly, I didn’t"/>
          <p:cNvSpPr txBox="1"/>
          <p:nvPr>
            <p:ph type="title"/>
          </p:nvPr>
        </p:nvSpPr>
        <p:spPr>
          <a:xfrm>
            <a:off x="745505" y="986261"/>
            <a:ext cx="22566532" cy="11891471"/>
          </a:xfrm>
          <a:prstGeom prst="rect">
            <a:avLst/>
          </a:prstGeom>
        </p:spPr>
        <p:txBody>
          <a:bodyPr/>
          <a:lstStyle/>
          <a:p>
            <a:pPr marL="0" indent="0" algn="ctr" defTabSz="233679">
              <a:defRPr spc="-48" sz="4800">
                <a:solidFill>
                  <a:srgbClr val="CBF9EE"/>
                </a:solidFill>
              </a:defRPr>
            </a:pPr>
            <a:r>
              <a:t>One of the most important days of my life was that one time when I was invited to a robotics competition. It wasn’t really a dream, more of a hobby, but it was a pretty big deal because four (I believe) other schools were also invited. Honestly, I didn’t really care that I was invited, I just had one more day where I had to actually put in effort. And the game part was pretty disappointing as there were only two teams that competed against each other. The robots didn’t even destroy each other, they just pushed blocks to the objective. It was a bit underwhelming, but I had fun, and that's all that matters. Actually, I think I wasn’t invited into the next robotics competition because of that specific opinion. Or maybe it’s because I’m bad at robotics. Either way, I wasn’t in last year’s competition, and I honestly don’t care because it was boring anyways. </a:t>
            </a:r>
          </a:p>
          <a:p>
            <a:pPr marL="0" indent="0" algn="ctr" defTabSz="233679">
              <a:defRPr spc="-48" sz="4800">
                <a:solidFill>
                  <a:srgbClr val="CBF9EE"/>
                </a:solidFill>
              </a:defRPr>
            </a:pPr>
            <a:r>
              <a:t>So before the competition, our team got up early and we all met up at the IT room in the school (ILBC) and basically just prepared for about an hour for a twenty minute trip. For some reason, the room we were in felt weirdly nostalgic. We went by bus, like one of those buses soccer teams use to get to a tournament, and that made me feel important, but all I really did in the event was just sit around and watch my teammates just lose miserably. And I swear I was nauseous for half the day because of the noise of the open gym and it was mostly crowded, to the point where I can’t get from one end of the gym to another without touching at least five people. It was like a riot excluding the riot part.  </a:t>
            </a:r>
          </a:p>
          <a:p>
            <a:pPr marL="0" indent="0" algn="ctr" defTabSz="233679">
              <a:defRPr spc="-48" sz="4800">
                <a:solidFill>
                  <a:srgbClr val="CBF9EE"/>
                </a:solidFill>
              </a:defRPr>
            </a:pPr>
            <a:r>
              <a:t>In the middle of the event, there was this cafeteria/canteen thing where you’d just eat, and, funny story, there was this pizza on the menu which just looked delicious, just absolutely mouth-watering. I wanted to order it but it ran out, and thank god it did because the thing was a scam and didn’t taste or smell like what it looked on the menu at all (my friend and I shared one). After that, the event was basically done. We just had to wait until the judges gave their scores, and turns out, we lost. But we had fun and that’s all that matters. So moral of the story, Don’t take a competition with a grain of salt like I did, please. </a:t>
            </a:r>
          </a:p>
          <a:p>
            <a:pPr marL="0" indent="0" algn="ctr" defTabSz="233679">
              <a:defRPr spc="-48" sz="4800">
                <a:solidFill>
                  <a:srgbClr val="CBF9EE"/>
                </a:solidFill>
              </a:defRPr>
            </a:pPr>
            <a:r>
              <a:t>Also, about a month later, we had a party thing where we celebrated our pathetic loss at the second most famous hotel in the entire country and it was fun and everything looked shiny. </a:t>
            </a:r>
          </a:p>
          <a:p>
            <a:pPr marL="0" indent="0" algn="ctr" defTabSz="233679">
              <a:defRPr spc="-48" sz="4800">
                <a:solidFill>
                  <a:srgbClr val="CBF9EE"/>
                </a:solidFill>
              </a:defRPr>
            </a:pPr>
            <a:r>
              <a:t> </a:t>
            </a:r>
          </a:p>
          <a:p>
            <a:pPr marL="0" indent="0" algn="ctr" defTabSz="233679">
              <a:defRPr spc="-48" sz="4800">
                <a:solidFill>
                  <a:srgbClr val="CBF9EE"/>
                </a:solidFill>
              </a:defRPr>
            </a:pPr>
            <a:r>
              <a:t>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My Home…"/>
          <p:cNvSpPr txBox="1"/>
          <p:nvPr>
            <p:ph type="body" idx="1"/>
          </p:nvPr>
        </p:nvSpPr>
        <p:spPr>
          <a:xfrm>
            <a:off x="780353" y="1078948"/>
            <a:ext cx="22057373" cy="11558104"/>
          </a:xfrm>
          <a:prstGeom prst="rect">
            <a:avLst/>
          </a:prstGeom>
        </p:spPr>
        <p:txBody>
          <a:bodyPr/>
          <a:lstStyle/>
          <a:p>
            <a:pPr defTabSz="391414">
              <a:defRPr spc="-53" sz="5360">
                <a:solidFill>
                  <a:schemeClr val="accent6">
                    <a:hueOff val="-182566"/>
                    <a:lumOff val="14356"/>
                  </a:schemeClr>
                </a:solidFill>
              </a:defRPr>
            </a:pPr>
            <a:r>
              <a:t>My Home </a:t>
            </a:r>
          </a:p>
          <a:p>
            <a:pPr defTabSz="391414">
              <a:defRPr spc="-53" sz="5360">
                <a:solidFill>
                  <a:schemeClr val="accent6">
                    <a:hueOff val="-182566"/>
                    <a:lumOff val="14356"/>
                  </a:schemeClr>
                </a:solidFill>
              </a:defRPr>
            </a:pPr>
            <a:r>
              <a:t>           A home is a place where you can say what’s on your mind. It is a place where you can laugh, giggle or smile and where you can be with your family and have their support. </a:t>
            </a:r>
          </a:p>
          <a:p>
            <a:pPr defTabSz="391414">
              <a:defRPr spc="-53" sz="5360">
                <a:solidFill>
                  <a:schemeClr val="accent6">
                    <a:hueOff val="-182566"/>
                    <a:lumOff val="14356"/>
                  </a:schemeClr>
                </a:solidFill>
              </a:defRPr>
            </a:pPr>
            <a:r>
              <a:t>          I can see a customary living room with comfortable sofas and a big TV screen on the wall when we enter the house. If I look around and go upstairs, I can see my bedroom. I feel so warm that I don't want to go outside of my room. I can see the posters of my favourite actors and singers,too. </a:t>
            </a:r>
          </a:p>
          <a:p>
            <a:pPr defTabSz="391414">
              <a:defRPr spc="-53" sz="5360">
                <a:solidFill>
                  <a:schemeClr val="accent6">
                    <a:hueOff val="-182566"/>
                    <a:lumOff val="14356"/>
                  </a:schemeClr>
                </a:solidFill>
              </a:defRPr>
            </a:pPr>
            <a:r>
              <a:t>           There is a major balcony beside my room. I can see the stars at night and watch the beautiful sky while drinking some coffee. In the morning, I can hear some birds singing and see pleasing sun rise. I can spend my days sitting on the balcony and reading my favourite books. the walls of my house are white because I can feel the purity and the freshness of it. </a:t>
            </a:r>
          </a:p>
          <a:p>
            <a:pPr defTabSz="391414">
              <a:defRPr spc="-53" sz="5360">
                <a:solidFill>
                  <a:schemeClr val="accent6">
                    <a:hueOff val="-182566"/>
                    <a:lumOff val="14356"/>
                  </a:schemeClr>
                </a:solidFill>
              </a:defRPr>
            </a:pPr>
            <a:r>
              <a:t>           I can see my beautiful and pretty garden from the balcony. I can smell the scent of roses which are my favourite. I can see my mom every morning watering and taking care of the plants. The garden is so beautiful with many sorts of flowers and plants. </a:t>
            </a:r>
          </a:p>
          <a:p>
            <a:pPr defTabSz="391414">
              <a:defRPr spc="-53" sz="5360">
                <a:solidFill>
                  <a:schemeClr val="accent6">
                    <a:hueOff val="-182566"/>
                    <a:lumOff val="14356"/>
                  </a:schemeClr>
                </a:solidFill>
              </a:defRPr>
            </a:pPr>
            <a:r>
              <a:t>           There is a big mango tree beside our house. I sometimes taste those mangos and they taste orchard sweet. The grass always seems to whisper like a church full of  people all saying a rhythm together. The wind also plays hide and seek among the trees. </a:t>
            </a:r>
          </a:p>
          <a:p>
            <a:pPr defTabSz="391414">
              <a:defRPr spc="-53" sz="5360">
                <a:solidFill>
                  <a:schemeClr val="accent6">
                    <a:hueOff val="-182566"/>
                    <a:lumOff val="14356"/>
                  </a:schemeClr>
                </a:solidFill>
              </a:defRPr>
            </a:pPr>
            <a:r>
              <a:t>          Home is a place that makes a difference in your feeling of happiness or sorrow. I feel so warm at home and I can say it's a place where you feel so safe.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Agenda Title"/>
          <p:cNvSpPr txBox="1"/>
          <p:nvPr>
            <p:ph type="title"/>
          </p:nvPr>
        </p:nvSpPr>
        <p:spPr>
          <a:prstGeom prst="rect">
            <a:avLst/>
          </a:prstGeom>
        </p:spPr>
        <p:txBody>
          <a:bodyPr/>
          <a:lstStyle/>
          <a:p>
            <a:pPr/>
          </a:p>
        </p:txBody>
      </p:sp>
      <p:sp>
        <p:nvSpPr>
          <p:cNvPr id="172" name="My important day of my life is badminton tournament is a lest year 2019 I can’t even sleep before that night I wake up and me and my mom go to school at 6:00AM and I step on the dog poop at that morning 😊 and I change the sport shoes and I warm up and m"/>
          <p:cNvSpPr txBox="1"/>
          <p:nvPr>
            <p:ph type="body" idx="1"/>
          </p:nvPr>
        </p:nvSpPr>
        <p:spPr>
          <a:prstGeom prst="rect">
            <a:avLst/>
          </a:prstGeom>
        </p:spPr>
        <p:txBody>
          <a:bodyPr/>
          <a:lstStyle/>
          <a:p>
            <a:pPr algn="ctr" defTabSz="233679">
              <a:lnSpc>
                <a:spcPct val="70000"/>
              </a:lnSpc>
              <a:defRPr b="0" cap="all" spc="-88" sz="8800">
                <a:solidFill>
                  <a:srgbClr val="F9F7AD"/>
                </a:solidFill>
                <a:latin typeface="+mn-lt"/>
                <a:ea typeface="+mn-ea"/>
                <a:cs typeface="+mn-cs"/>
                <a:sym typeface="Druk Medium"/>
              </a:defRPr>
            </a:pPr>
            <a:r>
              <a:t>My important day of my life is badminton tournament is a lest year 2019 I can’t even sleep before that night I wake up and me and my mom go to school at 6:00AM and I step on the dog poop at that morning 😊 and I change the sport shoes and I warm up and me and our ILBC badminton team went to the bus at that bus tr give us food and we went to ISY and we lose but boy team got 5 there is 7 school girl team got I think 3 </a:t>
            </a:r>
            <a:r>
              <a:rPr>
                <a:latin typeface="Helvetica"/>
                <a:ea typeface="Helvetica"/>
                <a:cs typeface="Helvetica"/>
                <a:sym typeface="Helvetica"/>
              </a:rPr>
              <a:t>🙁</a:t>
            </a:r>
            <a:r>
              <a:t> we come back to ILBC and I eat ice cream  and I go back to my home and  look at clock and it was 6pm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My family and I are football addicts who crave for football day and night. The obsession for football began since my grandfather played football for Selangor during his youth. During the school holidays, my father bought two tickets to watch the Selangor"/>
          <p:cNvSpPr txBox="1"/>
          <p:nvPr>
            <p:ph type="title"/>
          </p:nvPr>
        </p:nvSpPr>
        <p:spPr>
          <a:xfrm>
            <a:off x="800443" y="636762"/>
            <a:ext cx="22130991" cy="12639902"/>
          </a:xfrm>
          <a:prstGeom prst="rect">
            <a:avLst/>
          </a:prstGeom>
        </p:spPr>
        <p:txBody>
          <a:bodyPr/>
          <a:lstStyle/>
          <a:p>
            <a:pPr marL="0" indent="0" algn="ctr" defTabSz="368045">
              <a:defRPr spc="-63" sz="6300">
                <a:solidFill>
                  <a:srgbClr val="D1FBFF"/>
                </a:solidFill>
              </a:defRPr>
            </a:pPr>
            <a:r>
              <a:t>My family and I are football addicts who crave for football day and night. The obsession for football began since my grandfather played football for Selangor during his youth. During the school holidays, my father bought two tickets to watch the Selangor versus Perak match. There was a sea of people waiting to collect their tickets an hour before the match. My father and I were uncomfortably sandwiched between them but managed to enter on time. </a:t>
            </a:r>
          </a:p>
          <a:p>
            <a:pPr marL="0" indent="0" algn="ctr" defTabSz="368045">
              <a:defRPr spc="-63" sz="6300">
                <a:solidFill>
                  <a:srgbClr val="D1FBFF"/>
                </a:solidFill>
              </a:defRPr>
            </a:pPr>
            <a:r>
              <a:t>The stadium was packed like sardines when we entered. People could be seen jostling through the excited crowd to get to their seats. There were even a few people who were armed with umbrellas, ready to deploy them upon sight of rain. As my dad and I were looking for our seats, I could see a few voluntary policeman stationed round the stadium to control the frenzied crowd. </a:t>
            </a:r>
          </a:p>
          <a:p>
            <a:pPr marL="0" indent="0" algn="ctr" defTabSz="368045">
              <a:defRPr spc="-63" sz="6300">
                <a:solidFill>
                  <a:srgbClr val="D1FBFF"/>
                </a:solidFill>
              </a:defRPr>
            </a:pPr>
            <a:r>
              <a:t>Soon, the match kicked off and I watched the game with interest. My father had bought a bandana and scarf bearing Selangor’s name prior to the game. I wore them proudly and cheered for my team happily. The spectators screamed and yelled each time their teams gained and lost possession of the ball. Caught in the moment, I too yelled as loud as I could with the expense of a sore throat the next day. Fortunately, my enthusiastic cheering was not a complete disappointment as Selangor scored its 1st and 2nd goal in the first 20 minutes of the match. </a:t>
            </a:r>
          </a:p>
          <a:p>
            <a:pPr marL="0" indent="0" algn="ctr" defTabSz="368045">
              <a:defRPr spc="-63" sz="6300">
                <a:solidFill>
                  <a:srgbClr val="D1FBFF"/>
                </a:solidFill>
              </a:defRPr>
            </a:pPr>
            <a:r>
              <a:t>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It was a warm day. The sun’s shining so brightly and the warm wind is blowing softly. As I walked into the café the coolness made my body slightly shiver. The sweet smell from the cakes and candies are flying all around the room. There weren’t many peopl"/>
          <p:cNvSpPr txBox="1"/>
          <p:nvPr>
            <p:ph type="body" idx="1"/>
          </p:nvPr>
        </p:nvSpPr>
        <p:spPr>
          <a:xfrm>
            <a:off x="780353" y="1078948"/>
            <a:ext cx="22057373" cy="11558104"/>
          </a:xfrm>
          <a:prstGeom prst="rect">
            <a:avLst/>
          </a:prstGeom>
        </p:spPr>
        <p:txBody>
          <a:bodyPr/>
          <a:lstStyle>
            <a:lvl1pPr defTabSz="245363">
              <a:defRPr spc="-75" sz="7560">
                <a:solidFill>
                  <a:schemeClr val="accent6">
                    <a:hueOff val="-182566"/>
                    <a:lumOff val="14356"/>
                  </a:schemeClr>
                </a:solidFill>
              </a:defRPr>
            </a:lvl1pPr>
          </a:lstStyle>
          <a:p>
            <a:pPr/>
            <a:r>
              <a:t>It was a warm day. The sun’s shining so brightly and the warm wind is blowing softly. As I walked into the café the coolness made my body slightly shiver. The sweet smell from the cakes and candies are flying all around the room. There weren’t many people in the café so the atmosphere was quite quiet. The vanilla-colored walls looked like as if the ice creams were melted all over. As you go near the counter the smell of the sweet becomes stronger. After ordering I went to a table near the window. Few minutes later the waiter in came and places the coffee and a chocolate lava cake on the table. They decorated very nicely. I could smell the strong smell of the coffee. The warmth of the coffee flowed down into my throat. The sweet-bitterness of the coffee was immaculate. The spoon which was given was a golden and rather cute. After I cut the cake the molten chocolate flowed. I took a bite of it and it was very delicious. The chocolate cake dissolved in my mouth. The taste was like heaven. After I have finished, I left the café. I think I will go there again.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Agenda Title"/>
          <p:cNvSpPr txBox="1"/>
          <p:nvPr>
            <p:ph type="title"/>
          </p:nvPr>
        </p:nvSpPr>
        <p:spPr>
          <a:prstGeom prst="rect">
            <a:avLst/>
          </a:prstGeom>
        </p:spPr>
        <p:txBody>
          <a:bodyPr/>
          <a:lstStyle/>
          <a:p>
            <a:pPr/>
          </a:p>
        </p:txBody>
      </p:sp>
      <p:sp>
        <p:nvSpPr>
          <p:cNvPr id="179" name="Ice cream is sweet, and is usually flavored with fruit, spices, or candy- the flavor often influences the color (that is, chocolate ice cream is brown, strawberry and cherry flavors are pink, pistachio is green). Good ice cream has a smooth texture. Your"/>
          <p:cNvSpPr txBox="1"/>
          <p:nvPr>
            <p:ph type="body" idx="1"/>
          </p:nvPr>
        </p:nvSpPr>
        <p:spPr>
          <a:prstGeom prst="rect">
            <a:avLst/>
          </a:prstGeom>
        </p:spPr>
        <p:txBody>
          <a:bodyPr/>
          <a:lstStyle/>
          <a:p>
            <a:pPr algn="ctr" defTabSz="473201">
              <a:lnSpc>
                <a:spcPct val="70000"/>
              </a:lnSpc>
              <a:defRPr b="0" cap="all" spc="-81" sz="81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algn="ctr" defTabSz="473201">
              <a:lnSpc>
                <a:spcPct val="70000"/>
              </a:lnSpc>
              <a:defRPr b="0" cap="all" spc="-81" sz="8100">
                <a:solidFill>
                  <a:schemeClr val="accent4">
                    <a:hueOff val="609139"/>
                    <a:lumOff val="16169"/>
                  </a:schemeClr>
                </a:solidFill>
                <a:latin typeface="+mn-lt"/>
                <a:ea typeface="+mn-ea"/>
                <a:cs typeface="+mn-cs"/>
                <a:sym typeface="Druk Medium"/>
              </a:defRPr>
            </a:pPr>
            <a:r>
              <a:t> Ice cream is sweet, and is usually flavored with fruit, spices, or candy- the flavor often influences the color (that is, chocolate ice cream is brown, strawberry and cherry flavors are pink, pistachio is green). Good ice cream has a smooth texture. Your ice cream should be cold, unless you like ice cream soup. </a:t>
            </a:r>
            <a:endParaRPr>
              <a:latin typeface="Arial"/>
              <a:ea typeface="Arial"/>
              <a:cs typeface="Arial"/>
              <a:sym typeface="Arial"/>
            </a:endParaRPr>
          </a:p>
          <a:p>
            <a:pPr algn="ctr" defTabSz="473201">
              <a:lnSpc>
                <a:spcPct val="70000"/>
              </a:lnSpc>
              <a:defRPr b="0" cap="all" spc="-81" sz="8100">
                <a:solidFill>
                  <a:schemeClr val="accent4">
                    <a:hueOff val="609139"/>
                    <a:lumOff val="16169"/>
                  </a:schemeClr>
                </a:solidFill>
                <a:latin typeface="+mn-lt"/>
                <a:ea typeface="+mn-ea"/>
                <a:cs typeface="+mn-cs"/>
                <a:sym typeface="Druk Medium"/>
              </a:defRPr>
            </a:pPr>
            <a:r>
              <a:t>Ice cream comes frozen in a container, which usually has a smooth or rippled surface. Scooping it out of the container produces balls or curls of ice cream. </a:t>
            </a:r>
            <a:endParaRPr>
              <a:latin typeface="Arial"/>
              <a:ea typeface="Arial"/>
              <a:cs typeface="Arial"/>
              <a:sym typeface="Arial"/>
            </a:endParaRPr>
          </a:p>
          <a:p>
            <a:pPr algn="ctr" defTabSz="473201">
              <a:lnSpc>
                <a:spcPct val="70000"/>
              </a:lnSpc>
              <a:defRPr b="0" cap="all" spc="-81" sz="81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The smell of the coffee is circulating around its surrounding, attracting many people to have a cup of coffee. The first thing that come into my mind is the bake food. They are tidily placed on the transparent glass cabinet, lining up and waiting for me "/>
          <p:cNvSpPr txBox="1"/>
          <p:nvPr>
            <p:ph type="title"/>
          </p:nvPr>
        </p:nvSpPr>
        <p:spPr>
          <a:xfrm>
            <a:off x="745505" y="243734"/>
            <a:ext cx="22423790" cy="12988609"/>
          </a:xfrm>
          <a:prstGeom prst="rect">
            <a:avLst/>
          </a:prstGeom>
        </p:spPr>
        <p:txBody>
          <a:bodyPr/>
          <a:lstStyle>
            <a:lvl1pPr marL="0" indent="0" algn="ctr" defTabSz="584200">
              <a:defRPr spc="-85" sz="8500">
                <a:solidFill>
                  <a:srgbClr val="B7FCFF"/>
                </a:solidFill>
              </a:defRPr>
            </a:lvl1pPr>
          </a:lstStyle>
          <a:p>
            <a:pPr/>
            <a:r>
              <a:t>The smell of the coffee is circulating around its surrounding, attracting many people to have a cup of coffee. The first thing that come into my mind is the bake food. They are tidily placed on the transparent glass cabinet, lining up and waiting for me to eat them all. There were different types of flavors cakes like chocolate, strawberry, vanilla, etc...   Up above near the ceiling of the bar, there were different kinds of packed coffee bean packed in white bags. The whole setting of the bar allows customers to look at everything they could choose. Bartenders were great with clean and ironed uniforms, smiling white tooth and fluent welcome speech. There are vintage photographs placed around the wall of the shop allowing the shop look more like a mini museum. The garden lies in front of the shop making more beautiful as a smile of Mona Lisa. For me, I was sitting on the left corner of the coffee shop holding mug which have a good-tasting coffee inside in it.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El Estético Café…"/>
          <p:cNvSpPr txBox="1"/>
          <p:nvPr>
            <p:ph type="body" idx="1"/>
          </p:nvPr>
        </p:nvSpPr>
        <p:spPr>
          <a:xfrm>
            <a:off x="780353" y="1078948"/>
            <a:ext cx="22057373" cy="11558104"/>
          </a:xfrm>
          <a:prstGeom prst="rect">
            <a:avLst/>
          </a:prstGeom>
        </p:spPr>
        <p:txBody>
          <a:bodyPr/>
          <a:lstStyle/>
          <a:p>
            <a:pPr defTabSz="233679">
              <a:defRPr spc="-50" sz="5000">
                <a:solidFill>
                  <a:schemeClr val="accent6">
                    <a:hueOff val="-182566"/>
                    <a:lumOff val="14356"/>
                  </a:schemeClr>
                </a:solidFill>
              </a:defRPr>
            </a:pPr>
            <a:r>
              <a:t>El Estético Café </a:t>
            </a:r>
            <a:endParaRPr>
              <a:latin typeface="Arial"/>
              <a:ea typeface="Arial"/>
              <a:cs typeface="Arial"/>
              <a:sym typeface="Arial"/>
            </a:endParaRPr>
          </a:p>
          <a:p>
            <a:pPr defTabSz="233679">
              <a:defRPr spc="-50" sz="5000">
                <a:solidFill>
                  <a:schemeClr val="accent6">
                    <a:hueOff val="-182566"/>
                    <a:lumOff val="14356"/>
                  </a:schemeClr>
                </a:solidFill>
              </a:defRPr>
            </a:pPr>
            <a:r>
              <a:t> </a:t>
            </a:r>
            <a:endParaRPr>
              <a:latin typeface="Arial"/>
              <a:ea typeface="Arial"/>
              <a:cs typeface="Arial"/>
              <a:sym typeface="Arial"/>
            </a:endParaRPr>
          </a:p>
          <a:p>
            <a:pPr defTabSz="233679">
              <a:defRPr spc="-50" sz="5000">
                <a:solidFill>
                  <a:schemeClr val="accent6">
                    <a:hueOff val="-182566"/>
                    <a:lumOff val="14356"/>
                  </a:schemeClr>
                </a:solidFill>
              </a:defRPr>
            </a:pPr>
            <a:r>
              <a:t>This cafe that I am writing about is what every person would dream of. This café has the best customer service that ever existed. It serves well-made tea and coffee to the people. It also sell some tasty snacks that the customers are able to buy. Now that I have mentioned what can be bought and drink here, I am now going to say the whole theme of this. As you entered the café, you can hear this calming music playing. This can make the people relieve their stress. The café is usually very quiet and only some bakers and waiters talk. This is to create an environment that is enjoyable for people to do their business or work without any disturbance.  </a:t>
            </a:r>
            <a:endParaRPr>
              <a:latin typeface="Arial"/>
              <a:ea typeface="Arial"/>
              <a:cs typeface="Arial"/>
              <a:sym typeface="Arial"/>
            </a:endParaRPr>
          </a:p>
          <a:p>
            <a:pPr defTabSz="233679">
              <a:defRPr spc="-50" sz="5000">
                <a:solidFill>
                  <a:schemeClr val="accent6">
                    <a:hueOff val="-182566"/>
                    <a:lumOff val="14356"/>
                  </a:schemeClr>
                </a:solidFill>
              </a:defRPr>
            </a:pPr>
            <a:r>
              <a:t>I think every café has this one unique characteristic and it is the smell of the place. Because if you think about it, each café has its own unique smell like lavender or a coffee-like smell. So as I was saying, every café has its own smell and this café smells like s’mores. It smells delicious and tasty. The textures of the furniture there is very smooth and brings comfort for people. </a:t>
            </a:r>
            <a:endParaRPr>
              <a:latin typeface="Arial"/>
              <a:ea typeface="Arial"/>
              <a:cs typeface="Arial"/>
              <a:sym typeface="Arial"/>
            </a:endParaRPr>
          </a:p>
          <a:p>
            <a:pPr defTabSz="233679">
              <a:defRPr spc="-50" sz="5000">
                <a:solidFill>
                  <a:schemeClr val="accent6">
                    <a:hueOff val="-182566"/>
                    <a:lumOff val="14356"/>
                  </a:schemeClr>
                </a:solidFill>
              </a:defRPr>
            </a:pPr>
            <a:r>
              <a:t>So now that I finish saying about the minor characteristic of this café, it’s time to say about the major characteristics of it like the designs and the layouts of it. So basically it was designed simply with chandeliers, pattern painted wall and a checkered floor tiles. So if you can just imagine that, it would look very neat and simple in your mind. So the café is redesigned 2 times every year. The times when it was redesigned were in Christmas and Halloween. In Halloween, it would be designed with jack o’ lanterns, skeletons hanging from the entrance ceiling and some artificial cobwebs and other ornaments. </a:t>
            </a:r>
            <a:endParaRPr>
              <a:latin typeface="Arial"/>
              <a:ea typeface="Arial"/>
              <a:cs typeface="Arial"/>
              <a:sym typeface="Arial"/>
            </a:endParaRPr>
          </a:p>
          <a:p>
            <a:pPr defTabSz="233679">
              <a:defRPr spc="-50" sz="5000">
                <a:solidFill>
                  <a:schemeClr val="accent6">
                    <a:hueOff val="-182566"/>
                    <a:lumOff val="14356"/>
                  </a:schemeClr>
                </a:solidFill>
              </a:defRPr>
            </a:pPr>
            <a:r>
              <a:t>Christmas is literally same as Halloween as it would be designed with Christmas related decorations like mistletoes, Christmas trees with candy canes and ornaments. Now that I have describe a lot about this café, you can see that this can be a great place for people who wants to work on some business tasks peacefully. </a:t>
            </a:r>
            <a:endParaRPr>
              <a:latin typeface="Arial"/>
              <a:ea typeface="Arial"/>
              <a:cs typeface="Arial"/>
              <a:sym typeface="Arial"/>
            </a:endParaRPr>
          </a:p>
          <a:p>
            <a:pPr defTabSz="233679">
              <a:defRPr spc="-50" sz="5000">
                <a:solidFill>
                  <a:schemeClr val="accent6">
                    <a:hueOff val="-182566"/>
                    <a:lumOff val="14356"/>
                  </a:schemeClr>
                </a:solidFill>
              </a:defRPr>
            </a:pPr>
            <a:r>
              <a:t> </a:t>
            </a:r>
            <a:endParaRPr>
              <a:latin typeface="Arial"/>
              <a:ea typeface="Arial"/>
              <a:cs typeface="Arial"/>
              <a:sym typeface="Arial"/>
            </a:endParaRPr>
          </a:p>
          <a:p>
            <a:pPr defTabSz="233679">
              <a:defRPr spc="-50" sz="5000">
                <a:solidFill>
                  <a:schemeClr val="accent6">
                    <a:hueOff val="-182566"/>
                    <a:lumOff val="14356"/>
                  </a:schemeClr>
                </a:solidFill>
              </a:defRPr>
            </a:pPr>
            <a:r>
              <a:rPr>
                <a:latin typeface="Druk Bold"/>
                <a:ea typeface="Druk Bold"/>
                <a:cs typeface="Druk Bold"/>
                <a:sym typeface="Druk Bold"/>
              </a:rPr>
              <a:t>-</a:t>
            </a:r>
            <a:r>
              <a:t>Kaung Htet Thu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Agenda Title"/>
          <p:cNvSpPr txBox="1"/>
          <p:nvPr>
            <p:ph type="title"/>
          </p:nvPr>
        </p:nvSpPr>
        <p:spPr>
          <a:prstGeom prst="rect">
            <a:avLst/>
          </a:prstGeom>
        </p:spPr>
        <p:txBody>
          <a:bodyPr/>
          <a:lstStyle/>
          <a:p>
            <a:pPr/>
          </a:p>
        </p:txBody>
      </p:sp>
      <p:sp>
        <p:nvSpPr>
          <p:cNvPr id="186" name="CHAMPIONS…"/>
          <p:cNvSpPr txBox="1"/>
          <p:nvPr>
            <p:ph type="body" idx="1"/>
          </p:nvPr>
        </p:nvSpPr>
        <p:spPr>
          <a:prstGeom prst="rect">
            <a:avLst/>
          </a:prstGeom>
        </p:spPr>
        <p:txBody>
          <a:bodyPr/>
          <a:lstStyle/>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CHAMPIONS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September 23, 2019. The basketball playoffs of the Yangon Athletic Conference (YAC) begun. With a total of four teams battling against each other for the same prize, students, graduates, and teachers knew that this season was one to watch. The crowd on their feet, drums rolling, fans chanting, the electricity inside the gymnasium was absurd. As the first game started, we knew we needed it. With the motivation of the crowd, the chemistry between the players, and the heart of “Chinthe” that didn’t give up until the sound of the buzzer was heard, the inner champion shall rise. Closing out the first game with a dub made the team feel slightly relieved, but the job wasn’t finished yet.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We might’ve taken the first game home, but the second was not one to relax about. We started the game pretty rough, and halfway through the game, some players got a little physical, not a lot but it was something that went on to till the end of the game. I mean, it happens, that’s what sports are all about. We kept reminding ourselves that the job was not done and still had something to chase in front of us. No fights, arguments or trash talking took place, we worked hard in silence and let our results make the noise. The second game was a tough one but with hard work, staying positive, we were able to push our limits to the very end. At this point, the everyone knew the trophy was ours. As the third game began, it felt magical to me, it was the game when I cracked my egg! Or in other words it means that a player in a sport in this case basketball has opened the scoring for the season. I myself being not the best, younger, and a grade lower than my teammates really limited my playing time. Halfway through the game, I got subbed in. With about a quarter of the game remaining, I brought the ball up the court, did a small crossover and with the space as opened as sea, I was able to get my shot off. With a not so high arc, the ball hit the backboard and dropped straight in hoop. The entire bench got up celebrating in excitement, now this is what I called magical, with the entire team in joy made this moment ten times better.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All &amp; All, nothing worth having comes easy. We flew high, pushed limits, raised the roof, and enjoyed the journey. “WE ARE THE CHAMPIONS”, the team huddled in joy, held the trophy and celebrated as if there wasn’t a tomorrow.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“IF YOU AREN’T WILLING TO PUSH LIMITS, THEN THERE IS NO POINT IN TRYING” - Kyaw Min Naing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My first swimming lesson…"/>
          <p:cNvSpPr txBox="1"/>
          <p:nvPr>
            <p:ph type="title"/>
          </p:nvPr>
        </p:nvSpPr>
        <p:spPr>
          <a:xfrm>
            <a:off x="745505" y="1136847"/>
            <a:ext cx="22892991" cy="11858781"/>
          </a:xfrm>
          <a:prstGeom prst="rect">
            <a:avLst/>
          </a:prstGeom>
        </p:spPr>
        <p:txBody>
          <a:bodyPr/>
          <a:lstStyle/>
          <a:p>
            <a:pPr marL="0" indent="0" algn="ctr" defTabSz="233679">
              <a:defRPr spc="-54" sz="5400">
                <a:solidFill>
                  <a:srgbClr val="C2FFF7"/>
                </a:solidFill>
              </a:defRPr>
            </a:pPr>
            <a:r>
              <a:t>My first swimming lesson </a:t>
            </a:r>
            <a:endParaRPr>
              <a:latin typeface="Arial"/>
              <a:ea typeface="Arial"/>
              <a:cs typeface="Arial"/>
              <a:sym typeface="Arial"/>
            </a:endParaRPr>
          </a:p>
          <a:p>
            <a:pPr marL="0" indent="0" algn="ctr" defTabSz="233679">
              <a:defRPr spc="-54" sz="5400">
                <a:solidFill>
                  <a:srgbClr val="C2FFF7"/>
                </a:solidFill>
              </a:defRPr>
            </a:pPr>
            <a:r>
              <a:t> </a:t>
            </a:r>
            <a:endParaRPr>
              <a:latin typeface="Arial"/>
              <a:ea typeface="Arial"/>
              <a:cs typeface="Arial"/>
              <a:sym typeface="Arial"/>
            </a:endParaRPr>
          </a:p>
          <a:p>
            <a:pPr marL="0" indent="0" algn="ctr" defTabSz="233679">
              <a:defRPr spc="-54" sz="5400">
                <a:solidFill>
                  <a:srgbClr val="C2FFF7"/>
                </a:solidFill>
              </a:defRPr>
            </a:pPr>
            <a:r>
              <a:t>It was late in the afternoon and the sun shone brightly above the sapphire blue water resting in the pool. It would’ve been a relaxing dip in the scorching summer heat if not for a single reason: I can’t swim. </a:t>
            </a:r>
            <a:endParaRPr>
              <a:latin typeface="Arial"/>
              <a:ea typeface="Arial"/>
              <a:cs typeface="Arial"/>
              <a:sym typeface="Arial"/>
            </a:endParaRPr>
          </a:p>
          <a:p>
            <a:pPr marL="0" indent="0" algn="ctr" defTabSz="233679">
              <a:defRPr spc="-54" sz="5400">
                <a:solidFill>
                  <a:srgbClr val="C2FFF7"/>
                </a:solidFill>
              </a:defRPr>
            </a:pPr>
            <a:r>
              <a:t>It was my first swimming lesson and it was in great trepidation that I even reached out my tiny toes to touch the water. Water was never my friend; it was a fearsome enemy ready to swallow me whole, crush my lungs and laugh as I slowly die struggling to send oxygen to my brain.  </a:t>
            </a:r>
            <a:endParaRPr>
              <a:latin typeface="Arial"/>
              <a:ea typeface="Arial"/>
              <a:cs typeface="Arial"/>
              <a:sym typeface="Arial"/>
            </a:endParaRPr>
          </a:p>
          <a:p>
            <a:pPr marL="0" indent="0" algn="ctr" defTabSz="233679">
              <a:defRPr spc="-54" sz="5400">
                <a:solidFill>
                  <a:srgbClr val="C2FFF7"/>
                </a:solidFill>
              </a:defRPr>
            </a:pPr>
            <a:r>
              <a:t>As I entered the pool, I underestimated its depth and water immediately filled my nostrils, causing me to choke up and nearly giving me a panic attack. The cold of the water shocked me; I never thought there would be such a great contrast between the temperature of the surrounding air and that of the water.  It was quite a rough start, but I soon got used to the dense water and even started enjoying the experience. </a:t>
            </a:r>
            <a:endParaRPr>
              <a:latin typeface="Arial"/>
              <a:ea typeface="Arial"/>
              <a:cs typeface="Arial"/>
              <a:sym typeface="Arial"/>
            </a:endParaRPr>
          </a:p>
          <a:p>
            <a:pPr marL="0" indent="0" algn="ctr" defTabSz="233679">
              <a:defRPr spc="-54" sz="5400">
                <a:solidFill>
                  <a:srgbClr val="C2FFF7"/>
                </a:solidFill>
              </a:defRPr>
            </a:pPr>
            <a:r>
              <a:t>The nice and understanding coach lead me through my warm-up drills and a fast learner that I am, I started swimming to and from the deeper side of the pool in no time, with the help of a paddle board of course. Then, it was evening and the lesson came to an end. However, all students were to swim the full length of the pool one last time, without our boards. </a:t>
            </a:r>
            <a:endParaRPr>
              <a:latin typeface="Arial"/>
              <a:ea typeface="Arial"/>
              <a:cs typeface="Arial"/>
              <a:sym typeface="Arial"/>
            </a:endParaRPr>
          </a:p>
          <a:p>
            <a:pPr marL="0" indent="0" algn="ctr" defTabSz="233679">
              <a:defRPr spc="-54" sz="5400">
                <a:solidFill>
                  <a:srgbClr val="C2FFF7"/>
                </a:solidFill>
              </a:defRPr>
            </a:pPr>
            <a:r>
              <a:t>My heart raced as I started panicking. Any little confidence I gained earlier had disappeared leaving only terror. One by one, I watched my classmates speed through the pool without hesitation. Soon, it was my turn at last. I braced myself and took a deep breath. I move backwards slowly and kicked off from the wall with all my might. I cleared my mind and swam. Then, suddenly, BANG! I crashed into the wall headfirst. I grabbed onto the rim of the pool and looked around. I was already there!  </a:t>
            </a:r>
            <a:endParaRPr>
              <a:latin typeface="Arial"/>
              <a:ea typeface="Arial"/>
              <a:cs typeface="Arial"/>
              <a:sym typeface="Arial"/>
            </a:endParaRPr>
          </a:p>
          <a:p>
            <a:pPr marL="0" indent="0" algn="ctr" defTabSz="233679">
              <a:defRPr spc="-54" sz="5400">
                <a:solidFill>
                  <a:srgbClr val="C2FFF7"/>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The first time I went to a cafe was when my beloved father took me to one after school had ended. As soon as I opened the door, my nasal senses were assaulted with every smell imaginable. The euphoric scent of cakes, coffee and the assorted foods laid ou"/>
          <p:cNvSpPr txBox="1"/>
          <p:nvPr>
            <p:ph type="body" idx="1"/>
          </p:nvPr>
        </p:nvSpPr>
        <p:spPr>
          <a:xfrm>
            <a:off x="780353" y="1078948"/>
            <a:ext cx="22057373" cy="11558104"/>
          </a:xfrm>
          <a:prstGeom prst="rect">
            <a:avLst/>
          </a:prstGeom>
        </p:spPr>
        <p:txBody>
          <a:bodyPr/>
          <a:lstStyle>
            <a:lvl1pPr defTabSz="268731">
              <a:defRPr spc="-61" sz="6164">
                <a:solidFill>
                  <a:schemeClr val="accent6">
                    <a:hueOff val="-182566"/>
                    <a:lumOff val="14356"/>
                  </a:schemeClr>
                </a:solidFill>
              </a:defRPr>
            </a:lvl1pPr>
          </a:lstStyle>
          <a:p>
            <a:pPr/>
            <a:r>
              <a:t>  The first time I went to a cafe was when my beloved father took me to one after school had ended. As soon as I opened the door, my nasal senses were assaulted with every smell imaginable. The euphoric scent of cakes, coffee and the assorted foods laid out on the shelves lining the counter made me feel as if I was at the gates of heaven itself. Sadly, there wasn't much to say about the sounds other than the loud ordering of food by the customers and the chefs communicating between each other. My father and I walked in and were greeted by the a very friendly cashier at the counter. She presented to us a variety of mouthwatering, visually appealing and extremely fragrant smelling. We ordered our food and sat at an empty table. Luck would have it that this table was next to the unusually large window pane; however, the traffic and the view outside was so incredibly boring and sad that we just looked back at the cakes and the drinks that looked much better than the almost dystopian view out the window. The food arrived after what felt like ages and the cake looked delectable. However, I had to push my urges back for a few minutes as my dad just HAD to take a picture to show off to his friends. The food, when I tasted it, was absolutely mesmerizing. The creaminess of the cheese and the flavor of the chocolate was like a firework show in my mouth. I consumed the food very quickly, to put it mildly. After we were done, we paid the cashier and left rather reluctantly, pushing the scents and sounds behind us and going back home.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Agenda Title"/>
          <p:cNvSpPr txBox="1"/>
          <p:nvPr>
            <p:ph type="title"/>
          </p:nvPr>
        </p:nvSpPr>
        <p:spPr>
          <a:prstGeom prst="rect">
            <a:avLst/>
          </a:prstGeom>
        </p:spPr>
        <p:txBody>
          <a:bodyPr/>
          <a:lstStyle/>
          <a:p>
            <a:pPr/>
          </a:p>
        </p:txBody>
      </p:sp>
      <p:sp>
        <p:nvSpPr>
          <p:cNvPr id="193" name="A perfect house is a place where a person feels safe not only from the elements, but also from all the worries and troubles of the outside world. I can confidently claim that I am a happy owner of a house where I feel relaxed and confident and where I wa"/>
          <p:cNvSpPr txBox="1"/>
          <p:nvPr>
            <p:ph type="body" idx="1"/>
          </p:nvPr>
        </p:nvSpPr>
        <p:spPr>
          <a:prstGeom prst="rect">
            <a:avLst/>
          </a:prstGeom>
        </p:spPr>
        <p:txBody>
          <a:bodyPr/>
          <a:lstStyle/>
          <a:p>
            <a:pPr algn="ctr" defTabSz="233679">
              <a:lnSpc>
                <a:spcPct val="70000"/>
              </a:lnSpc>
              <a:defRPr b="0" cap="all" spc="-44" sz="4440">
                <a:solidFill>
                  <a:srgbClr val="F2F988"/>
                </a:solidFill>
                <a:latin typeface="+mn-lt"/>
                <a:ea typeface="+mn-ea"/>
                <a:cs typeface="+mn-cs"/>
                <a:sym typeface="Druk Medium"/>
              </a:defRPr>
            </a:pPr>
            <a:r>
              <a:t>A perfect house is a place where a person feels safe not only from the elements, but also from all the worries and troubles of the outside world. I can confidently claim that I am a happy owner of a house where I feel relaxed and confident and where I want to spend as much time as I can. I do like going out and visiting new places, but only at home, I can be completely free and comfortable. It is a place filled with good memories and a place where I hope to start my own family someday. My house may not look impressive for many, but it is special for me, as I love every small detail in it. </a:t>
            </a:r>
            <a:endParaRPr>
              <a:latin typeface="Arial"/>
              <a:ea typeface="Arial"/>
              <a:cs typeface="Arial"/>
              <a:sym typeface="Arial"/>
            </a:endParaRPr>
          </a:p>
          <a:p>
            <a:pPr algn="ctr" defTabSz="233679">
              <a:lnSpc>
                <a:spcPct val="70000"/>
              </a:lnSpc>
              <a:defRPr b="0" cap="all" spc="-44" sz="4440">
                <a:solidFill>
                  <a:srgbClr val="F2F988"/>
                </a:solidFill>
                <a:latin typeface="+mn-lt"/>
                <a:ea typeface="+mn-ea"/>
                <a:cs typeface="+mn-cs"/>
                <a:sym typeface="Druk Medium"/>
              </a:defRPr>
            </a:pPr>
            <a:r>
              <a:t>As for the interior, my house has nothing exceptional. It has regular zoning and was apparently built by an architect with too little imagination. However, my mother managed to make this place special. I need to note that my mother likes minimalism, so she puts all things in wardrobes and cupboards. As a result, there is much space in our house, and one cannot risk banging into numerous decorative chairs and tables. However, the rooms do not look empty. We have may high-quality, comfortable pieces of furniture like the large brown leather couch in the living room, a soft white carpet in my bedroom, or a stunning wooden table in the kitchen that I love the most. All things fit each other well, which shows that my mother took pains to work on the design. </a:t>
            </a:r>
            <a:endParaRPr>
              <a:latin typeface="Arial"/>
              <a:ea typeface="Arial"/>
              <a:cs typeface="Arial"/>
              <a:sym typeface="Arial"/>
            </a:endParaRPr>
          </a:p>
          <a:p>
            <a:pPr algn="ctr" defTabSz="233679">
              <a:lnSpc>
                <a:spcPct val="70000"/>
              </a:lnSpc>
              <a:defRPr b="0" cap="all" spc="-44" sz="4440">
                <a:solidFill>
                  <a:srgbClr val="F2F988"/>
                </a:solidFill>
                <a:latin typeface="+mn-lt"/>
                <a:ea typeface="+mn-ea"/>
                <a:cs typeface="+mn-cs"/>
                <a:sym typeface="Druk Medium"/>
              </a:defRPr>
            </a:pPr>
            <a:r>
              <a:t>Moreover, my mother and I love house plants, so there are plenty of them in all the rooms. We have large and small ones, with long and short leaves, with flowers and without them. Surprisingly, our house does not look like jungles, as my father constructed beautiful wooden shelves and hangers to arrange everything nicely. I love days when the sun is shining into the window, and the leaves begin glowing with this deep green color. It feels like the house is part of the outside world, only more peaceful and comfortable. I can say that my parents know how to create a special atmosphere in the house, and I admit that I need to learn much from them to transform a regular house into an exceptional home.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My home is small but it is comfortable to live in my home. When I'm at home I feel very free and relax. At my home mostly every furniture is rough and hard but our sofa and bed were very soft and the texture is very good. At my home it smells pleasant be"/>
          <p:cNvSpPr txBox="1"/>
          <p:nvPr>
            <p:ph type="title"/>
          </p:nvPr>
        </p:nvSpPr>
        <p:spPr>
          <a:xfrm>
            <a:off x="745505" y="318410"/>
            <a:ext cx="22406211" cy="12953143"/>
          </a:xfrm>
          <a:prstGeom prst="rect">
            <a:avLst/>
          </a:prstGeom>
        </p:spPr>
        <p:txBody>
          <a:bodyPr/>
          <a:lstStyle>
            <a:lvl1pPr marL="0" indent="0" algn="ctr" defTabSz="233679">
              <a:defRPr spc="-88" sz="8800">
                <a:solidFill>
                  <a:srgbClr val="B7FCFF"/>
                </a:solidFill>
              </a:defRPr>
            </a:lvl1pPr>
          </a:lstStyle>
          <a:p>
            <a:pPr/>
            <a:r>
              <a:t>My home is small but it is comfortable to live in my home. When I'm at home I feel very free and relax. At my home mostly every furniture is rough and hard but our sofa and bed were very soft and the texture is very good. At my home it smells pleasant because everywhere I go, I could smell the flower smell. There is a time which smell very pleasant at my home that is a time when my mom is cooking. Mostly everywhere is full of the curries smell. In my eyes I don’t see our home interior is nice but different it seems ugly for me. In the afternoon, I can hear the bird singing and the noise of the car passing in front of my home and I can also hear the people talking to each other. At my home it is usually always noisy because of my brother and he always open the TV sound very high so it was very noisy to me and mostly all. My sis and mom always need to tell to low down the vo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Descriptive Writing Assignment…"/>
          <p:cNvSpPr txBox="1"/>
          <p:nvPr>
            <p:ph type="body" idx="1"/>
          </p:nvPr>
        </p:nvSpPr>
        <p:spPr>
          <a:xfrm>
            <a:off x="1219200" y="527385"/>
            <a:ext cx="22693766" cy="12783050"/>
          </a:xfrm>
          <a:prstGeom prst="rect">
            <a:avLst/>
          </a:prstGeom>
        </p:spPr>
        <p:txBody>
          <a:bodyPr/>
          <a:lstStyle/>
          <a:p>
            <a:pPr defTabSz="233679">
              <a:defRPr spc="-45" sz="4560">
                <a:solidFill>
                  <a:schemeClr val="accent6">
                    <a:hueOff val="-182566"/>
                    <a:lumOff val="14356"/>
                  </a:schemeClr>
                </a:solidFill>
              </a:defRPr>
            </a:pPr>
            <a:r>
              <a:t>Descriptive Writing Assignment </a:t>
            </a:r>
            <a:endParaRPr>
              <a:latin typeface="Arial"/>
              <a:ea typeface="Arial"/>
              <a:cs typeface="Arial"/>
              <a:sym typeface="Arial"/>
            </a:endParaRPr>
          </a:p>
          <a:p>
            <a:pPr defTabSz="233679">
              <a:defRPr spc="-45" sz="4560">
                <a:solidFill>
                  <a:schemeClr val="accent6">
                    <a:hueOff val="-182566"/>
                    <a:lumOff val="14356"/>
                  </a:schemeClr>
                </a:solidFill>
              </a:defRPr>
            </a:pPr>
            <a:r>
              <a:t>My Home </a:t>
            </a:r>
            <a:endParaRPr>
              <a:latin typeface="Arial"/>
              <a:ea typeface="Arial"/>
              <a:cs typeface="Arial"/>
              <a:sym typeface="Arial"/>
            </a:endParaRPr>
          </a:p>
          <a:p>
            <a:pPr defTabSz="233679">
              <a:defRPr spc="-45" sz="4560">
                <a:solidFill>
                  <a:schemeClr val="accent6">
                    <a:hueOff val="-182566"/>
                    <a:lumOff val="14356"/>
                  </a:schemeClr>
                </a:solidFill>
              </a:defRPr>
            </a:pPr>
            <a:r>
              <a:t>In my option, my home is one of the best home, better than any other home because my home has a quite atmosphere that help me relax and it seem beautiful too. You should come see my house often because it would make you relax like me… </a:t>
            </a:r>
            <a:endParaRPr>
              <a:latin typeface="Arial"/>
              <a:ea typeface="Arial"/>
              <a:cs typeface="Arial"/>
              <a:sym typeface="Arial"/>
            </a:endParaRPr>
          </a:p>
          <a:p>
            <a:pPr defTabSz="233679">
              <a:defRPr spc="-45" sz="4560">
                <a:solidFill>
                  <a:schemeClr val="accent6">
                    <a:hueOff val="-182566"/>
                    <a:lumOff val="14356"/>
                  </a:schemeClr>
                </a:solidFill>
              </a:defRPr>
            </a:pPr>
            <a:r>
              <a:t>Well guess! When I enter my home, I firstly see my dogs waiting for me in front of my house. When I came back from school, they always wait for me as soon as I arrived my home... Then I see my beautiful house. I have three dogs. They are Teddy, Rocky and Lucky. They love me so much and I love them too… All of my family members love them too. I feel like my home is as big as big a scary big giant. In my house there is a bar, gym and outside the house there is a big swimming pool. In my house there are 6 master bedrooms and 3 single bedrooms, there is a big dining room, altogether there are two living rooms, one is at upstairs and another is at the last floor.  </a:t>
            </a:r>
            <a:endParaRPr>
              <a:latin typeface="Arial"/>
              <a:ea typeface="Arial"/>
              <a:cs typeface="Arial"/>
              <a:sym typeface="Arial"/>
            </a:endParaRPr>
          </a:p>
          <a:p>
            <a:pPr defTabSz="233679">
              <a:defRPr spc="-45" sz="4560">
                <a:solidFill>
                  <a:schemeClr val="accent6">
                    <a:hueOff val="-182566"/>
                    <a:lumOff val="14356"/>
                  </a:schemeClr>
                </a:solidFill>
              </a:defRPr>
            </a:pPr>
            <a:r>
              <a:t>To be honest, I would like to stay in the forest, with so many trees so is like in the middle of the forest there would be a big house and I would be staying at there. So, I told my Mom and Dad to make my home like a forest with so many trees in front of my house. When it is raining it seem so beautiful and the smell of a rain seem so good, it makes me fresh. I feel like I was in the forest like Rapunzel because there is so many trees. I play with my dog when it is raining. Sometimes, my dad scolded me because I was playing in the rain with my dogs. One of my favorite seasons is raining season. When it is raining, I hear the rain drop song. At night like 9:00 I hear my dog barking sound. </a:t>
            </a:r>
            <a:endParaRPr>
              <a:latin typeface="Arial"/>
              <a:ea typeface="Arial"/>
              <a:cs typeface="Arial"/>
              <a:sym typeface="Arial"/>
            </a:endParaRPr>
          </a:p>
          <a:p>
            <a:pPr defTabSz="233679">
              <a:defRPr spc="-45" sz="4560">
                <a:solidFill>
                  <a:schemeClr val="accent6">
                    <a:hueOff val="-182566"/>
                    <a:lumOff val="14356"/>
                  </a:schemeClr>
                </a:solidFill>
              </a:defRPr>
            </a:pPr>
            <a:r>
              <a:t>My one of my best favorite color is skyblue so I told my Mom and Dad to make my room color skyblue color. My room seems beautiful. I hope you will like it too. There are so many things to do in my room because there is a relaxing area, a dressing room, and it is a quite atmosphere place that help me feel relax.  </a:t>
            </a:r>
            <a:endParaRPr>
              <a:latin typeface="Arial"/>
              <a:ea typeface="Arial"/>
              <a:cs typeface="Arial"/>
              <a:sym typeface="Arial"/>
            </a:endParaRPr>
          </a:p>
          <a:p>
            <a:pPr defTabSz="233679">
              <a:defRPr spc="-45" sz="4560">
                <a:solidFill>
                  <a:schemeClr val="accent6">
                    <a:hueOff val="-182566"/>
                    <a:lumOff val="14356"/>
                  </a:schemeClr>
                </a:solidFill>
              </a:defRPr>
            </a:pPr>
            <a:r>
              <a:t>When I came back from my school, Is about like 4 o’clock evening. I told my mom to cook a delicious chicken fried rice. Everyone from my house like my mom delicious fried chicken rice and other too. When I firstly arrived from my school to home I learn for a while then I go and watch how my mom is cook a chicken fried rice. Then when she was going to start putting the rice to into one of the plate, one of the rice fell from the plate so I touch and hold it to throw it into the dustbin. When I touch it, the rice seem so soft. When you come to my house, I will probably let you try my mom chicken fried rice.  </a:t>
            </a:r>
            <a:endParaRPr>
              <a:latin typeface="Arial"/>
              <a:ea typeface="Arial"/>
              <a:cs typeface="Arial"/>
              <a:sym typeface="Arial"/>
            </a:endParaRPr>
          </a:p>
          <a:p>
            <a:pPr defTabSz="233679">
              <a:defRPr spc="-45" sz="4560">
                <a:solidFill>
                  <a:schemeClr val="accent6">
                    <a:hueOff val="-182566"/>
                    <a:lumOff val="14356"/>
                  </a:schemeClr>
                </a:solidFill>
              </a:defRPr>
            </a:pPr>
            <a:r>
              <a:t>This is about my home. I hope you will come to my house often. We are waiting for you! </a:t>
            </a:r>
            <a:endParaRPr>
              <a:latin typeface="Arial"/>
              <a:ea typeface="Arial"/>
              <a:cs typeface="Arial"/>
              <a:sym typeface="Arial"/>
            </a:endParaRPr>
          </a:p>
          <a:p>
            <a:pPr defTabSz="233679">
              <a:defRPr spc="-45" sz="4560">
                <a:solidFill>
                  <a:schemeClr val="accent6">
                    <a:hueOff val="-182566"/>
                    <a:lumOff val="14356"/>
                  </a:schemeClr>
                </a:solidFill>
              </a:defRPr>
            </a:pPr>
            <a:r>
              <a:t> </a:t>
            </a:r>
            <a:endParaRPr>
              <a:latin typeface="Arial"/>
              <a:ea typeface="Arial"/>
              <a:cs typeface="Arial"/>
              <a:sym typeface="Arial"/>
            </a:endParaRPr>
          </a:p>
          <a:p>
            <a:pPr defTabSz="233679">
              <a:defRPr spc="-45" sz="4560">
                <a:solidFill>
                  <a:schemeClr val="accent6">
                    <a:hueOff val="-182566"/>
                    <a:lumOff val="14356"/>
                  </a:schemeClr>
                </a:solidFill>
              </a:defRPr>
            </a:pPr>
            <a:r>
              <a:t> </a:t>
            </a:r>
            <a:endParaRPr>
              <a:latin typeface="Arial"/>
              <a:ea typeface="Arial"/>
              <a:cs typeface="Arial"/>
              <a:sym typeface="Arial"/>
            </a:endParaRPr>
          </a:p>
          <a:p>
            <a:pPr defTabSz="233679">
              <a:defRPr spc="-45" sz="4560">
                <a:solidFill>
                  <a:schemeClr val="accent6">
                    <a:hueOff val="-182566"/>
                    <a:lumOff val="14356"/>
                  </a:schemeClr>
                </a:solidFill>
              </a:defRPr>
            </a:pPr>
            <a:r>
              <a:t>Written by: Moe Pyae Sone Kyaw @ Rose </a:t>
            </a:r>
            <a:endParaRPr>
              <a:latin typeface="Arial"/>
              <a:ea typeface="Arial"/>
              <a:cs typeface="Arial"/>
              <a:sym typeface="Arial"/>
            </a:endParaRPr>
          </a:p>
          <a:p>
            <a:pPr defTabSz="233679">
              <a:defRPr spc="-45" sz="4560">
                <a:solidFill>
                  <a:schemeClr val="accent6">
                    <a:hueOff val="-182566"/>
                    <a:lumOff val="14356"/>
                  </a:schemeClr>
                </a:solidFill>
              </a:defRPr>
            </a:pPr>
            <a:r>
              <a:t>    Secondary 2 A </a:t>
            </a:r>
            <a:endParaRPr>
              <a:latin typeface="Arial"/>
              <a:ea typeface="Arial"/>
              <a:cs typeface="Arial"/>
              <a:sym typeface="Arial"/>
            </a:endParaRPr>
          </a:p>
          <a:p>
            <a:pPr defTabSz="233679">
              <a:defRPr spc="-45" sz="4560">
                <a:solidFill>
                  <a:schemeClr val="accent6">
                    <a:hueOff val="-182566"/>
                    <a:lumOff val="14356"/>
                  </a:schemeClr>
                </a:solidFill>
              </a:defRPr>
            </a:pPr>
            <a:r>
              <a:t> </a:t>
            </a:r>
            <a:endParaRPr>
              <a:latin typeface="Arial"/>
              <a:ea typeface="Arial"/>
              <a:cs typeface="Arial"/>
              <a:sym typeface="Arial"/>
            </a:endParaRPr>
          </a:p>
          <a:p>
            <a:pPr defTabSz="233679">
              <a:defRPr spc="-45" sz="4560">
                <a:solidFill>
                  <a:schemeClr val="accent6">
                    <a:hueOff val="-182566"/>
                    <a:lumOff val="14356"/>
                  </a:schemeClr>
                </a:solidFill>
              </a:defRPr>
            </a:pPr>
            <a:r>
              <a:t> </a:t>
            </a:r>
            <a:endParaRPr>
              <a:latin typeface="Arial"/>
              <a:ea typeface="Arial"/>
              <a:cs typeface="Arial"/>
              <a:sym typeface="Arial"/>
            </a:endParaRPr>
          </a:p>
          <a:p>
            <a:pPr defTabSz="233679">
              <a:defRPr spc="-45" sz="4560">
                <a:solidFill>
                  <a:schemeClr val="accent6">
                    <a:hueOff val="-182566"/>
                    <a:lumOff val="14356"/>
                  </a:schemeClr>
                </a:solidFill>
              </a:defRPr>
            </a:pPr>
            <a:r>
              <a:t> </a:t>
            </a:r>
            <a:endParaRPr>
              <a:latin typeface="Arial"/>
              <a:ea typeface="Arial"/>
              <a:cs typeface="Arial"/>
              <a:sym typeface="Arial"/>
            </a:endParaRPr>
          </a:p>
          <a:p>
            <a:pPr defTabSz="233679">
              <a:defRPr spc="-45" sz="4560">
                <a:solidFill>
                  <a:schemeClr val="accent6">
                    <a:hueOff val="-182566"/>
                    <a:lumOff val="14356"/>
                  </a:schemeClr>
                </a:solidFill>
              </a:defRPr>
            </a:pPr>
            <a:r>
              <a:t> </a:t>
            </a:r>
            <a:endParaRPr>
              <a:latin typeface="Arial"/>
              <a:ea typeface="Arial"/>
              <a:cs typeface="Arial"/>
              <a:sym typeface="Arial"/>
            </a:endParaRPr>
          </a:p>
          <a:p>
            <a:pPr defTabSz="233679">
              <a:defRPr spc="-45" sz="4560">
                <a:solidFill>
                  <a:schemeClr val="accent6">
                    <a:hueOff val="-182566"/>
                    <a:lumOff val="14356"/>
                  </a:schemeClr>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Agenda Title"/>
          <p:cNvSpPr txBox="1"/>
          <p:nvPr>
            <p:ph type="title"/>
          </p:nvPr>
        </p:nvSpPr>
        <p:spPr>
          <a:prstGeom prst="rect">
            <a:avLst/>
          </a:prstGeom>
        </p:spPr>
        <p:txBody>
          <a:bodyPr/>
          <a:lstStyle/>
          <a:p>
            <a:pPr/>
          </a:p>
        </p:txBody>
      </p:sp>
      <p:sp>
        <p:nvSpPr>
          <p:cNvPr id="200" name="I remember my first volleyball tournament. I arrived at ILBC and my couch was waiting for the others so that we could take our leave to go to YIS. As we got on the aircon was freezing cold, so we let our driver lower it. Girls were at the front and boys "/>
          <p:cNvSpPr txBox="1"/>
          <p:nvPr>
            <p:ph type="body" idx="1"/>
          </p:nvPr>
        </p:nvSpPr>
        <p:spPr>
          <a:prstGeom prst="rect">
            <a:avLst/>
          </a:prstGeom>
        </p:spPr>
        <p:txBody>
          <a:bodyPr/>
          <a:lstStyle/>
          <a:p>
            <a:pPr algn="ctr" defTabSz="239522">
              <a:lnSpc>
                <a:spcPct val="70000"/>
              </a:lnSpc>
              <a:defRPr b="0" cap="all" spc="-59" sz="5904">
                <a:solidFill>
                  <a:srgbClr val="F4F9AF"/>
                </a:solidFill>
                <a:latin typeface="+mn-lt"/>
                <a:ea typeface="+mn-ea"/>
                <a:cs typeface="+mn-cs"/>
                <a:sym typeface="Druk Medium"/>
              </a:defRPr>
            </a:pPr>
            <a:r>
              <a:t>I remember my first volleyball tournament. I arrived at ILBC and my couch was waiting for the others so that we could take our leave to go to YIS. As we got on the aircon was freezing cold, so we let our driver lower it. Girls were at the front and boys were at the back of the bus, but we all have something in common, the excitement and our ambition to win.  When we got to YIS, we were getting ready, putting on our kneepads and grabbing our bags. We went inside the gym and it looked amazing! They did a great job decorating the gym with ILBC, YIS, ISY and ISM school flags. The girls took a break and sat down on the uncomfortable plastic chairs while they watch the boys play. U can hear the cheering as if a lion was roaring. People were either shouting or beating plastic water bottles on the floor. Adrenaline rushed into me when the teacher said it was our turn to play. I felt so scared since I was the team libero and that everyone counted on me. The matches were great, but we got 2</a:t>
            </a:r>
            <a:r>
              <a:rPr baseline="31999"/>
              <a:t>nd</a:t>
            </a:r>
            <a:r>
              <a:t> and the boys, well they didn’t do very great and came last. After the match ended, our couch bought pizza. Finally, something to fill our empty stomachs. The taste was booming since it was our first thing to eat when we were starving. Then we went back to our school and everything was great. </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My Home…"/>
          <p:cNvSpPr txBox="1"/>
          <p:nvPr>
            <p:ph type="title"/>
          </p:nvPr>
        </p:nvSpPr>
        <p:spPr>
          <a:xfrm>
            <a:off x="1219200" y="476573"/>
            <a:ext cx="22458637" cy="12762854"/>
          </a:xfrm>
          <a:prstGeom prst="rect">
            <a:avLst/>
          </a:prstGeom>
        </p:spPr>
        <p:txBody>
          <a:bodyPr/>
          <a:lstStyle/>
          <a:p>
            <a:pPr marL="0" indent="0" algn="ctr" defTabSz="233679">
              <a:defRPr spc="-44" sz="4440">
                <a:solidFill>
                  <a:srgbClr val="C7FBF1"/>
                </a:solidFill>
              </a:defRPr>
            </a:pPr>
            <a:r>
              <a:t>My Home </a:t>
            </a:r>
            <a:endParaRPr>
              <a:latin typeface="Arial"/>
              <a:ea typeface="Arial"/>
              <a:cs typeface="Arial"/>
              <a:sym typeface="Arial"/>
            </a:endParaRPr>
          </a:p>
          <a:p>
            <a:pPr marL="0" indent="0" algn="ctr" defTabSz="233679">
              <a:defRPr spc="-44" sz="4440">
                <a:solidFill>
                  <a:srgbClr val="C7FBF1"/>
                </a:solidFill>
              </a:defRPr>
            </a:pPr>
            <a:r>
              <a:t> </a:t>
            </a:r>
            <a:endParaRPr>
              <a:latin typeface="Arial"/>
              <a:ea typeface="Arial"/>
              <a:cs typeface="Arial"/>
              <a:sym typeface="Arial"/>
            </a:endParaRPr>
          </a:p>
          <a:p>
            <a:pPr marL="0" indent="0" algn="ctr" defTabSz="233679">
              <a:defRPr spc="-44" sz="4440">
                <a:solidFill>
                  <a:srgbClr val="C7FBF1"/>
                </a:solidFill>
              </a:defRPr>
            </a:pPr>
            <a:r>
              <a:t>Home for me, is a place where I feel safe, the only place where I feel that I’m truly loved and a place where I can be myself, a place which brings back all the good and bad memories of every year that I’ve spent with my family members until now, a place where I recharge my mind and soul, and most importantly, home is a place where my heart is connected with my family, guarded by the atmosphere of love, warmth, tranquility, and gaiety. In other words, home is a whole other unique world I can find in the universe. </a:t>
            </a:r>
            <a:endParaRPr>
              <a:latin typeface="Arial"/>
              <a:ea typeface="Arial"/>
              <a:cs typeface="Arial"/>
              <a:sym typeface="Arial"/>
            </a:endParaRPr>
          </a:p>
          <a:p>
            <a:pPr marL="0" indent="0" algn="ctr" defTabSz="233679">
              <a:defRPr spc="-44" sz="4440">
                <a:solidFill>
                  <a:srgbClr val="C7FBF1"/>
                </a:solidFill>
              </a:defRPr>
            </a:pPr>
            <a:r>
              <a:t>It always feels exhilarating when I come back from somewhere else and set foot in the lush, viridescent garden, welcoming me with the energizing smell of jasmine and many other flowers that my parents have grown. It refreshes me to see the glorious sight of orchids, vivid morning glories, aloe vera plants, and mangoes dancing playfully, hanging down in the winter and summer. Different kinds of towering fruit trees provide a cool and a shadowy place for relaxing. The garden has new looks every season and is always filled with the calm sound of tree leaves swishing and rustling. </a:t>
            </a:r>
            <a:endParaRPr>
              <a:latin typeface="Arial"/>
              <a:ea typeface="Arial"/>
              <a:cs typeface="Arial"/>
              <a:sym typeface="Arial"/>
            </a:endParaRPr>
          </a:p>
          <a:p>
            <a:pPr marL="0" indent="0" algn="ctr" defTabSz="233679">
              <a:defRPr spc="-44" sz="4440">
                <a:solidFill>
                  <a:srgbClr val="C7FBF1"/>
                </a:solidFill>
              </a:defRPr>
            </a:pPr>
            <a:r>
              <a:t>After about thirty steps, I finally get to my house which is painted light-yellow and white. The first room is the mudroom, where we have to leave our shoes, raincoats and hats, and clean ourselves before entering the living room. A reddish Chinese ornament hangs on the polished teak entrance door of the living room. The white, vast living room is usually hushed in the afternoon, when everyone’s in their own room, but it would always be brimming with laughter and family conversations in the evenings. There’s also a massive 4-feet-tall bookshelf where newspapers and new books are put. On the left side of the living room is the dining room and the kitchen. My family gathers in these rooms early in the morning to have breakfast before the sun has risen up, and in the evenings to have dinner. Grandpa’s study is on the right side of the living room and it’s the smallest room in the whole house, but on the other hand, it’s filled with lots of antiquarian books, a collection of vintage things, old letters and family photos, and a teak desk which sits in the middle of the tiny room. Getting into grandpa’s room is like entering a completely new world, back in time to the 20</a:t>
            </a:r>
            <a:r>
              <a:rPr baseline="31999"/>
              <a:t>th</a:t>
            </a:r>
            <a:r>
              <a:t> century. Beside his study is our grandparents’ bedroom. There’s also a red oak steep stair, leading from the living room to upstairs, where my bedroom, brother’s bedroom and our parents’ bedroom are. I would always get into a fight with my brother when he plays deafening music when our parents are away, but most of the time, it’s very silent and peaceful. My room is bisected into a white bedroom and a private, quiet study with a light-yellow curtain. </a:t>
            </a:r>
            <a:endParaRPr>
              <a:latin typeface="Arial"/>
              <a:ea typeface="Arial"/>
              <a:cs typeface="Arial"/>
              <a:sym typeface="Arial"/>
            </a:endParaRPr>
          </a:p>
          <a:p>
            <a:pPr marL="0" indent="0" algn="ctr" defTabSz="233679">
              <a:defRPr spc="-44" sz="4440">
                <a:solidFill>
                  <a:srgbClr val="C7FBF1"/>
                </a:solidFill>
              </a:defRPr>
            </a:pPr>
            <a:r>
              <a:t>I love my home because of the luxurious and the charming look of every single part of it, but when it combines with the presence of my family, that makes me have a sense of security, warmth, joy, and a homely feeling, when I can finally call it a ‘perfect home’ for me. </a:t>
            </a:r>
            <a:endParaRPr>
              <a:latin typeface="Arial"/>
              <a:ea typeface="Arial"/>
              <a:cs typeface="Arial"/>
              <a:sym typeface="Arial"/>
            </a:endParaRPr>
          </a:p>
          <a:p>
            <a:pPr marL="0" indent="0" algn="ctr" defTabSz="233679">
              <a:defRPr spc="-44" sz="4440">
                <a:solidFill>
                  <a:srgbClr val="C7FBF1"/>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Descriptive Writing Assignment 2…"/>
          <p:cNvSpPr txBox="1"/>
          <p:nvPr>
            <p:ph type="body" idx="1"/>
          </p:nvPr>
        </p:nvSpPr>
        <p:spPr>
          <a:xfrm>
            <a:off x="1219200" y="866752"/>
            <a:ext cx="21945600" cy="12799086"/>
          </a:xfrm>
          <a:prstGeom prst="rect">
            <a:avLst/>
          </a:prstGeom>
        </p:spPr>
        <p:txBody>
          <a:bodyPr/>
          <a:lstStyle/>
          <a:p>
            <a:pPr defTabSz="578358">
              <a:defRPr spc="-49" sz="4950">
                <a:solidFill>
                  <a:schemeClr val="accent6">
                    <a:hueOff val="-182566"/>
                    <a:lumOff val="14356"/>
                  </a:schemeClr>
                </a:solidFill>
              </a:defRPr>
            </a:pPr>
            <a:r>
              <a:t>Descriptive Writing Assignment 2 </a:t>
            </a:r>
            <a:endParaRPr>
              <a:latin typeface="Arial"/>
              <a:ea typeface="Arial"/>
              <a:cs typeface="Arial"/>
              <a:sym typeface="Arial"/>
            </a:endParaRPr>
          </a:p>
          <a:p>
            <a:pPr defTabSz="578358">
              <a:defRPr spc="-49" sz="4950">
                <a:solidFill>
                  <a:schemeClr val="accent6">
                    <a:hueOff val="-182566"/>
                    <a:lumOff val="14356"/>
                  </a:schemeClr>
                </a:solidFill>
              </a:defRPr>
            </a:pPr>
            <a:r>
              <a:t> </a:t>
            </a:r>
            <a:endParaRPr>
              <a:latin typeface="Arial"/>
              <a:ea typeface="Arial"/>
              <a:cs typeface="Arial"/>
              <a:sym typeface="Arial"/>
            </a:endParaRPr>
          </a:p>
          <a:p>
            <a:pPr defTabSz="578358">
              <a:defRPr spc="-49" sz="4950">
                <a:solidFill>
                  <a:schemeClr val="accent6">
                    <a:hueOff val="-182566"/>
                    <a:lumOff val="14356"/>
                  </a:schemeClr>
                </a:solidFill>
              </a:defRPr>
            </a:pPr>
            <a:r>
              <a:t>           </a:t>
            </a:r>
            <a:endParaRPr>
              <a:latin typeface="Arial"/>
              <a:ea typeface="Arial"/>
              <a:cs typeface="Arial"/>
              <a:sym typeface="Arial"/>
            </a:endParaRPr>
          </a:p>
          <a:p>
            <a:pPr defTabSz="578358">
              <a:defRPr spc="-49" sz="4950">
                <a:solidFill>
                  <a:schemeClr val="accent6">
                    <a:hueOff val="-182566"/>
                    <a:lumOff val="14356"/>
                  </a:schemeClr>
                </a:solidFill>
              </a:defRPr>
            </a:pPr>
            <a:r>
              <a:t>          My school is a really important place for me. It is like a second home for me. It gives me knowledge, happiness, fun, experiences and skills. It is also an important place for everyone in the world. Without school, it will be like a defect for our life. Although we need to give mountains of money to attend a famous school, but school gives a better life for our life future.  </a:t>
            </a:r>
            <a:endParaRPr>
              <a:latin typeface="Arial"/>
              <a:ea typeface="Arial"/>
              <a:cs typeface="Arial"/>
              <a:sym typeface="Arial"/>
            </a:endParaRPr>
          </a:p>
          <a:p>
            <a:pPr defTabSz="578358">
              <a:defRPr spc="-49" sz="4950">
                <a:solidFill>
                  <a:schemeClr val="accent6">
                    <a:hueOff val="-182566"/>
                    <a:lumOff val="14356"/>
                  </a:schemeClr>
                </a:solidFill>
              </a:defRPr>
            </a:pPr>
            <a:r>
              <a:t> </a:t>
            </a:r>
            <a:endParaRPr>
              <a:latin typeface="Arial"/>
              <a:ea typeface="Arial"/>
              <a:cs typeface="Arial"/>
              <a:sym typeface="Arial"/>
            </a:endParaRPr>
          </a:p>
          <a:p>
            <a:pPr defTabSz="578358">
              <a:defRPr spc="-49" sz="4950">
                <a:solidFill>
                  <a:schemeClr val="accent6">
                    <a:hueOff val="-182566"/>
                    <a:lumOff val="14356"/>
                  </a:schemeClr>
                </a:solidFill>
              </a:defRPr>
            </a:pPr>
            <a:r>
              <a:t>          First of all, my school is very big, as it is built on a huge land. Every student in the school, are also as familiar as siblings. To describe about touch, although we cannot touch the beautiful school, but chairs, tables and some other furniture are also part of school. The furniture is tiny and ingenious. The plants and small trees in school also make me comfortable and fresh. Almost everything in school is clean and tidy.  </a:t>
            </a:r>
            <a:endParaRPr>
              <a:latin typeface="Arial"/>
              <a:ea typeface="Arial"/>
              <a:cs typeface="Arial"/>
              <a:sym typeface="Arial"/>
            </a:endParaRPr>
          </a:p>
          <a:p>
            <a:pPr defTabSz="578358">
              <a:defRPr spc="-49" sz="4950">
                <a:solidFill>
                  <a:schemeClr val="accent6">
                    <a:hueOff val="-182566"/>
                    <a:lumOff val="14356"/>
                  </a:schemeClr>
                </a:solidFill>
              </a:defRPr>
            </a:pPr>
            <a:r>
              <a:t> </a:t>
            </a:r>
            <a:endParaRPr>
              <a:latin typeface="Arial"/>
              <a:ea typeface="Arial"/>
              <a:cs typeface="Arial"/>
              <a:sym typeface="Arial"/>
            </a:endParaRPr>
          </a:p>
          <a:p>
            <a:pPr defTabSz="578358">
              <a:defRPr spc="-49" sz="4950">
                <a:solidFill>
                  <a:schemeClr val="accent6">
                    <a:hueOff val="-182566"/>
                    <a:lumOff val="14356"/>
                  </a:schemeClr>
                </a:solidFill>
              </a:defRPr>
            </a:pPr>
            <a:r>
              <a:t>          Every time when I see my school, I feel like it is like a spectacular mountain with modern buildings and advance machines. Every student is also wearing uniform and it seems like the school has important rules. For the smell, the smell from the trees and plants smell like perfumes, and make me feel fresh and always make me feel wakefulness when I come to school. For the hearing, I can hear birds singing, teachers teaching, students talking, learning, assembly hall sounds, playing musical instruments, children playing, car sounds, etc..... Some sounds are really loud, but not annoy at all. There are also various sounds that are pleasant. Not only these, my school also have lots of interesting shiny points. </a:t>
            </a:r>
            <a:endParaRPr>
              <a:latin typeface="Arial"/>
              <a:ea typeface="Arial"/>
              <a:cs typeface="Arial"/>
              <a:sym typeface="Arial"/>
            </a:endParaRPr>
          </a:p>
          <a:p>
            <a:pPr defTabSz="578358">
              <a:defRPr spc="-49" sz="4950">
                <a:solidFill>
                  <a:schemeClr val="accent6">
                    <a:hueOff val="-182566"/>
                    <a:lumOff val="14356"/>
                  </a:schemeClr>
                </a:solidFill>
              </a:defRPr>
            </a:pPr>
            <a:r>
              <a:t> </a:t>
            </a:r>
            <a:endParaRPr>
              <a:latin typeface="Arial"/>
              <a:ea typeface="Arial"/>
              <a:cs typeface="Arial"/>
              <a:sym typeface="Arial"/>
            </a:endParaRPr>
          </a:p>
          <a:p>
            <a:pPr defTabSz="578358">
              <a:defRPr spc="-49" sz="4950">
                <a:solidFill>
                  <a:schemeClr val="accent6">
                    <a:hueOff val="-182566"/>
                    <a:lumOff val="14356"/>
                  </a:schemeClr>
                </a:solidFill>
              </a:defRPr>
            </a:pPr>
            <a:r>
              <a:t>          I really love my school as I love my home, and it gives me knowledge, skills, and the things that we cannot buy with money. I also recognize a lot of kind teachers and friendly friends because of my lovely school.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Agenda Title"/>
          <p:cNvSpPr txBox="1"/>
          <p:nvPr>
            <p:ph type="title"/>
          </p:nvPr>
        </p:nvSpPr>
        <p:spPr>
          <a:prstGeom prst="rect">
            <a:avLst/>
          </a:prstGeom>
        </p:spPr>
        <p:txBody>
          <a:bodyPr/>
          <a:lstStyle/>
          <a:p>
            <a:pPr/>
          </a:p>
        </p:txBody>
      </p:sp>
      <p:sp>
        <p:nvSpPr>
          <p:cNvPr id="207" name="my home…"/>
          <p:cNvSpPr txBox="1"/>
          <p:nvPr>
            <p:ph type="body" idx="1"/>
          </p:nvPr>
        </p:nvSpPr>
        <p:spPr>
          <a:prstGeom prst="rect">
            <a:avLst/>
          </a:prstGeom>
        </p:spPr>
        <p:txBody>
          <a:bodyPr/>
          <a:lstStyle/>
          <a:p>
            <a:pPr algn="ctr" defTabSz="292100">
              <a:lnSpc>
                <a:spcPct val="70000"/>
              </a:lnSpc>
              <a:defRPr b="0" cap="all" spc="-50" sz="50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algn="ctr" defTabSz="292100">
              <a:lnSpc>
                <a:spcPct val="70000"/>
              </a:lnSpc>
              <a:defRPr b="0" cap="all" spc="-50" sz="5000">
                <a:solidFill>
                  <a:schemeClr val="accent4">
                    <a:hueOff val="609139"/>
                    <a:lumOff val="16169"/>
                  </a:schemeClr>
                </a:solidFill>
                <a:latin typeface="+mn-lt"/>
                <a:ea typeface="+mn-ea"/>
                <a:cs typeface="+mn-cs"/>
                <a:sym typeface="Druk Medium"/>
              </a:defRPr>
            </a:pPr>
            <a:r>
              <a:t>my home </a:t>
            </a:r>
            <a:endParaRPr>
              <a:latin typeface="Arial"/>
              <a:ea typeface="Arial"/>
              <a:cs typeface="Arial"/>
              <a:sym typeface="Arial"/>
            </a:endParaRPr>
          </a:p>
          <a:p>
            <a:pPr algn="ctr" defTabSz="292100">
              <a:lnSpc>
                <a:spcPct val="70000"/>
              </a:lnSpc>
              <a:defRPr b="0" cap="all" spc="-50" sz="50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algn="ctr" defTabSz="292100">
              <a:lnSpc>
                <a:spcPct val="70000"/>
              </a:lnSpc>
              <a:defRPr b="0" cap="all" spc="-50" sz="5000">
                <a:solidFill>
                  <a:schemeClr val="accent4">
                    <a:hueOff val="609139"/>
                    <a:lumOff val="16169"/>
                  </a:schemeClr>
                </a:solidFill>
                <a:latin typeface="+mn-lt"/>
                <a:ea typeface="+mn-ea"/>
                <a:cs typeface="+mn-cs"/>
                <a:sym typeface="Druk Medium"/>
              </a:defRPr>
            </a:pPr>
            <a:r>
              <a:t>Everyone loves their homes, it’s where you started your life (excluding your mother’s womb of course). Your home is more than just a house, it’s where people feel safe. It’s where people bond with their family. It’s where family dinners are had. It’s where you stay up all night to watch Netflix when your friends come over. It’s not only a place where you’re safe but the place where you also seek comfort. </a:t>
            </a:r>
            <a:endParaRPr>
              <a:latin typeface="Arial"/>
              <a:ea typeface="Arial"/>
              <a:cs typeface="Arial"/>
              <a:sym typeface="Arial"/>
            </a:endParaRPr>
          </a:p>
          <a:p>
            <a:pPr algn="ctr" defTabSz="292100">
              <a:lnSpc>
                <a:spcPct val="70000"/>
              </a:lnSpc>
              <a:defRPr b="0" cap="all" spc="-50" sz="5000">
                <a:solidFill>
                  <a:schemeClr val="accent4">
                    <a:hueOff val="609139"/>
                    <a:lumOff val="16169"/>
                  </a:schemeClr>
                </a:solidFill>
                <a:latin typeface="+mn-lt"/>
                <a:ea typeface="+mn-ea"/>
                <a:cs typeface="+mn-cs"/>
                <a:sym typeface="Druk Medium"/>
              </a:defRPr>
            </a:pPr>
            <a:r>
              <a:t>A home has many components where your privacy, safety and pleasure vary. Personally, I love my room because it’s the only place where I can be alone and I like that. However, others may like their kitchen, living room or even bathrooms. My home is the only place where I can relax with nothing to worry or be insecure about how you look because, there’s no one that’s going to judge you. There’s always the indistinct chatter of my brother talking with his friends, my mom calling me to come eat pizza, my dad telling me not to always be in my room. I could smell my family eating ramen from my room and would always get out of my room to join them. I’m a pretty lazy person and would lay in my bed all day and I love the comfort of it. </a:t>
            </a:r>
            <a:endParaRPr>
              <a:latin typeface="Arial"/>
              <a:ea typeface="Arial"/>
              <a:cs typeface="Arial"/>
              <a:sym typeface="Arial"/>
            </a:endParaRPr>
          </a:p>
          <a:p>
            <a:pPr algn="ctr" defTabSz="292100">
              <a:lnSpc>
                <a:spcPct val="70000"/>
              </a:lnSpc>
              <a:defRPr b="0" cap="all" spc="-50" sz="5000">
                <a:solidFill>
                  <a:schemeClr val="accent4">
                    <a:hueOff val="609139"/>
                    <a:lumOff val="16169"/>
                  </a:schemeClr>
                </a:solidFill>
                <a:latin typeface="+mn-lt"/>
                <a:ea typeface="+mn-ea"/>
                <a:cs typeface="+mn-cs"/>
                <a:sym typeface="Druk Medium"/>
              </a:defRPr>
            </a:pPr>
            <a:r>
              <a:t>No matter what a person’s favorite place may be, the home will always be their favorite deep down.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BTS concert♥…"/>
          <p:cNvSpPr txBox="1"/>
          <p:nvPr>
            <p:ph type="title"/>
          </p:nvPr>
        </p:nvSpPr>
        <p:spPr>
          <a:xfrm>
            <a:off x="255333" y="674254"/>
            <a:ext cx="22909467" cy="12492798"/>
          </a:xfrm>
          <a:prstGeom prst="rect">
            <a:avLst/>
          </a:prstGeom>
        </p:spPr>
        <p:txBody>
          <a:bodyPr/>
          <a:lstStyle/>
          <a:p>
            <a:pPr marL="0" indent="0" algn="ctr" defTabSz="292100">
              <a:defRPr spc="-50" sz="5000">
                <a:solidFill>
                  <a:srgbClr val="A2FBFA"/>
                </a:solidFill>
              </a:defRPr>
            </a:pPr>
            <a:r>
              <a:t>BTS concert</a:t>
            </a:r>
            <a:r>
              <a:rPr>
                <a:latin typeface="Times New Roman"/>
                <a:ea typeface="Times New Roman"/>
                <a:cs typeface="Times New Roman"/>
                <a:sym typeface="Times New Roman"/>
              </a:rPr>
              <a:t>♥ </a:t>
            </a:r>
            <a:endParaRPr>
              <a:latin typeface="Arial"/>
              <a:ea typeface="Arial"/>
              <a:cs typeface="Arial"/>
              <a:sym typeface="Arial"/>
            </a:endParaRPr>
          </a:p>
          <a:p>
            <a:pPr marL="0" indent="0" algn="ctr" defTabSz="292100">
              <a:defRPr spc="-50" sz="5000">
                <a:solidFill>
                  <a:srgbClr val="A2FBFA"/>
                </a:solidFill>
              </a:defRPr>
            </a:pPr>
            <a:r>
              <a:t> </a:t>
            </a:r>
            <a:endParaRPr>
              <a:latin typeface="Arial"/>
              <a:ea typeface="Arial"/>
              <a:cs typeface="Arial"/>
              <a:sym typeface="Arial"/>
            </a:endParaRPr>
          </a:p>
          <a:p>
            <a:pPr marL="0" indent="0" algn="ctr" defTabSz="292100">
              <a:defRPr spc="-50" sz="5000">
                <a:solidFill>
                  <a:srgbClr val="A2FBFA"/>
                </a:solidFill>
              </a:defRPr>
            </a:pPr>
            <a:r>
              <a:t> </a:t>
            </a:r>
            <a:endParaRPr>
              <a:latin typeface="Arial"/>
              <a:ea typeface="Arial"/>
              <a:cs typeface="Arial"/>
              <a:sym typeface="Arial"/>
            </a:endParaRPr>
          </a:p>
          <a:p>
            <a:pPr marL="0" indent="0" algn="ctr" defTabSz="292100">
              <a:defRPr spc="-50" sz="5000">
                <a:solidFill>
                  <a:srgbClr val="A2FBFA"/>
                </a:solidFill>
              </a:defRPr>
            </a:pPr>
            <a:r>
              <a:t>On June 1st of 2019, I went to a BTS concert at Wembly Stadium. It was a fun experiences but also an exhausting one. </a:t>
            </a:r>
            <a:endParaRPr>
              <a:latin typeface="Arial"/>
              <a:ea typeface="Arial"/>
              <a:cs typeface="Arial"/>
              <a:sym typeface="Arial"/>
            </a:endParaRPr>
          </a:p>
          <a:p>
            <a:pPr marL="0" indent="0" algn="ctr" defTabSz="292100">
              <a:defRPr spc="-50" sz="5000">
                <a:solidFill>
                  <a:srgbClr val="A2FBFA"/>
                </a:solidFill>
              </a:defRPr>
            </a:pPr>
            <a:r>
              <a:t>I went there on Day 2 of the concert. The place was crowded and was beautifully decorated with posters, I went to the stadium at about 11 to the thought that it was not crowded but I was wrong. The place was full of ARMYS and I can see them cheering, dancing and singing, giving away photo cards and sweets/snacks. They were all dressed up and I can see the excitement in their faces which they show. I went to the queue just to wait for hours to get a special photo card. Then we play a game which we wait for another hour to get a heat warmer. Then wait for hours to get the poster and a BTS blanket. Then I went out to eat some street to not get hungry during the concert. I even made a new friend while I was there which we play the game to get the heat warmer together. We talk about BTS and lastly gave each other social media. We can hear the soundcheck where all the ARMYS gather around the area to hear them singing. </a:t>
            </a:r>
            <a:endParaRPr>
              <a:latin typeface="Arial"/>
              <a:ea typeface="Arial"/>
              <a:cs typeface="Arial"/>
              <a:sym typeface="Arial"/>
            </a:endParaRPr>
          </a:p>
          <a:p>
            <a:pPr marL="0" indent="0" algn="ctr" defTabSz="292100">
              <a:defRPr spc="-50" sz="5000">
                <a:solidFill>
                  <a:srgbClr val="A2FBFA"/>
                </a:solidFill>
              </a:defRPr>
            </a:pPr>
            <a:r>
              <a:t>After waiting, we went inside the stadium, I was at the 2nd floor, within minutes the other side of the crowd started singing “so show me” (from BTS Mikrokosmos lyrics) and which our side reply with “I’ll show you” then we started the fan chat and lastly the intro of Dionysus and started the concert. The concert was enchanting and it hastily went by. In the end, there was a surprise for BTS where ARMYS sang Young Forever where they give heartwarming messages to the fans and end up the concert with Mikrokosmos(extend outro). Then the fireworks and everyone broke down into tears when they let us look at the fireworks to distract us.:( </a:t>
            </a:r>
            <a:endParaRPr>
              <a:latin typeface="Arial"/>
              <a:ea typeface="Arial"/>
              <a:cs typeface="Arial"/>
              <a:sym typeface="Arial"/>
            </a:endParaRPr>
          </a:p>
          <a:p>
            <a:pPr marL="0" indent="0" algn="ctr" defTabSz="292100">
              <a:defRPr spc="-50" sz="5000">
                <a:solidFill>
                  <a:srgbClr val="A2FBFA"/>
                </a:solidFill>
              </a:defRPr>
            </a:pPr>
            <a:r>
              <a:t>It was the best day of my life because I get to meet the idols that saved my life. It was great to see all the ARMYS there and all the enchanting voices of theirs. One day I will go there again.♥☺ </a:t>
            </a:r>
            <a:endParaRPr>
              <a:latin typeface="Arial"/>
              <a:ea typeface="Arial"/>
              <a:cs typeface="Arial"/>
              <a:sym typeface="Arial"/>
            </a:endParaRPr>
          </a:p>
          <a:p>
            <a:pPr marL="0" indent="0" algn="ctr" defTabSz="292100">
              <a:defRPr spc="-50" sz="5000">
                <a:solidFill>
                  <a:srgbClr val="A2FBFA"/>
                </a:solidFill>
              </a:defRPr>
            </a:pPr>
            <a:r>
              <a:t> </a:t>
            </a:r>
            <a:endParaRPr>
              <a:latin typeface="Arial"/>
              <a:ea typeface="Arial"/>
              <a:cs typeface="Arial"/>
              <a:sym typeface="Arial"/>
            </a:endParaRPr>
          </a:p>
          <a:p>
            <a:pPr marL="0" indent="0" algn="ctr" defTabSz="292100">
              <a:defRPr spc="-50" sz="5000">
                <a:solidFill>
                  <a:srgbClr val="A2FBFA"/>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My dream café is a café which serve all class of people with good foods and drinks. And always full of costumers. The café is full with assistant and workers to fulfill the customer needs. The café is located in the middle of the city where it's near the"/>
          <p:cNvSpPr txBox="1"/>
          <p:nvPr>
            <p:ph type="body" idx="1"/>
          </p:nvPr>
        </p:nvSpPr>
        <p:spPr>
          <a:xfrm>
            <a:off x="1219200" y="884815"/>
            <a:ext cx="21818542" cy="12240274"/>
          </a:xfrm>
          <a:prstGeom prst="rect">
            <a:avLst/>
          </a:prstGeom>
        </p:spPr>
        <p:txBody>
          <a:bodyPr/>
          <a:lstStyle/>
          <a:p>
            <a:pPr defTabSz="368045">
              <a:defRPr spc="-63" sz="6300">
                <a:solidFill>
                  <a:srgbClr val="F9E5E9"/>
                </a:solidFill>
              </a:defRPr>
            </a:pPr>
            <a:r>
              <a:t>   </a:t>
            </a:r>
            <a:r>
              <a:rPr>
                <a:latin typeface="Helvetica"/>
                <a:ea typeface="Helvetica"/>
                <a:cs typeface="Helvetica"/>
                <a:sym typeface="Helvetica"/>
              </a:rPr>
              <a:t>      </a:t>
            </a:r>
            <a:r>
              <a:t> My dream café is a café which serve all class of people with good foods and drinks. And always full of costumers. The café is full with assistant and workers to fulfill the customer needs. The café is located in the middle of the city where it's near the secondary main street of the city. So that people are easy to get to the café. The cleanness of the café is as clean as a whistle. So that customers can start a great start from the café throughout the day. </a:t>
            </a:r>
            <a:endParaRPr>
              <a:latin typeface="Arial"/>
              <a:ea typeface="Arial"/>
              <a:cs typeface="Arial"/>
              <a:sym typeface="Arial"/>
            </a:endParaRPr>
          </a:p>
          <a:p>
            <a:pPr defTabSz="368045">
              <a:defRPr spc="-63" sz="6300">
                <a:solidFill>
                  <a:srgbClr val="F9E5E9"/>
                </a:solidFill>
              </a:defRPr>
            </a:pPr>
            <a:r>
              <a:t>          All of the things that customer touches are all cleaned. Like fork, spoon, plate, cup etc... When a customer enters the café, they will smell a pleasant smell. To relax the customer mind and to start a day with a pleasant smell. The café is highly air conditioned so that customers doesn’t feel hot or lack of air, if there are too many customers.  The café is as clean as whistle so that everything that customer see are not messy, all are cleaned. The café is decorated as cool as we could. The café is decorated a futuristic style.  </a:t>
            </a:r>
            <a:endParaRPr>
              <a:latin typeface="Arial"/>
              <a:ea typeface="Arial"/>
              <a:cs typeface="Arial"/>
              <a:sym typeface="Arial"/>
            </a:endParaRPr>
          </a:p>
          <a:p>
            <a:pPr defTabSz="368045">
              <a:defRPr spc="-63" sz="6300">
                <a:solidFill>
                  <a:srgbClr val="F9E5E9"/>
                </a:solidFill>
              </a:defRPr>
            </a:pPr>
            <a:r>
              <a:t>          The café is located in the middle of the city but inside the café it completely quiet. Due to thick glass and wall covered in the café. So, that the customer could work and enjoy with the sound as quiet as a mouse. The café vibe is not like a normal café vibe, its different from another café. Like cool vibe for customers. The café is fulfilling with many things so it is like a warmly welcome cafeteria.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Agenda Title"/>
          <p:cNvSpPr txBox="1"/>
          <p:nvPr>
            <p:ph type="title"/>
          </p:nvPr>
        </p:nvSpPr>
        <p:spPr>
          <a:prstGeom prst="rect">
            <a:avLst/>
          </a:prstGeom>
        </p:spPr>
        <p:txBody>
          <a:bodyPr/>
          <a:lstStyle/>
          <a:p>
            <a:pPr/>
          </a:p>
        </p:txBody>
      </p:sp>
      <p:sp>
        <p:nvSpPr>
          <p:cNvPr id="214" name="My house has many windows so air can travel easily through. I see sun light most of the time. I can feel fresh air all the time. I feel the cold breeze. I smell fresh air. I can sleep comfartably with no disturbance of noises. I can get most of the food "/>
          <p:cNvSpPr txBox="1"/>
          <p:nvPr>
            <p:ph type="body" idx="1"/>
          </p:nvPr>
        </p:nvSpPr>
        <p:spPr>
          <a:prstGeom prst="rect">
            <a:avLst/>
          </a:prstGeom>
        </p:spPr>
        <p:txBody>
          <a:bodyPr/>
          <a:lstStyle>
            <a:lvl1pPr algn="ctr" defTabSz="233679">
              <a:lnSpc>
                <a:spcPct val="70000"/>
              </a:lnSpc>
              <a:defRPr b="0" cap="all" spc="-88" sz="8800">
                <a:solidFill>
                  <a:srgbClr val="F0F9C5"/>
                </a:solidFill>
                <a:latin typeface="+mn-lt"/>
                <a:ea typeface="+mn-ea"/>
                <a:cs typeface="+mn-cs"/>
                <a:sym typeface="Druk Medium"/>
              </a:defRPr>
            </a:lvl1pPr>
          </a:lstStyle>
          <a:p>
            <a:pPr/>
            <a:r>
              <a:t>My house has many windows so air can travel easily through. I see sun light most of the time. I can feel fresh air all the time. I feel the cold breeze. I smell fresh air. I can sleep comfartably with no disturbance of noises. I can get most of the food I want to eat such as Burmese food, Japanese food, Korean food, and Chinese noodles. So, I have tasted most of the food. I have access to books. I can see pagodas, the river and roofs of houses. I can also check where the ambulance is going to. I have good internet. I can see most of the houses like a flying bird sees. My place is high so I can smell fresh air as if at the middle of the field. I can taste every kind of food as if I am in Buffae.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Option B…"/>
          <p:cNvSpPr txBox="1"/>
          <p:nvPr>
            <p:ph type="title"/>
          </p:nvPr>
        </p:nvSpPr>
        <p:spPr>
          <a:xfrm>
            <a:off x="1219200" y="236509"/>
            <a:ext cx="21809555" cy="13138489"/>
          </a:xfrm>
          <a:prstGeom prst="rect">
            <a:avLst/>
          </a:prstGeom>
        </p:spPr>
        <p:txBody>
          <a:bodyPr/>
          <a:lstStyle/>
          <a:p>
            <a:pPr marL="0" indent="0" algn="ctr" defTabSz="379729">
              <a:defRPr spc="-65" sz="6500">
                <a:solidFill>
                  <a:schemeClr val="accent1">
                    <a:hueOff val="-61588"/>
                    <a:lumOff val="20233"/>
                  </a:schemeClr>
                </a:solidFill>
              </a:defRPr>
            </a:pPr>
            <a:r>
              <a:t>Option B </a:t>
            </a:r>
            <a:endParaRPr>
              <a:latin typeface="Arial"/>
              <a:ea typeface="Arial"/>
              <a:cs typeface="Arial"/>
              <a:sym typeface="Arial"/>
            </a:endParaRPr>
          </a:p>
          <a:p>
            <a:pPr marL="0" indent="0" algn="ctr" defTabSz="379729">
              <a:defRPr spc="-65" sz="6500">
                <a:solidFill>
                  <a:schemeClr val="accent1">
                    <a:hueOff val="-61588"/>
                    <a:lumOff val="20233"/>
                  </a:schemeClr>
                </a:solidFill>
              </a:defRPr>
            </a:pPr>
            <a:r>
              <a:t>    Everyone has an important day in their lives and it was the special memory that you could never forget. I want to describe the important day in my life. It was raining cat and dogs at the day of my cousin’s birthday. I was really excited to show her the gift that I brought. I arrived to the birthday party and it was as bright as the sun with lots of delicious foods, music and many other bright party accessories. They invited many guests and it was as big as a giant elephant. There was a huge cake with millions of chocolate bars topped and it looks so delicious. I hear lots of people chatting and laughing with each other. I touch the pictures that they take when she was young. I can see lots of balloons near the pictures as I walk around the house. When I was tired from walking around the house and was very hungry, I smell the sweet aroma of the chocolate cake topped with melted chocolate and chocolate bars. So, I went to take the chocolate cake as fast as the cheetah. After I was satisfied with eating the chocolate cake, I heard a man presenting us to welcome the birthday girl. I was very happy to see my cousin. Her hair was as shiny as the stars and her eyes were like the moon. I went to talk to her and went home. On my way to home,. I wish I could still at that party for a century. But I am very glad that I can attend her birthday party. </a:t>
            </a:r>
            <a:endParaRPr>
              <a:latin typeface="Arial"/>
              <a:ea typeface="Arial"/>
              <a:cs typeface="Arial"/>
              <a:sym typeface="Arial"/>
            </a:endParaRPr>
          </a:p>
          <a:p>
            <a:pPr marL="0" indent="0" algn="ctr" defTabSz="379729">
              <a:defRPr spc="-65" sz="6500">
                <a:solidFill>
                  <a:schemeClr val="accent1">
                    <a:hueOff val="-61588"/>
                    <a:lumOff val="20233"/>
                  </a:schemeClr>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Winter is just around the corner. It was my first time in Le Gavroche, the best coffee shop in town. There were tables outside the shop each with a brown antique style umbrella. This peculiar coffee shop is not a café, it’s a coffee shop literally. They "/>
          <p:cNvSpPr txBox="1"/>
          <p:nvPr>
            <p:ph type="body" idx="1"/>
          </p:nvPr>
        </p:nvSpPr>
        <p:spPr>
          <a:xfrm>
            <a:off x="1219200" y="1069544"/>
            <a:ext cx="21945600" cy="12524349"/>
          </a:xfrm>
          <a:prstGeom prst="rect">
            <a:avLst/>
          </a:prstGeom>
        </p:spPr>
        <p:txBody>
          <a:bodyPr/>
          <a:lstStyle/>
          <a:p>
            <a:pPr defTabSz="414781">
              <a:defRPr spc="-71" sz="7100">
                <a:solidFill>
                  <a:schemeClr val="accent6">
                    <a:hueOff val="-182566"/>
                    <a:lumOff val="14356"/>
                  </a:schemeClr>
                </a:solidFill>
              </a:defRPr>
            </a:pPr>
            <a:r>
              <a:t>Winter is just around the corner. It was my first time in Le Gavroche, the best coffee shop in town. There were tables outside the shop each with a brown antique style umbrella. This peculiar coffee shop is not a café, it’s a coffee shop literally. They sell the finest coffee from all over France. It also has a book corner in the left side of the shop where we can buy or read a few books. This place is an ideal place for students and employees to release stress. As I made my way through the transparent glass door, a blanket of warm air hit me. The noise the customers made was immense which reminded me how popular this place is. I order myself a shot of expresso with some milk foam on top it. It had a very rich vintage look itself. The cup was in white and the details were in bronze and the rich aroma of coffee was delectable. Then I made my way to the corner near the front window to sit in a small table all by myself. From here, I can look at the phenomenal artwork on the walls and at the prepossessing pastoral green plants hanging from the ceiling. With a strong cup of coffee and a good book, my mind unconsciously became vulnerable and nostalgic. </a:t>
            </a:r>
            <a:endParaRPr>
              <a:latin typeface="Arial"/>
              <a:ea typeface="Arial"/>
              <a:cs typeface="Arial"/>
              <a:sym typeface="Arial"/>
            </a:endParaRPr>
          </a:p>
          <a:p>
            <a:pPr defTabSz="414781">
              <a:defRPr spc="-71" sz="7100">
                <a:solidFill>
                  <a:schemeClr val="accent6">
                    <a:hueOff val="-182566"/>
                    <a:lumOff val="14356"/>
                  </a:schemeClr>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Agenda Title"/>
          <p:cNvSpPr txBox="1"/>
          <p:nvPr>
            <p:ph type="title"/>
          </p:nvPr>
        </p:nvSpPr>
        <p:spPr>
          <a:prstGeom prst="rect">
            <a:avLst/>
          </a:prstGeom>
        </p:spPr>
        <p:txBody>
          <a:bodyPr/>
          <a:lstStyle/>
          <a:p>
            <a:pPr/>
          </a:p>
        </p:txBody>
      </p:sp>
      <p:sp>
        <p:nvSpPr>
          <p:cNvPr id="221" name="There is a local café near my house. it is about 3  blocks away from my house and I usually go there in weekends. It is a normal-sized cafè. I see a lot of waiters and customers. The owner would be sitting at the counter and sometimes give lollipops to k"/>
          <p:cNvSpPr txBox="1"/>
          <p:nvPr>
            <p:ph type="body" idx="1"/>
          </p:nvPr>
        </p:nvSpPr>
        <p:spPr>
          <a:prstGeom prst="rect">
            <a:avLst/>
          </a:prstGeom>
        </p:spPr>
        <p:txBody>
          <a:bodyPr/>
          <a:lstStyle>
            <a:lvl1pPr algn="ctr" defTabSz="245363">
              <a:lnSpc>
                <a:spcPct val="70000"/>
              </a:lnSpc>
              <a:defRPr b="0" cap="all" spc="-59" sz="5921">
                <a:solidFill>
                  <a:schemeClr val="accent4">
                    <a:hueOff val="609139"/>
                    <a:lumOff val="16169"/>
                  </a:schemeClr>
                </a:solidFill>
                <a:latin typeface="+mn-lt"/>
                <a:ea typeface="+mn-ea"/>
                <a:cs typeface="+mn-cs"/>
                <a:sym typeface="Druk Medium"/>
              </a:defRPr>
            </a:lvl1pPr>
          </a:lstStyle>
          <a:p>
            <a:pPr/>
            <a:r>
              <a:t>There is a local café near my house. it is about 3  blocks away from my house and I usually go there in weekends. It is a normal-sized cafè. I see a lot of waiters and customers. The owner would be sitting at the counter and sometimes give lollipops to kids. I can smell the fresh drinks and coffee coming from the kitchen. Personally my favorite is the chocolate-fudged latte with brownies on the side. They taste so good, sweet and chocolatey. There are two types of sitting areas In the café. One type is the area where there are wooden furnitures for people that comes to have a quick drink. The other area is the chill area where there is a bunch of bean-bags as big as snorlax laid down for people like me who literally takes like an hour to finish a cup of coffee and some deserts. There is barely any people in the wooden area. It feels so chilly and good watching some youtube or twitch while munching some delicate brownies and sipping some hot chocolate. It feels like my ideal place with the perfect temperature, not too cold, not too hot. I don’t usually hear anything because I wear my headphones. But sometimes I can hear some chinese dudes acting like tough guys talking loudly. I think that is all the things I experience when I go to the café.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The café downtown…"/>
          <p:cNvSpPr txBox="1"/>
          <p:nvPr>
            <p:ph type="title"/>
          </p:nvPr>
        </p:nvSpPr>
        <p:spPr>
          <a:xfrm>
            <a:off x="1219200" y="306647"/>
            <a:ext cx="21945600" cy="13273477"/>
          </a:xfrm>
          <a:prstGeom prst="rect">
            <a:avLst/>
          </a:prstGeom>
        </p:spPr>
        <p:txBody>
          <a:bodyPr/>
          <a:lstStyle/>
          <a:p>
            <a:pPr marL="0" indent="0" algn="ctr" defTabSz="362204">
              <a:defRPr spc="-62" sz="6200">
                <a:solidFill>
                  <a:schemeClr val="accent1">
                    <a:hueOff val="-61588"/>
                    <a:lumOff val="20233"/>
                  </a:schemeClr>
                </a:solidFill>
              </a:defRPr>
            </a:pPr>
            <a:r>
              <a:t>The café downtown </a:t>
            </a:r>
            <a:endParaRPr>
              <a:latin typeface="Arial"/>
              <a:ea typeface="Arial"/>
              <a:cs typeface="Arial"/>
              <a:sym typeface="Arial"/>
            </a:endParaRPr>
          </a:p>
          <a:p>
            <a:pPr marL="0" indent="0" algn="ctr" defTabSz="362204">
              <a:defRPr spc="-62" sz="6200">
                <a:solidFill>
                  <a:schemeClr val="accent1">
                    <a:hueOff val="-61588"/>
                    <a:lumOff val="20233"/>
                  </a:schemeClr>
                </a:solidFill>
              </a:defRPr>
            </a:pPr>
            <a:r>
              <a:t>It was 8am in the morning and the room wasn’t very crowded just yet. The sun shone through the front windows while the birds were singing a choir.  </a:t>
            </a:r>
            <a:endParaRPr>
              <a:latin typeface="Arial"/>
              <a:ea typeface="Arial"/>
              <a:cs typeface="Arial"/>
              <a:sym typeface="Arial"/>
            </a:endParaRPr>
          </a:p>
          <a:p>
            <a:pPr marL="0" indent="0" algn="ctr" defTabSz="362204">
              <a:defRPr spc="-62" sz="6200">
                <a:solidFill>
                  <a:schemeClr val="accent1">
                    <a:hueOff val="-61588"/>
                    <a:lumOff val="20233"/>
                  </a:schemeClr>
                </a:solidFill>
              </a:defRPr>
            </a:pPr>
            <a:r>
              <a:t>The strong aroma of the coffee spread across the room. It smelt bittersweet, the type of coffee everyone loves. There was no sound whatsoever, apart from the coffee machines and the ovens ringing. The silence was like the ones in a library. Everyone was quietly reading or drinking their beverages whilst appreciating the beautiful nature.  </a:t>
            </a:r>
            <a:endParaRPr>
              <a:latin typeface="Arial"/>
              <a:ea typeface="Arial"/>
              <a:cs typeface="Arial"/>
              <a:sym typeface="Arial"/>
            </a:endParaRPr>
          </a:p>
          <a:p>
            <a:pPr marL="0" indent="0" algn="ctr" defTabSz="362204">
              <a:defRPr spc="-62" sz="6200">
                <a:solidFill>
                  <a:schemeClr val="accent1">
                    <a:hueOff val="-61588"/>
                    <a:lumOff val="20233"/>
                  </a:schemeClr>
                </a:solidFill>
              </a:defRPr>
            </a:pPr>
            <a:r>
              <a:t>Suddenly, a fragrance brought everyone back to the world. It smelt very familiar, yet so new, something which can’t be described in words. The culprit was none other than the freshly baked bread and cakes. It was a paradise for everyone in the café. The treats were spotlighted by the sun rays as well.  </a:t>
            </a:r>
            <a:endParaRPr>
              <a:latin typeface="Arial"/>
              <a:ea typeface="Arial"/>
              <a:cs typeface="Arial"/>
              <a:sym typeface="Arial"/>
            </a:endParaRPr>
          </a:p>
          <a:p>
            <a:pPr marL="0" indent="0" algn="ctr" defTabSz="362204">
              <a:defRPr spc="-62" sz="6200">
                <a:solidFill>
                  <a:schemeClr val="accent1">
                    <a:hueOff val="-61588"/>
                    <a:lumOff val="20233"/>
                  </a:schemeClr>
                </a:solidFill>
              </a:defRPr>
            </a:pPr>
            <a:r>
              <a:t>Then, the chattering of the people while claiming their orders broke the silence. The place was slowly getting back to life. As time goes by, more people came into the café and the place became packed. Throughout the day, many delicious treats were baked, however, it was no longer the paradise it was earlier. </a:t>
            </a:r>
            <a:endParaRPr>
              <a:latin typeface="Arial"/>
              <a:ea typeface="Arial"/>
              <a:cs typeface="Arial"/>
              <a:sym typeface="Arial"/>
            </a:endParaRPr>
          </a:p>
          <a:p>
            <a:pPr marL="0" indent="0" algn="ctr" defTabSz="362204">
              <a:defRPr spc="-62" sz="6200">
                <a:solidFill>
                  <a:schemeClr val="accent1">
                    <a:hueOff val="-61588"/>
                    <a:lumOff val="20233"/>
                  </a:schemeClr>
                </a:solidFill>
              </a:defRPr>
            </a:pPr>
            <a:r>
              <a:t>After a long day, the place finally became pin drop silence once again, at about 11pm. Later, when the students studying went back to their homes, the café went back to sleep, to be energized for the upcoming day.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Sports tournament in 2019…"/>
          <p:cNvSpPr txBox="1"/>
          <p:nvPr>
            <p:ph type="body" idx="1"/>
          </p:nvPr>
        </p:nvSpPr>
        <p:spPr>
          <a:xfrm>
            <a:off x="1219200" y="705770"/>
            <a:ext cx="22587414" cy="12487342"/>
          </a:xfrm>
          <a:prstGeom prst="rect">
            <a:avLst/>
          </a:prstGeom>
        </p:spPr>
        <p:txBody>
          <a:bodyPr/>
          <a:lstStyle/>
          <a:p>
            <a:pPr algn="l" defTabSz="332993">
              <a:defRPr spc="-57" sz="5700"/>
            </a:pPr>
            <a:r>
              <a:t>Sports tournament in 2019 </a:t>
            </a:r>
            <a:endParaRPr>
              <a:latin typeface="Arial"/>
              <a:ea typeface="Arial"/>
              <a:cs typeface="Arial"/>
              <a:sym typeface="Arial"/>
            </a:endParaRPr>
          </a:p>
          <a:p>
            <a:pPr algn="l" defTabSz="332993">
              <a:defRPr spc="-57" sz="5700"/>
            </a:pPr>
            <a:r>
              <a:t> </a:t>
            </a:r>
            <a:endParaRPr>
              <a:latin typeface="Arial"/>
              <a:ea typeface="Arial"/>
              <a:cs typeface="Arial"/>
              <a:sym typeface="Arial"/>
            </a:endParaRPr>
          </a:p>
          <a:p>
            <a:pPr algn="l" defTabSz="332993">
              <a:defRPr spc="-57" sz="5700"/>
            </a:pPr>
            <a:r>
              <a:t> </a:t>
            </a:r>
            <a:endParaRPr>
              <a:latin typeface="Arial"/>
              <a:ea typeface="Arial"/>
              <a:cs typeface="Arial"/>
              <a:sym typeface="Arial"/>
            </a:endParaRPr>
          </a:p>
          <a:p>
            <a:pPr algn="l" defTabSz="332993">
              <a:defRPr spc="-57" sz="5700"/>
            </a:pPr>
            <a:r>
              <a:t>            This football color house competition was fun but it was hard. We finished third and lost. But anyway we had an experience. It was great. We had to go to the football pitch on Monday, Wednesday and Friday and it was kinda tiring. </a:t>
            </a:r>
            <a:endParaRPr>
              <a:latin typeface="Arial"/>
              <a:ea typeface="Arial"/>
              <a:cs typeface="Arial"/>
              <a:sym typeface="Arial"/>
            </a:endParaRPr>
          </a:p>
          <a:p>
            <a:pPr algn="l" defTabSz="332993">
              <a:defRPr spc="-57" sz="5700"/>
            </a:pPr>
            <a:r>
              <a:t> </a:t>
            </a:r>
            <a:endParaRPr>
              <a:latin typeface="Arial"/>
              <a:ea typeface="Arial"/>
              <a:cs typeface="Arial"/>
              <a:sym typeface="Arial"/>
            </a:endParaRPr>
          </a:p>
          <a:p>
            <a:pPr algn="l" defTabSz="332993">
              <a:defRPr spc="-57" sz="5700"/>
            </a:pPr>
            <a:r>
              <a:t>        It was as green as the trees on the pitch as we see green grasses. We heard some noisy drilling on that day. I heard some birds chirping. I felt that it was harder than expected especially on Monday and Wednesday when it rained heavily.  </a:t>
            </a:r>
            <a:endParaRPr>
              <a:latin typeface="Arial"/>
              <a:ea typeface="Arial"/>
              <a:cs typeface="Arial"/>
              <a:sym typeface="Arial"/>
            </a:endParaRPr>
          </a:p>
          <a:p>
            <a:pPr algn="l" defTabSz="332993">
              <a:defRPr spc="-57" sz="5700"/>
            </a:pPr>
            <a:r>
              <a:t> </a:t>
            </a:r>
            <a:endParaRPr>
              <a:latin typeface="Arial"/>
              <a:ea typeface="Arial"/>
              <a:cs typeface="Arial"/>
              <a:sym typeface="Arial"/>
            </a:endParaRPr>
          </a:p>
          <a:p>
            <a:pPr algn="l" defTabSz="332993">
              <a:defRPr spc="-57" sz="5700"/>
            </a:pPr>
            <a:r>
              <a:t>        Friday was postponed as it rained super heavily so it was played on Thursday. We actually lost one, drawn one and won one of our matches but unfortunately we fell out to green on goal difference. We had a goal which was my first goal so I was happy. We were unhappy about the heavy defeat to Blue when we lost 8-1. We won Yellow 2-0 but drawn Green 3-3.  </a:t>
            </a:r>
            <a:endParaRPr>
              <a:latin typeface="Arial"/>
              <a:ea typeface="Arial"/>
              <a:cs typeface="Arial"/>
              <a:sym typeface="Arial"/>
            </a:endParaRPr>
          </a:p>
          <a:p>
            <a:pPr algn="l" defTabSz="332993">
              <a:defRPr spc="-57" sz="5700"/>
            </a:pPr>
            <a:r>
              <a:t>    </a:t>
            </a:r>
            <a:endParaRPr>
              <a:latin typeface="Arial"/>
              <a:ea typeface="Arial"/>
              <a:cs typeface="Arial"/>
              <a:sym typeface="Arial"/>
            </a:endParaRPr>
          </a:p>
          <a:p>
            <a:pPr algn="l" defTabSz="332993">
              <a:defRPr spc="-57" sz="5700"/>
            </a:pPr>
            <a:r>
              <a:t>        After the competitions I ate food which were as delicious as the best meal from other restaurants. It was a fine competition and that was my first time competing in a pitch.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Agenda Title"/>
          <p:cNvSpPr txBox="1"/>
          <p:nvPr>
            <p:ph type="title"/>
          </p:nvPr>
        </p:nvSpPr>
        <p:spPr>
          <a:prstGeom prst="rect">
            <a:avLst/>
          </a:prstGeom>
        </p:spPr>
        <p:txBody>
          <a:bodyPr/>
          <a:lstStyle/>
          <a:p>
            <a:pPr/>
          </a:p>
        </p:txBody>
      </p:sp>
      <p:sp>
        <p:nvSpPr>
          <p:cNvPr id="228" name="The perfect house is a place where a person feels safe not only from the elements but also from all the worries and troubles of the outside world. I can confidently claim that I am a happy owner of a house where I feel relaxed and confident and where I w"/>
          <p:cNvSpPr txBox="1"/>
          <p:nvPr>
            <p:ph type="body" idx="1"/>
          </p:nvPr>
        </p:nvSpPr>
        <p:spPr>
          <a:prstGeom prst="rect">
            <a:avLst/>
          </a:prstGeom>
        </p:spPr>
        <p:txBody>
          <a:bodyPr/>
          <a:lstStyle/>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The perfect house is a place where a person feels safe not only from the elements but also from all the worries and troubles of the outside world. I can confidently claim that I am a happy owner of a house where I feel relaxed and confident and where I want to spend as much time as I can. I do like going out and visiting new places, but only at home, I can be completely free and comfortable. It is a place filled with good memories and a place where I hope to start my own family someday. My house may not look impressive for many, but it is special for me, as I love every small detail in it.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My house has a dark red roof and beige walls, as well as brown wooden windows that can be wide opened on sunny days. I especially love the window in the living room as it faces the street where large old oak trees grow. The house has only three bedrooms, one living room, one kitchen, and one bathroom. However, all rooms except for one bedroom are spacious and filled with natural light. I love windows facing the sunny side, and I cannot even imagine how people live in dark, shady apartments with limited natural light. There is a door that leads from the kitchen to the small backyard, so my family has an opportunity to have a dinner outside when the weather is fine. We also have the small garage on the left side of the house, and my father likes to call it his office. He spends a lot of time there as he likes designing and constructing different technical stuff.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The house is surrounded by the green lawn that my father cuts and waters regularly. My mother, in turn, is fond of gardening, so we have many roses on both sides of the patio. In spring and summer, they smell deliciously and attract envious eyes of our neighbors who do not understand why their own roses look so mediocre compared to ours. The territory is also surrounded by the fence, which mainly has a decorative purpose. There is also a plane tree growing in the backyard, under which my father put a nice wooden table with chairs.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As for the interior, my house has nothing exceptional. It has a regular zoning and was apparently built by an architect with too little imagination. However, my mother managed to make this place special. I need to note that my mother likes minimalism, so she puts all things in wardrobes and cupboards. As a result, there is much space in our house, and one cannot risk banging into numerous decorative chairs and tables. However, the rooms do not look empty. We have may high-quality, comfortable pieces of furniture like the large brown leather couch in the living room, a soft white carpet in my bedroom, or an amazing wooden table in the kitchen that I love the most. All things fit each other well, which shows that my mother took pains to work on the design.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Moreover, my mother and I love house plants, so there are plenty of them in all the rooms. We have large and small ones, with long and short leaves, with flowers and without them. Surprisingly, our house does not look like jungles, as my father constructed beautiful wooden shelves and hangers to arrange everything nicely. I love days when the sun is shining into the window, and the leaves begin glowing with this deep green color. It feels like the house is part of the outside world, only more peaceful and comfortable. I can say that my parents know how to create the special atmosphere in the house, and I admit that I need to learn much from them to transform a regular house into an exceptional home.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A CAFE…"/>
          <p:cNvSpPr txBox="1"/>
          <p:nvPr>
            <p:ph type="title"/>
          </p:nvPr>
        </p:nvSpPr>
        <p:spPr>
          <a:xfrm>
            <a:off x="430237" y="316869"/>
            <a:ext cx="23523526" cy="13274843"/>
          </a:xfrm>
          <a:prstGeom prst="rect">
            <a:avLst/>
          </a:prstGeom>
        </p:spPr>
        <p:txBody>
          <a:bodyPr/>
          <a:lstStyle/>
          <a:p>
            <a:pPr marL="0" indent="0" defTabSz="233679">
              <a:defRPr spc="-44" sz="4480"/>
            </a:pPr>
            <a:r>
              <a:t>A CAFE </a:t>
            </a:r>
            <a:endParaRPr>
              <a:latin typeface="Arial"/>
              <a:ea typeface="Arial"/>
              <a:cs typeface="Arial"/>
              <a:sym typeface="Arial"/>
            </a:endParaRPr>
          </a:p>
          <a:p>
            <a:pPr marL="0" indent="0" defTabSz="233679">
              <a:defRPr spc="-44" sz="4480"/>
            </a:pPr>
            <a:r>
              <a:t>The central coffee shop just a few steps away from my house is the coziest little nook where one can spend the night, above all places in our city. </a:t>
            </a:r>
            <a:endParaRPr>
              <a:latin typeface="Arial"/>
              <a:ea typeface="Arial"/>
              <a:cs typeface="Arial"/>
              <a:sym typeface="Arial"/>
            </a:endParaRPr>
          </a:p>
          <a:p>
            <a:pPr marL="0" indent="0" defTabSz="233679">
              <a:defRPr spc="-44" sz="4480"/>
            </a:pPr>
            <a:r>
              <a:t>With a trendy interior, a comfortable and welcoming environment and a diverse and peaceful crowd, it is the place to talk with friends or pick up a cup on the way to work. In a relaxed and intimate atmosphere, the character of the area makes it the center of the neighborhood, the hub that ties the entire place together. </a:t>
            </a:r>
            <a:endParaRPr>
              <a:latin typeface="Arial"/>
              <a:ea typeface="Arial"/>
              <a:cs typeface="Arial"/>
              <a:sym typeface="Arial"/>
            </a:endParaRPr>
          </a:p>
          <a:p>
            <a:pPr marL="0" indent="0" defTabSz="233679">
              <a:defRPr spc="-44" sz="4480"/>
            </a:pPr>
            <a:r>
              <a:t>The first thing that catches the eye as one comes in from a crowded, busy street is the rather muted interior with its dark colors and quiet tones. The curtains on the windows block out the sun, allowing the shady impression of the interior of the store. A ray of light lands on the fridge, playing with all sorts of coffee labels and styles on the long row of tubs. </a:t>
            </a:r>
            <a:endParaRPr>
              <a:latin typeface="Arial"/>
              <a:ea typeface="Arial"/>
              <a:cs typeface="Arial"/>
              <a:sym typeface="Arial"/>
            </a:endParaRPr>
          </a:p>
          <a:p>
            <a:pPr marL="0" indent="0" defTabSz="233679">
              <a:defRPr spc="-44" sz="4480"/>
            </a:pPr>
            <a:r>
              <a:t>To the left, in expectation of a busy working day are small tables of customers sitting at them, sipping their morning coffee. Though the furniture in the shop is not new, thanks to its high quality, it maintains an elegant appearance, adding an amazing touch to the atmosphere. </a:t>
            </a:r>
            <a:endParaRPr>
              <a:latin typeface="Arial"/>
              <a:ea typeface="Arial"/>
              <a:cs typeface="Arial"/>
              <a:sym typeface="Arial"/>
            </a:endParaRPr>
          </a:p>
          <a:p>
            <a:pPr marL="0" indent="0" defTabSz="233679">
              <a:defRPr spc="-44" sz="4480"/>
            </a:pPr>
            <a:r>
              <a:t>This is the best spot in the city to get coffee, and every tourist is hit by a range of coffee assortments. In an unforgettable combination of nuances, the air is filled with an impressive amount of coffee aromas mingled. The air is infused with coffee smells, streaming out onto the street and combining with the new morning air, so that any passer-by will tell that it is a coffee shop on the street, even with their eyes closed. </a:t>
            </a:r>
            <a:endParaRPr>
              <a:latin typeface="Arial"/>
              <a:ea typeface="Arial"/>
              <a:cs typeface="Arial"/>
              <a:sym typeface="Arial"/>
            </a:endParaRPr>
          </a:p>
          <a:p>
            <a:pPr marL="0" indent="0" defTabSz="233679">
              <a:defRPr spc="-44" sz="4480"/>
            </a:pPr>
            <a:r>
              <a:t>The powerful scent pulls tourists into the shop, allowing them to expect better coffee. The sounds of hard work can be heard at the entrance as shop assistants rush back and forth to pack the coffee, brew the drink for their customers, and spill it into steaming cups. The sounds of conversation, cups raised off plates, and working assistants create a vibrant and energetic environment that makes those fighting for the rest of sleep-wake up and prepare themselves for the long working day in itself. </a:t>
            </a:r>
            <a:endParaRPr>
              <a:latin typeface="Arial"/>
              <a:ea typeface="Arial"/>
              <a:cs typeface="Arial"/>
              <a:sym typeface="Arial"/>
            </a:endParaRPr>
          </a:p>
          <a:p>
            <a:pPr marL="0" indent="0" defTabSz="233679">
              <a:defRPr spc="-44" sz="4480"/>
            </a:pPr>
            <a:r>
              <a:t>The shop's people are from all levels of society. One can see workers hurrying to their offices from various firms, and a few housewives having coffee for their families. Most seem to know each other and share greetings to fill the whole room with lively, joyful voices. This makes more noise, but it is also relaxed and does not bother guests, because most people talk in a quiet voice. It is one of the areas where people come for the feeling that unites them and encourages strangers to meet people around them. </a:t>
            </a:r>
            <a:endParaRPr>
              <a:latin typeface="Arial"/>
              <a:ea typeface="Arial"/>
              <a:cs typeface="Arial"/>
              <a:sym typeface="Arial"/>
            </a:endParaRPr>
          </a:p>
          <a:p>
            <a:pPr marL="0" indent="0" defTabSz="233679">
              <a:defRPr spc="-44" sz="4480"/>
            </a:pPr>
            <a:r>
              <a:t>The little coffee shop on the corner is a perfect way to start the day, making it central to the community. It is regularly visited by all types of people living around to meet friends and start their day with a cup of coffee in the friends' circle rather than alone in their kitchens. This makes it a perfect spot and draws the local group to the area were with the magic awakening effect, they can take a break from their everyday lives and inhale the aromatic cocktail.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I sometimes miss school before online learning started. There was a sense of community to it that a lot of us took for granted at the time and I feel like it’s important that we look back on that.…"/>
          <p:cNvSpPr txBox="1"/>
          <p:nvPr>
            <p:ph type="body" idx="1"/>
          </p:nvPr>
        </p:nvSpPr>
        <p:spPr>
          <a:xfrm>
            <a:off x="1219200" y="789609"/>
            <a:ext cx="22373080" cy="12333189"/>
          </a:xfrm>
          <a:prstGeom prst="rect">
            <a:avLst/>
          </a:prstGeom>
        </p:spPr>
        <p:txBody>
          <a:bodyPr/>
          <a:lstStyle/>
          <a:p>
            <a:pPr defTabSz="414781">
              <a:defRPr spc="-66" sz="6674">
                <a:solidFill>
                  <a:schemeClr val="accent6">
                    <a:hueOff val="-182566"/>
                    <a:lumOff val="14356"/>
                  </a:schemeClr>
                </a:solidFill>
              </a:defRPr>
            </a:pPr>
            <a:r>
              <a:t>I sometimes miss school before online learning started. There was a sense of community to it that a lot of us took for granted at the time and I feel like it’s important that we look back on that.  </a:t>
            </a:r>
            <a:endParaRPr>
              <a:latin typeface="Arial"/>
              <a:ea typeface="Arial"/>
              <a:cs typeface="Arial"/>
              <a:sym typeface="Arial"/>
            </a:endParaRPr>
          </a:p>
          <a:p>
            <a:pPr defTabSz="414781">
              <a:defRPr spc="-66" sz="6674">
                <a:solidFill>
                  <a:schemeClr val="accent6">
                    <a:hueOff val="-182566"/>
                    <a:lumOff val="14356"/>
                  </a:schemeClr>
                </a:solidFill>
              </a:defRPr>
            </a:pPr>
            <a:r>
              <a:t> </a:t>
            </a:r>
            <a:endParaRPr>
              <a:latin typeface="Arial"/>
              <a:ea typeface="Arial"/>
              <a:cs typeface="Arial"/>
              <a:sym typeface="Arial"/>
            </a:endParaRPr>
          </a:p>
          <a:p>
            <a:pPr defTabSz="414781">
              <a:defRPr spc="-66" sz="6674">
                <a:solidFill>
                  <a:schemeClr val="accent6">
                    <a:hueOff val="-182566"/>
                    <a:lumOff val="14356"/>
                  </a:schemeClr>
                </a:solidFill>
              </a:defRPr>
            </a:pPr>
            <a:r>
              <a:t>Our classroom was one of my favorite parts of last year, it was one of the prettier classrooms in our grade and it was located on a different floor, meaning it wasn’t as crowded. There was almost always some sort of decoration in our classroom that we came up with, it looked messy most of the time but it was fun.  </a:t>
            </a:r>
            <a:endParaRPr>
              <a:latin typeface="Arial"/>
              <a:ea typeface="Arial"/>
              <a:cs typeface="Arial"/>
              <a:sym typeface="Arial"/>
            </a:endParaRPr>
          </a:p>
          <a:p>
            <a:pPr defTabSz="414781">
              <a:defRPr spc="-66" sz="6674">
                <a:solidFill>
                  <a:schemeClr val="accent6">
                    <a:hueOff val="-182566"/>
                    <a:lumOff val="14356"/>
                  </a:schemeClr>
                </a:solidFill>
              </a:defRPr>
            </a:pPr>
            <a:r>
              <a:t> </a:t>
            </a:r>
            <a:endParaRPr>
              <a:latin typeface="Arial"/>
              <a:ea typeface="Arial"/>
              <a:cs typeface="Arial"/>
              <a:sym typeface="Arial"/>
            </a:endParaRPr>
          </a:p>
          <a:p>
            <a:pPr defTabSz="414781">
              <a:defRPr spc="-66" sz="6674">
                <a:solidFill>
                  <a:schemeClr val="accent6">
                    <a:hueOff val="-182566"/>
                    <a:lumOff val="14356"/>
                  </a:schemeClr>
                </a:solidFill>
              </a:defRPr>
            </a:pPr>
            <a:r>
              <a:t>Our classroom was also one of the colder ones which was also fun since I like the cold. The classroom never really smelled like much except in the morning when it’d smell really bad for no reason at all. Our class was also basically always slightly noisy, with it only being quiet in break when everyone was downstairs.  </a:t>
            </a:r>
            <a:endParaRPr>
              <a:latin typeface="Arial"/>
              <a:ea typeface="Arial"/>
              <a:cs typeface="Arial"/>
              <a:sym typeface="Arial"/>
            </a:endParaRPr>
          </a:p>
          <a:p>
            <a:pPr defTabSz="414781">
              <a:defRPr spc="-66" sz="6674">
                <a:solidFill>
                  <a:schemeClr val="accent6">
                    <a:hueOff val="-182566"/>
                    <a:lumOff val="14356"/>
                  </a:schemeClr>
                </a:solidFill>
              </a:defRPr>
            </a:pPr>
            <a:r>
              <a:t> </a:t>
            </a:r>
            <a:endParaRPr>
              <a:latin typeface="Arial"/>
              <a:ea typeface="Arial"/>
              <a:cs typeface="Arial"/>
              <a:sym typeface="Arial"/>
            </a:endParaRPr>
          </a:p>
          <a:p>
            <a:pPr defTabSz="414781">
              <a:defRPr spc="-66" sz="6674">
                <a:solidFill>
                  <a:schemeClr val="accent6">
                    <a:hueOff val="-182566"/>
                    <a:lumOff val="14356"/>
                  </a:schemeClr>
                </a:solidFill>
              </a:defRPr>
            </a:pPr>
            <a:r>
              <a:t>I sometimes really miss our class and it still feels special to me.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Agenda Title"/>
          <p:cNvSpPr txBox="1"/>
          <p:nvPr>
            <p:ph type="title"/>
          </p:nvPr>
        </p:nvSpPr>
        <p:spPr>
          <a:prstGeom prst="rect">
            <a:avLst/>
          </a:prstGeom>
        </p:spPr>
        <p:txBody>
          <a:bodyPr/>
          <a:lstStyle/>
          <a:p>
            <a:pPr/>
          </a:p>
        </p:txBody>
      </p:sp>
      <p:sp>
        <p:nvSpPr>
          <p:cNvPr id="235" name="Dear Tun,…"/>
          <p:cNvSpPr txBox="1"/>
          <p:nvPr>
            <p:ph type="body" idx="1"/>
          </p:nvPr>
        </p:nvSpPr>
        <p:spPr>
          <a:prstGeom prst="rect">
            <a:avLst/>
          </a:prstGeom>
        </p:spPr>
        <p:txBody>
          <a:bodyPr/>
          <a:lstStyle/>
          <a:p>
            <a:pPr defTabSz="257047">
              <a:lnSpc>
                <a:spcPct val="70000"/>
              </a:lnSpc>
              <a:defRPr b="0" cap="all" spc="-44" sz="4400">
                <a:solidFill>
                  <a:schemeClr val="accent4">
                    <a:hueOff val="609139"/>
                    <a:lumOff val="16169"/>
                  </a:schemeClr>
                </a:solidFill>
                <a:latin typeface="+mn-lt"/>
                <a:ea typeface="+mn-ea"/>
                <a:cs typeface="+mn-cs"/>
                <a:sym typeface="Druk Medium"/>
              </a:defRPr>
            </a:pPr>
            <a:r>
              <a:t>Dear Tun, </a:t>
            </a:r>
            <a:endParaRPr>
              <a:latin typeface="Arial"/>
              <a:ea typeface="Arial"/>
              <a:cs typeface="Arial"/>
              <a:sym typeface="Arial"/>
            </a:endParaRPr>
          </a:p>
          <a:p>
            <a:pPr defTabSz="257047">
              <a:lnSpc>
                <a:spcPct val="70000"/>
              </a:lnSpc>
              <a:defRPr b="0" cap="all" spc="-44" sz="44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defTabSz="257047">
              <a:lnSpc>
                <a:spcPct val="70000"/>
              </a:lnSpc>
              <a:defRPr b="0" cap="all" spc="-44" sz="4400">
                <a:solidFill>
                  <a:schemeClr val="accent4">
                    <a:hueOff val="609139"/>
                    <a:lumOff val="16169"/>
                  </a:schemeClr>
                </a:solidFill>
                <a:latin typeface="+mn-lt"/>
                <a:ea typeface="+mn-ea"/>
                <a:cs typeface="+mn-cs"/>
                <a:sym typeface="Druk Medium"/>
              </a:defRPr>
            </a:pPr>
            <a:r>
              <a:t>It's been a while since meet again. How are you and I am not really fine to be honest because of Corona Virus. This year is a kind of the worst year in my life. I would like to tell you about my first ever volleyball Tournament. </a:t>
            </a:r>
            <a:endParaRPr>
              <a:latin typeface="Arial"/>
              <a:ea typeface="Arial"/>
              <a:cs typeface="Arial"/>
              <a:sym typeface="Arial"/>
            </a:endParaRPr>
          </a:p>
          <a:p>
            <a:pPr defTabSz="257047">
              <a:lnSpc>
                <a:spcPct val="70000"/>
              </a:lnSpc>
              <a:defRPr b="0" cap="all" spc="-44" sz="44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defTabSz="257047">
              <a:lnSpc>
                <a:spcPct val="70000"/>
              </a:lnSpc>
              <a:defRPr b="0" cap="all" spc="-44" sz="4400">
                <a:solidFill>
                  <a:schemeClr val="accent4">
                    <a:hueOff val="609139"/>
                    <a:lumOff val="16169"/>
                  </a:schemeClr>
                </a:solidFill>
                <a:latin typeface="+mn-lt"/>
                <a:ea typeface="+mn-ea"/>
                <a:cs typeface="+mn-cs"/>
                <a:sym typeface="Druk Medium"/>
              </a:defRPr>
            </a:pPr>
            <a:r>
              <a:t>It was last 8 months ago and it was very cold because of the winter season. Our school is ILBC and we compete with YIS, ISY, ISM all together 4 teams. Actually, I was a B team captain for middle school. Our team play friendly matches and we won half of it but on the either side A team lose all the matches. So, the coach decided to change A team into B team and B team into A team. We were all surprise and some us were angry about it. We needed to come school6 am in the morning and we were freezing. It’s like 10 degree out there, Yangon is usually very hot place. We went to the YIS A team tournament. We were scared at first but our teacher said “Don't be scare I brought you here because you guys are better. Believe in yourself and don’t worry if you lose.” As the teacher thought, we lose all the teams and get the least points. But on the other side A team got winner playing with B teams. They were all proud of themself. </a:t>
            </a:r>
            <a:endParaRPr>
              <a:latin typeface="Arial"/>
              <a:ea typeface="Arial"/>
              <a:cs typeface="Arial"/>
              <a:sym typeface="Arial"/>
            </a:endParaRPr>
          </a:p>
          <a:p>
            <a:pPr defTabSz="257047">
              <a:lnSpc>
                <a:spcPct val="70000"/>
              </a:lnSpc>
              <a:defRPr b="0" cap="all" spc="-44" sz="44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defTabSz="257047">
              <a:lnSpc>
                <a:spcPct val="70000"/>
              </a:lnSpc>
              <a:defRPr b="0" cap="all" spc="-44" sz="4400">
                <a:solidFill>
                  <a:schemeClr val="accent4">
                    <a:hueOff val="609139"/>
                    <a:lumOff val="16169"/>
                  </a:schemeClr>
                </a:solidFill>
                <a:latin typeface="+mn-lt"/>
                <a:ea typeface="+mn-ea"/>
                <a:cs typeface="+mn-cs"/>
                <a:sym typeface="Druk Medium"/>
              </a:defRPr>
            </a:pPr>
            <a:r>
              <a:t>Our teacher said “It’s ok if we lose, we still can beat them next year and in the future.” we also believe in it and we practiced a lot. But now I haven’t play it for 6 months and I will probably become a starter again when the school reopen. That’s all for this writing. I hope you enjoy it. I would also like to read your memories so you can send me back letters. Hope to see you after covid -19.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I believe home is where you find peace, tranquility, joy, and most importantly were you feel safe. My home is a small place. It consists of four different rooms. I can start of by describing my kitchen. For a kitchen, it is small. It has two windows but "/>
          <p:cNvSpPr txBox="1"/>
          <p:nvPr>
            <p:ph type="title"/>
          </p:nvPr>
        </p:nvSpPr>
        <p:spPr>
          <a:xfrm>
            <a:off x="1219200" y="4063999"/>
            <a:ext cx="22402863" cy="9455416"/>
          </a:xfrm>
          <a:prstGeom prst="rect">
            <a:avLst/>
          </a:prstGeom>
        </p:spPr>
        <p:txBody>
          <a:bodyPr/>
          <a:lstStyle/>
          <a:p>
            <a:pPr marL="0" indent="0" algn="ctr" defTabSz="292100">
              <a:defRPr spc="-50" sz="5000">
                <a:solidFill>
                  <a:schemeClr val="accent1">
                    <a:hueOff val="-61588"/>
                    <a:lumOff val="20233"/>
                  </a:schemeClr>
                </a:solidFill>
              </a:defRPr>
            </a:pPr>
            <a:r>
              <a:t>I believe home is where you find peace, tranquility, joy, and most importantly were you feel safe. My home is a small place. It consists of four different rooms. I can start of by describing my kitchen. For a kitchen, it is small. It has two windows but the sun doesn't really shine through them. The stove and refrigerator are right next to each other along with the sink. I could only fit a small table of four chairs, but only use two. The other two chairs are against the wall. I have no curtains just some mini-blinds. On the ceiling there is a fan, which of course is pretty big. I like the fan because it helps keep the kitchen cool during those hot and humid summer days. </a:t>
            </a:r>
            <a:endParaRPr>
              <a:latin typeface="Arial"/>
              <a:ea typeface="Arial"/>
              <a:cs typeface="Arial"/>
              <a:sym typeface="Arial"/>
            </a:endParaRPr>
          </a:p>
          <a:p>
            <a:pPr marL="0" indent="0" algn="ctr" defTabSz="292100">
              <a:defRPr spc="-50" sz="5000">
                <a:solidFill>
                  <a:schemeClr val="accent1">
                    <a:hueOff val="-61588"/>
                    <a:lumOff val="20233"/>
                  </a:schemeClr>
                </a:solidFill>
              </a:defRPr>
            </a:pPr>
            <a:r>
              <a:t>My next room of the house is the living room. My living room is a pretty decent size. I have very lovely Italian furniture. </a:t>
            </a:r>
            <a:endParaRPr>
              <a:latin typeface="Arial"/>
              <a:ea typeface="Arial"/>
              <a:cs typeface="Arial"/>
              <a:sym typeface="Arial"/>
            </a:endParaRPr>
          </a:p>
          <a:p>
            <a:pPr marL="0" indent="0" algn="ctr" defTabSz="292100">
              <a:defRPr spc="-50" sz="5000">
                <a:solidFill>
                  <a:schemeClr val="accent1">
                    <a:hueOff val="-61588"/>
                    <a:lumOff val="20233"/>
                  </a:schemeClr>
                </a:solidFill>
              </a:defRPr>
            </a:pPr>
            <a:r>
              <a:t>My couches have an antique floral look with cherry oak around them. My tables are all cherry oak with marble tops along with the entertainment system. During the day, my living room is filled with light. I sincerely love lighting so I can say that's my favorite thing about this room. It has six big windows and one small one. There is also the heater, which comes out from the wall. I dislike the sound of the heater's fan when it is on. The fan sounds like people whispering during a meeting when they're supposed to keep quiet. As I sit here writing, the fan is the only thing I can hear besides the sound of cars passing through the main street of Fitchburg, which is only down at the end of this street. </a:t>
            </a:r>
            <a:endParaRPr>
              <a:latin typeface="Arial"/>
              <a:ea typeface="Arial"/>
              <a:cs typeface="Arial"/>
              <a:sym typeface="Arial"/>
            </a:endParaRPr>
          </a:p>
          <a:p>
            <a:pPr marL="0" indent="0" algn="ctr" defTabSz="292100">
              <a:defRPr spc="-50" sz="5000">
                <a:solidFill>
                  <a:schemeClr val="accent1">
                    <a:hueOff val="-61588"/>
                    <a:lumOff val="20233"/>
                  </a:schemeClr>
                </a:solidFill>
              </a:defRPr>
            </a:pPr>
            <a:r>
              <a:t>The next room I will describe is my favorite room of my home. </a:t>
            </a:r>
            <a:endParaRPr>
              <a:latin typeface="Arial"/>
              <a:ea typeface="Arial"/>
              <a:cs typeface="Arial"/>
              <a:sym typeface="Arial"/>
            </a:endParaRPr>
          </a:p>
          <a:p>
            <a:pPr marL="0" indent="0" algn="ctr" defTabSz="292100">
              <a:defRPr spc="-50" sz="5000">
                <a:solidFill>
                  <a:schemeClr val="accent1">
                    <a:hueOff val="-61588"/>
                    <a:lumOff val="20233"/>
                  </a:schemeClr>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The cafe is the place that is on Pyay road that was the name called &quot; Lucky Seven&quot; . It is a caring society . In this cafe, the noises of people, their scent, their honest looks and the chatting sound make the surrounding atmosphere warm and friendly.…"/>
          <p:cNvSpPr txBox="1"/>
          <p:nvPr>
            <p:ph type="body" idx="1"/>
          </p:nvPr>
        </p:nvSpPr>
        <p:spPr>
          <a:xfrm>
            <a:off x="1219200" y="789609"/>
            <a:ext cx="22373080" cy="12333189"/>
          </a:xfrm>
          <a:prstGeom prst="rect">
            <a:avLst/>
          </a:prstGeom>
        </p:spPr>
        <p:txBody>
          <a:bodyPr/>
          <a:lstStyle/>
          <a:p>
            <a:pPr defTabSz="233679">
              <a:defRPr spc="-63" sz="6320">
                <a:solidFill>
                  <a:schemeClr val="accent6">
                    <a:hueOff val="-182566"/>
                    <a:lumOff val="14356"/>
                  </a:schemeClr>
                </a:solidFill>
              </a:defRPr>
            </a:pPr>
            <a:r>
              <a:t>The cafe is the place that is on Pyay road that was the name called " Lucky Seven" . It is a caring society . In this cafe, the noises of people, their scent, their honest looks and the chatting sound make the surrounding atmosphere warm and friendly. </a:t>
            </a:r>
            <a:endParaRPr>
              <a:latin typeface="Arial"/>
              <a:ea typeface="Arial"/>
              <a:cs typeface="Arial"/>
              <a:sym typeface="Arial"/>
            </a:endParaRPr>
          </a:p>
          <a:p>
            <a:pPr defTabSz="233679">
              <a:defRPr spc="-63" sz="6320">
                <a:solidFill>
                  <a:schemeClr val="accent6">
                    <a:hueOff val="-182566"/>
                    <a:lumOff val="14356"/>
                  </a:schemeClr>
                </a:solidFill>
              </a:defRPr>
            </a:pPr>
            <a:r>
              <a:t>Cafe is a place that we can escape from a solitary life. </a:t>
            </a:r>
            <a:endParaRPr>
              <a:latin typeface="Arial"/>
              <a:ea typeface="Arial"/>
              <a:cs typeface="Arial"/>
              <a:sym typeface="Arial"/>
            </a:endParaRPr>
          </a:p>
          <a:p>
            <a:pPr defTabSz="233679">
              <a:defRPr spc="-63" sz="6320">
                <a:solidFill>
                  <a:schemeClr val="accent6">
                    <a:hueOff val="-182566"/>
                    <a:lumOff val="14356"/>
                  </a:schemeClr>
                </a:solidFill>
              </a:defRPr>
            </a:pPr>
            <a:r>
              <a:t>The colour used in the cafe are Blueberry Muffin and Brown colour. </a:t>
            </a:r>
            <a:endParaRPr>
              <a:latin typeface="Arial"/>
              <a:ea typeface="Arial"/>
              <a:cs typeface="Arial"/>
              <a:sym typeface="Arial"/>
            </a:endParaRPr>
          </a:p>
          <a:p>
            <a:pPr defTabSz="233679">
              <a:defRPr spc="-63" sz="6320">
                <a:solidFill>
                  <a:schemeClr val="accent6">
                    <a:hueOff val="-182566"/>
                    <a:lumOff val="14356"/>
                  </a:schemeClr>
                </a:solidFill>
              </a:defRPr>
            </a:pPr>
            <a:r>
              <a:t>It attracts the customer to be lively and give pleasant atmosphere. The smell of baked fruit with a rich cocoa in a hot chocolate gives wonderful and delicious taste for a moment. </a:t>
            </a:r>
            <a:endParaRPr>
              <a:latin typeface="Arial"/>
              <a:ea typeface="Arial"/>
              <a:cs typeface="Arial"/>
              <a:sym typeface="Arial"/>
            </a:endParaRPr>
          </a:p>
          <a:p>
            <a:pPr defTabSz="233679">
              <a:defRPr spc="-63" sz="6320">
                <a:solidFill>
                  <a:schemeClr val="accent6">
                    <a:hueOff val="-182566"/>
                    <a:lumOff val="14356"/>
                  </a:schemeClr>
                </a:solidFill>
              </a:defRPr>
            </a:pPr>
            <a:r>
              <a:t>The lunch menu of a cafe is like the gold . It provides different names of delicious food and fresh drinks. </a:t>
            </a:r>
            <a:endParaRPr>
              <a:latin typeface="Arial"/>
              <a:ea typeface="Arial"/>
              <a:cs typeface="Arial"/>
              <a:sym typeface="Arial"/>
            </a:endParaRPr>
          </a:p>
          <a:p>
            <a:pPr defTabSz="233679">
              <a:defRPr spc="-63" sz="6320">
                <a:solidFill>
                  <a:schemeClr val="accent6">
                    <a:hueOff val="-182566"/>
                    <a:lumOff val="14356"/>
                  </a:schemeClr>
                </a:solidFill>
              </a:defRPr>
            </a:pPr>
            <a:r>
              <a:t>It is a special environment which offered free books , magazines wifi available , colourful decoration and enjoyable music. </a:t>
            </a:r>
            <a:endParaRPr>
              <a:latin typeface="Arial"/>
              <a:ea typeface="Arial"/>
              <a:cs typeface="Arial"/>
              <a:sym typeface="Arial"/>
            </a:endParaRPr>
          </a:p>
          <a:p>
            <a:pPr defTabSz="233679">
              <a:defRPr spc="-63" sz="6320">
                <a:solidFill>
                  <a:schemeClr val="accent6">
                    <a:hueOff val="-182566"/>
                    <a:lumOff val="14356"/>
                  </a:schemeClr>
                </a:solidFill>
              </a:defRPr>
            </a:pPr>
            <a:r>
              <a:t>It will serve the breakfast and lunch to the customers. </a:t>
            </a:r>
            <a:endParaRPr>
              <a:latin typeface="Arial"/>
              <a:ea typeface="Arial"/>
              <a:cs typeface="Arial"/>
              <a:sym typeface="Arial"/>
            </a:endParaRPr>
          </a:p>
          <a:p>
            <a:pPr defTabSz="233679">
              <a:defRPr spc="-63" sz="6320">
                <a:solidFill>
                  <a:schemeClr val="accent6">
                    <a:hueOff val="-182566"/>
                    <a:lumOff val="14356"/>
                  </a:schemeClr>
                </a:solidFill>
              </a:defRPr>
            </a:pPr>
            <a:r>
              <a:t>The menu is full of the food and drinks like porridge , noodles , juice, tea and a variety of special drinks. </a:t>
            </a:r>
            <a:endParaRPr>
              <a:latin typeface="Arial"/>
              <a:ea typeface="Arial"/>
              <a:cs typeface="Arial"/>
              <a:sym typeface="Arial"/>
            </a:endParaRPr>
          </a:p>
          <a:p>
            <a:pPr defTabSz="233679">
              <a:defRPr spc="-63" sz="6320">
                <a:solidFill>
                  <a:schemeClr val="accent6">
                    <a:hueOff val="-182566"/>
                    <a:lumOff val="14356"/>
                  </a:schemeClr>
                </a:solidFill>
              </a:defRPr>
            </a:pPr>
            <a:r>
              <a:t>It is a safe place where people can date and have a appointment with. </a:t>
            </a:r>
            <a:endParaRPr>
              <a:latin typeface="Arial"/>
              <a:ea typeface="Arial"/>
              <a:cs typeface="Arial"/>
              <a:sym typeface="Arial"/>
            </a:endParaRPr>
          </a:p>
          <a:p>
            <a:pPr defTabSz="233679">
              <a:defRPr spc="-63" sz="6320">
                <a:solidFill>
                  <a:schemeClr val="accent6">
                    <a:hueOff val="-182566"/>
                    <a:lumOff val="14356"/>
                  </a:schemeClr>
                </a:solidFill>
              </a:defRPr>
            </a:pPr>
            <a:r>
              <a:t>The cafe is designed for the flexibility of customers and purchasing give away food and drinks are what most of the customers usually do. </a:t>
            </a:r>
            <a:endParaRPr>
              <a:latin typeface="Arial"/>
              <a:ea typeface="Arial"/>
              <a:cs typeface="Arial"/>
              <a:sym typeface="Arial"/>
            </a:endParaRPr>
          </a:p>
          <a:p>
            <a:pPr defTabSz="233679">
              <a:defRPr spc="-63" sz="6320">
                <a:solidFill>
                  <a:schemeClr val="accent6">
                    <a:hueOff val="-182566"/>
                    <a:lumOff val="14356"/>
                  </a:schemeClr>
                </a:solidFill>
              </a:defRPr>
            </a:pPr>
            <a:r>
              <a:t> </a:t>
            </a:r>
            <a:endParaRPr>
              <a:latin typeface="Arial"/>
              <a:ea typeface="Arial"/>
              <a:cs typeface="Arial"/>
              <a:sym typeface="Arial"/>
            </a:endParaRPr>
          </a:p>
          <a:p>
            <a:pPr defTabSz="233679">
              <a:defRPr spc="-63" sz="6320">
                <a:solidFill>
                  <a:schemeClr val="accent6">
                    <a:hueOff val="-182566"/>
                    <a:lumOff val="14356"/>
                  </a:schemeClr>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Agenda Title"/>
          <p:cNvSpPr txBox="1"/>
          <p:nvPr>
            <p:ph type="title"/>
          </p:nvPr>
        </p:nvSpPr>
        <p:spPr>
          <a:prstGeom prst="rect">
            <a:avLst/>
          </a:prstGeom>
        </p:spPr>
        <p:txBody>
          <a:bodyPr/>
          <a:lstStyle/>
          <a:p>
            <a:pPr/>
          </a:p>
        </p:txBody>
      </p:sp>
      <p:sp>
        <p:nvSpPr>
          <p:cNvPr id="242" name="Waking up on my repetitive alarm early in the morning, I took a warm shower and changed into my school uniform. I had my bowl noodle and rushed out into the car with my heavy bag. On my way, I stuck my earphones into my ear, playing music that would give"/>
          <p:cNvSpPr txBox="1"/>
          <p:nvPr>
            <p:ph type="body" idx="1"/>
          </p:nvPr>
        </p:nvSpPr>
        <p:spPr>
          <a:prstGeom prst="rect">
            <a:avLst/>
          </a:prstGeom>
        </p:spPr>
        <p:txBody>
          <a:bodyPr/>
          <a:lstStyle/>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Waking up on my repetitive alarm early in the morning, I took a warm shower and changed into my school uniform. I had my bowl noodle and rushed out into the car with my heavy bag. On my way, I stuck my earphones into my ear, playing music that would give me good vibes for the day.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I got to school early. It was a cold day; I felt the fresh morning breeze on my face. As I walked to my room, I felt a touch from my friend on the back. I saw posters on the hallway wall, colorful and messy. The class later slowly started to fill up more people and became as noisy as a market.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The noises went down as the teacher entered the room. She was wearing a purple set of clothes, holding a basket of markers in her arms. We all greeted in a slow, unsteady and loud voice. Two periods went fast, then the recess came.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We heard a loud high-pitched bell, as some of us grab our lunch boxes. The room quickly became overwhelmed with the aroma of food. It was fifteen minutes of din and noise.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Following by the recess, was our Physical Education class. We all went down to the gym, changed into our sports uniforms and started exercising. It was like climbing a mountain. Rivers of sweat rolled down my cheeks as I felt the heat on my skins from the sun.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We changed and hurried into the canteen after sports. It was cold inside my shirt from the sweat. The canteen was crowded with thousands of people entering and leaving. I was one of them, queueing a long line to buy a drink.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Another three classes came after the lunch break. I was tired and very sleepy after it. The cold aircon and long classes made feel like I haven’t slept in months. Finally, the school ended. It was a relief, although it was always fun.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My friends and I raced downstairs to play volleyball. After schools were my favorite part of the whole day. It wasn’t long until my mother picked me up from school. As I got on my car, the smell of sushi my mom bought for my sister and I got my attention.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I took a cold shower when I got back home and had a cup of milk. After a whole tired day, I spent my night resting well. This was a typical day as a mid-schooler last year. Now, unfortunately, we’re all stuck at home, just like we’re stuck in a traffic.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My Café…"/>
          <p:cNvSpPr txBox="1"/>
          <p:nvPr>
            <p:ph type="title"/>
          </p:nvPr>
        </p:nvSpPr>
        <p:spPr>
          <a:xfrm>
            <a:off x="1219200" y="196585"/>
            <a:ext cx="22253774" cy="13322830"/>
          </a:xfrm>
          <a:prstGeom prst="rect">
            <a:avLst/>
          </a:prstGeom>
        </p:spPr>
        <p:txBody>
          <a:bodyPr/>
          <a:lstStyle/>
          <a:p>
            <a:pPr marL="0" indent="0" algn="ctr" defTabSz="233679">
              <a:defRPr spc="-78" sz="7800">
                <a:solidFill>
                  <a:schemeClr val="accent1">
                    <a:hueOff val="-61588"/>
                    <a:lumOff val="20233"/>
                  </a:schemeClr>
                </a:solidFill>
              </a:defRPr>
            </a:pPr>
            <a:r>
              <a:t>My Café </a:t>
            </a:r>
          </a:p>
          <a:p>
            <a:pPr marL="0" indent="0" algn="ctr" defTabSz="233679">
              <a:defRPr spc="-78" sz="7800">
                <a:solidFill>
                  <a:schemeClr val="accent1">
                    <a:hueOff val="-61588"/>
                    <a:lumOff val="20233"/>
                  </a:schemeClr>
                </a:solidFill>
              </a:defRPr>
            </a:pPr>
            <a:r>
              <a:t>As soon as I enter the café, I smelled the aroma of the brewed coffee. Although I don’t drink coffee, it makes me energetic. The smell of the coffee brewing, the smell of the baking cake makes me happy. The smell of it can affect your mental and your mood. The taste of the coffee brightens your day while reading the news. The soft and fluffy cake makes me wonder “am I in a dream”. Or the sweetness of the pancake makes you want to eat more. I can see the coffee brewing and a person waiting your order with a smile. I can see the delicious colorful cake. I can see the old-fashioned decorated walls and the chandeliers hanging from the ceiling. I can hear the coffee brewing and the classical music playing. The peaceful surrounding makes you want to sleep. I can touch the cold wooden table and the warm hot coffee cup. I can also touch the warm spoon to mix the coffee and the sugar cube. The pleasant surrounding and the brewed coffee makes you want to go a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My favorite café…"/>
          <p:cNvSpPr txBox="1"/>
          <p:nvPr>
            <p:ph type="body" idx="1"/>
          </p:nvPr>
        </p:nvSpPr>
        <p:spPr>
          <a:xfrm>
            <a:off x="1219200" y="789609"/>
            <a:ext cx="22373080" cy="12333189"/>
          </a:xfrm>
          <a:prstGeom prst="rect">
            <a:avLst/>
          </a:prstGeom>
        </p:spPr>
        <p:txBody>
          <a:bodyPr/>
          <a:lstStyle/>
          <a:p>
            <a:pPr defTabSz="408940">
              <a:defRPr spc="-70" sz="7000">
                <a:solidFill>
                  <a:schemeClr val="accent6">
                    <a:hueOff val="-182566"/>
                    <a:lumOff val="14356"/>
                  </a:schemeClr>
                </a:solidFill>
              </a:defRPr>
            </a:pPr>
            <a:r>
              <a:t>My favorite café </a:t>
            </a:r>
            <a:endParaRPr>
              <a:latin typeface="Arial"/>
              <a:ea typeface="Arial"/>
              <a:cs typeface="Arial"/>
              <a:sym typeface="Arial"/>
            </a:endParaRPr>
          </a:p>
          <a:p>
            <a:pPr defTabSz="408940">
              <a:defRPr spc="-70" sz="7000">
                <a:solidFill>
                  <a:schemeClr val="accent6">
                    <a:hueOff val="-182566"/>
                    <a:lumOff val="14356"/>
                  </a:schemeClr>
                </a:solidFill>
              </a:defRPr>
            </a:pPr>
            <a:r>
              <a:t>I personally likes going to book cafes and eat a small pastry or drinks coffee while reading books or comics that I am interested in. I usually go there every weekends and stay there for half the day. The aroma of books and coffee would fill your nostrils as you walk in there. I enjoy the smell of books; especially old books which the library is most consists of. The coffee brews there are delightful and very refreshing. The sight of the café is very pleasant as the sunlight from the sky reflates down to the opened windows bringing beautiful brightness to the whole café. The pastries there are so delicious each having different fillings of blueberry jam or custard, each bringing out its own unique taste as you bite into it. The only sound u could hear is the soft sound of the coffee machine and some soft classical music playing in the background. The feeling of different books running through my fingertips as I find the perfect book to read always satisfied me. Even though the room is cold I tend to sit in a place where the sunlight shines directly to, so that I can keep myself warm. I usually come here by myself or with a close friend.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Agenda Title"/>
          <p:cNvSpPr txBox="1"/>
          <p:nvPr>
            <p:ph type="title"/>
          </p:nvPr>
        </p:nvSpPr>
        <p:spPr>
          <a:prstGeom prst="rect">
            <a:avLst/>
          </a:prstGeom>
        </p:spPr>
        <p:txBody>
          <a:bodyPr/>
          <a:lstStyle/>
          <a:p>
            <a:pPr/>
          </a:p>
        </p:txBody>
      </p:sp>
      <p:sp>
        <p:nvSpPr>
          <p:cNvPr id="249" name="My study room. It’s a very special place to me. I would consider myself an introvert so I would really like my alone time and space a lot. No one really comes in here so that’s a bonus, so its sort of like a panic room for me. My room gives that to me an"/>
          <p:cNvSpPr txBox="1"/>
          <p:nvPr>
            <p:ph type="body" idx="1"/>
          </p:nvPr>
        </p:nvSpPr>
        <p:spPr>
          <a:prstGeom prst="rect">
            <a:avLst/>
          </a:prstGeom>
        </p:spPr>
        <p:txBody>
          <a:bodyPr/>
          <a:lstStyle>
            <a:lvl1pPr defTabSz="379729">
              <a:lnSpc>
                <a:spcPct val="70000"/>
              </a:lnSpc>
              <a:defRPr b="0" cap="all" spc="-65" sz="6500">
                <a:solidFill>
                  <a:schemeClr val="accent4">
                    <a:hueOff val="609139"/>
                    <a:lumOff val="16169"/>
                  </a:schemeClr>
                </a:solidFill>
                <a:latin typeface="+mn-lt"/>
                <a:ea typeface="+mn-ea"/>
                <a:cs typeface="+mn-cs"/>
                <a:sym typeface="Druk Medium"/>
              </a:defRPr>
            </a:lvl1pPr>
          </a:lstStyle>
          <a:p>
            <a:pPr/>
            <a:r>
              <a:t>My study room. It’s a very special place to me. I would consider myself an introvert so I would really like my alone time and space a lot. No one really comes in here so that’s a bonus, so its sort of like a panic room for me. My room gives that to me and makes me feel secure. I’ve kept the room very clean and tidy because too much mess gives me a headache and causes me to be distressed. There’s a huge window covering much of the wall on one side that gives the room beams of sunlight. It’s very pleasant in the early mornings. The floorboards are comfortable to walk on and doesn’t creak at all like most of the rest of my house does. I’ve put a rattlesnake plant here so it helps with the design. It’s also very nice to look at and taking care of it is so calming. I normally spray lavender scented air fresheners so it would smell like walking into a field of flowers when walking in. Although every time I eat an orange the citrus scent diffuses and the room is contaminated. I love to put on music so 80% of the time I would be putting on Spotify.  </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Everyone has THAT special one day which they could never forget. I also have that special one day too. I can also say that it was an important day. It was my first day of ILBC school. It was at the age of 9, in primary 3. I was a whole new student who kn"/>
          <p:cNvSpPr txBox="1"/>
          <p:nvPr>
            <p:ph type="title"/>
          </p:nvPr>
        </p:nvSpPr>
        <p:spPr>
          <a:xfrm>
            <a:off x="1219200" y="196585"/>
            <a:ext cx="22402863" cy="13322830"/>
          </a:xfrm>
          <a:prstGeom prst="rect">
            <a:avLst/>
          </a:prstGeom>
        </p:spPr>
        <p:txBody>
          <a:bodyPr/>
          <a:lstStyle>
            <a:lvl1pPr marL="0" indent="0" algn="ctr" defTabSz="502412">
              <a:defRPr spc="-81" sz="8170">
                <a:solidFill>
                  <a:schemeClr val="accent1">
                    <a:hueOff val="-61588"/>
                    <a:lumOff val="20233"/>
                  </a:schemeClr>
                </a:solidFill>
              </a:defRPr>
            </a:lvl1pPr>
          </a:lstStyle>
          <a:p>
            <a:pPr/>
            <a:r>
              <a:t>    Everyone has THAT special one day which they could never forget. I also have that special one day too. I can also say that it was an important day. It was my first day of ILBC school. It was at the age of 9, in primary 3. I was a whole new student who knows nothing about the school or even speak English. As I walk into my class, I saw a lot of student talking and laughing with teacher. I was awkwardly standing in front of the class with the door opened. The teacher called out my name and greet me with a ‘good morning’. I looked at her with a nervous look and knocked at her quickly. She showed me my seat. After the bell rang, the teacher let me introduce to everyone. I couldn’t even say a word because I was so nervous that I could started crying but I didn’t. It was like thousands of people watching me with a mysterious look. Luckily the teacher helped me with it. Just on the first day of the school, I made a lot of new friends. It went well better than I thought it would be. It made me so happy.  </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Descriptive Essay…"/>
          <p:cNvSpPr txBox="1"/>
          <p:nvPr>
            <p:ph type="body" idx="1"/>
          </p:nvPr>
        </p:nvSpPr>
        <p:spPr>
          <a:xfrm>
            <a:off x="1219200" y="789609"/>
            <a:ext cx="22373080" cy="12333189"/>
          </a:xfrm>
          <a:prstGeom prst="rect">
            <a:avLst/>
          </a:prstGeom>
        </p:spPr>
        <p:txBody>
          <a:bodyPr/>
          <a:lstStyle/>
          <a:p>
            <a:pPr defTabSz="408940">
              <a:defRPr spc="-70" sz="7000">
                <a:solidFill>
                  <a:schemeClr val="accent6">
                    <a:hueOff val="-182566"/>
                    <a:lumOff val="14356"/>
                  </a:schemeClr>
                </a:solidFill>
              </a:defRPr>
            </a:pPr>
            <a:r>
              <a:t>Descriptive Essay </a:t>
            </a:r>
            <a:endParaRPr>
              <a:latin typeface="Arial"/>
              <a:ea typeface="Arial"/>
              <a:cs typeface="Arial"/>
              <a:sym typeface="Arial"/>
            </a:endParaRPr>
          </a:p>
          <a:p>
            <a:pPr defTabSz="408940">
              <a:defRPr spc="-70" sz="7000">
                <a:solidFill>
                  <a:schemeClr val="accent6">
                    <a:hueOff val="-182566"/>
                    <a:lumOff val="14356"/>
                  </a:schemeClr>
                </a:solidFill>
              </a:defRPr>
            </a:pPr>
            <a:r>
              <a:t>There’s this small little café near my house where I always to learn or to do school work at all times. It has the perfect size for students or people who want to work as the tables are enough for one person. Whenever I walk into the café the aroma of the coffee crawls into my nose immediately. Not just the coffee that smells really fine, the pastries that are freshly baked are sunshines and rainbows and nostalgic. My go-to are always either matcha latte (or) americano and a bowl of yoghurt (or) a piece of crepe cake. The atmosphere is also very calming and peaceful to stay in. A lot of people order and leaves since the café is too small for two or three people to sit and enjoy so it’s more on the takeout type of place. The café is also perfect for any season and I enjoy rainy seasons the most when going there because you can watch the raindrops falling on the glass windows and it’s just very cozy. I especially like listening to music with earphones on and staring outside the window. The overall vibe is just very enjoyable. I would very much miss this place when I go abroad to study.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Agenda Title"/>
          <p:cNvSpPr txBox="1"/>
          <p:nvPr>
            <p:ph type="title"/>
          </p:nvPr>
        </p:nvSpPr>
        <p:spPr>
          <a:prstGeom prst="rect">
            <a:avLst/>
          </a:prstGeom>
        </p:spPr>
        <p:txBody>
          <a:bodyPr/>
          <a:lstStyle/>
          <a:p>
            <a:pPr/>
          </a:p>
        </p:txBody>
      </p:sp>
      <p:sp>
        <p:nvSpPr>
          <p:cNvPr id="256" name="My Favorite Café…"/>
          <p:cNvSpPr txBox="1"/>
          <p:nvPr>
            <p:ph type="body" idx="1"/>
          </p:nvPr>
        </p:nvSpPr>
        <p:spPr>
          <a:prstGeom prst="rect">
            <a:avLst/>
          </a:prstGeom>
        </p:spPr>
        <p:txBody>
          <a:bodyPr/>
          <a:lstStyle/>
          <a:p>
            <a:pPr algn="ctr" defTabSz="280415">
              <a:lnSpc>
                <a:spcPct val="70000"/>
              </a:lnSpc>
              <a:defRPr b="0" cap="all" spc="-48" sz="4800">
                <a:solidFill>
                  <a:schemeClr val="accent4">
                    <a:hueOff val="609139"/>
                    <a:lumOff val="16169"/>
                  </a:schemeClr>
                </a:solidFill>
                <a:latin typeface="+mn-lt"/>
                <a:ea typeface="+mn-ea"/>
                <a:cs typeface="+mn-cs"/>
                <a:sym typeface="Druk Medium"/>
              </a:defRPr>
            </a:pPr>
            <a:r>
              <a:t>My Favorite Café </a:t>
            </a:r>
            <a:endParaRPr>
              <a:latin typeface="Arial"/>
              <a:ea typeface="Arial"/>
              <a:cs typeface="Arial"/>
              <a:sym typeface="Arial"/>
            </a:endParaRPr>
          </a:p>
          <a:p>
            <a:pPr algn="ctr" defTabSz="280415">
              <a:lnSpc>
                <a:spcPct val="70000"/>
              </a:lnSpc>
              <a:defRPr b="0" cap="all" spc="-48" sz="48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algn="ctr" defTabSz="280415">
              <a:lnSpc>
                <a:spcPct val="70000"/>
              </a:lnSpc>
              <a:defRPr b="0" cap="all" spc="-48" sz="4800">
                <a:solidFill>
                  <a:schemeClr val="accent4">
                    <a:hueOff val="609139"/>
                    <a:lumOff val="16169"/>
                  </a:schemeClr>
                </a:solidFill>
                <a:latin typeface="+mn-lt"/>
                <a:ea typeface="+mn-ea"/>
                <a:cs typeface="+mn-cs"/>
                <a:sym typeface="Druk Medium"/>
              </a:defRPr>
            </a:pPr>
            <a:r>
              <a:t>isn’t the world a little too noisy and stressful? people have different ways to relieve their everyday stress. Some go out for a shopping spree, some chunk down a couple of drinks, some eat their feelings out and some might be out there doing whatever they think is relieving their stress. for me I would love to be at a pleasant and quiet place, but also warming and bright. maybe I have to choose a cafe to meet my needs. Isn’t it already peaceful enough to hear the thought of having a cup of warm drink with the side of a sweet and addicting cute layer cake? it indeed is. In town, my favorite cafe should be cafe Lille. This quaint cafe, carved from a resorted vintage house, features wood floors, a cozy floor plan, and a handful of small rooms with various levels of privacy. luxurious looking huge glass, gaining a cover from the outer world but with the bright sun shining through it. The wave of cooling air conditioning and the aura of vanilla, chocolates, just various things a cafe would smell like. Not to mention how much I love the smell. It is contained of warm, friendly staffs, not a lot just a few. Things are usually done yourself but I’m not complaining it’s nice to do it. From free wifi to outdoor seatings, live music, light but delicious cafe menu, easily accessible cold water, and a vast selection of books and games to include dominoes and various board games make this an excellent destination for anyone looking for more than just a cup of coffee. This little but very warmly welcome house-like cafe is the best place to be at, at any time of the day.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Everyone loves home including me. I feel like home gives me warmth and it is a place full of loves. There is even a speech that people mostly miss their home when they weak or tired also when they away from their home. Secondly, I love staying at home ra"/>
          <p:cNvSpPr txBox="1"/>
          <p:nvPr>
            <p:ph type="title"/>
          </p:nvPr>
        </p:nvSpPr>
        <p:spPr>
          <a:xfrm>
            <a:off x="677834" y="2130292"/>
            <a:ext cx="22402863" cy="9455416"/>
          </a:xfrm>
          <a:prstGeom prst="rect">
            <a:avLst/>
          </a:prstGeom>
        </p:spPr>
        <p:txBody>
          <a:bodyPr/>
          <a:lstStyle>
            <a:lvl1pPr marL="0" indent="0" algn="ctr" defTabSz="408940">
              <a:defRPr spc="-70" sz="7000">
                <a:solidFill>
                  <a:schemeClr val="accent1">
                    <a:hueOff val="-61588"/>
                    <a:lumOff val="20233"/>
                  </a:schemeClr>
                </a:solidFill>
              </a:defRPr>
            </a:lvl1pPr>
          </a:lstStyle>
          <a:p>
            <a:pPr/>
            <a:r>
              <a:t>Everyone loves home including me. I feel like home gives me warmth and it is a place full of loves. There is even a speech that people mostly miss their home when they weak or tired also when they away from their home. Secondly, I love staying at home rather than go outside all the time. There are all together 16 floors including roof top. I live on the 11floor in the morning the view is really beautiful and full of mist not only that also I can hear the birds singing, the melody birds chirping sounds are really relaxing to listen in a morning. In the afternoon, the sun hit the soft white curtain and my plants for me I really love it. It is really beautiful. At night the wind roars like a tiger so hard and it is so cold. I usually go to the roof top when I am sad morning or night it depends. But at night it is really a good place to chill. On the other hand, every morning, whI love the smell from the delicious dishes that my mom cooks. Whenever I look at my house it is always clean because of my mom. </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It was to be the best day ever but an important day too. I was going to the carnival fair with my friends for the first time that summer. We were as excited as though we were in a concert that had our favorite band. As we entered the fair, a Mickey Mouse"/>
          <p:cNvSpPr txBox="1"/>
          <p:nvPr>
            <p:ph type="body" idx="1"/>
          </p:nvPr>
        </p:nvSpPr>
        <p:spPr>
          <a:xfrm>
            <a:off x="1219200" y="789609"/>
            <a:ext cx="22373080" cy="12333189"/>
          </a:xfrm>
          <a:prstGeom prst="rect">
            <a:avLst/>
          </a:prstGeom>
        </p:spPr>
        <p:txBody>
          <a:bodyPr/>
          <a:lstStyle/>
          <a:p>
            <a:pPr defTabSz="233679">
              <a:defRPr spc="-43" sz="4360">
                <a:solidFill>
                  <a:schemeClr val="accent6">
                    <a:hueOff val="-182566"/>
                    <a:lumOff val="14356"/>
                  </a:schemeClr>
                </a:solidFill>
              </a:defRPr>
            </a:pPr>
            <a:r>
              <a:t>It was to be the best day ever but an important day too. I was going to the carnival fair with my friends for the first time that summer. We were as excited as though we were in a concert that had our favorite band. As we entered the fair, a Mickey Mouse greeted us with a scary voice. Since it was close to Halloween, they all wore disguises with spooky concepts. I was frightened at the opening gate while a skeleton guided our way to the fair. Our hearts were pounding all the way with excitement and joy. We did not miss a smile on our face. First, many questions were circling my mind “What are we going to ride first?!” “Where is the scariest ride in this fair?” “Where are the food stalls?” These thoughts exhilarated me and my friends who were talking about what to do next. I could not miss breathing in the tantalizing aroma of French fries and hot dogs. We were so busy choosing rides and which fun activities to do. In the fair, we got to do a lot of things such as movie day, watching circus shows, and so on. First, we tried out the merry-go-round. It reminds us of our childhood. While riding I could see the bubbles passing through with rainbow reflection in it. It was so beautiful, like I was seeing a rainbow directly. Throughout the summer my friends were talking tales of this new roller coaster that the park had just installed. We waited in line for hours on a sunny day. I could feel the emotion in the air as if everyone were ready to scream out in pure joy and anxiousness. We finally rode that awesome ride and I will not be saying “I want to ride this roller coaster again” in my life. It was flying through the sky like riding a dragon, to be honest. It was super tall like reaching Mount Fuji in one day! In addition, it was the fastest in the park with more corkscrews and twists than any ride. That was our second ride. Then we could not handle our mentality and went directly to juice stalls. There were delicious food streets along the yellow path where we could eat anything and as much as we wanted. Varieties of food stalls were there with our favorite snacks like they were waiting for us to come. We got tacos and surprisingly we saw a food stall where they sell butterbeer from Harry Potter! I could hear teens chattering waiting in line for the butterbeer. The texture of it was as smooth as a silk. The creamy top tasted so sweet and thought it would match with tacos on my hand. Walking around the fair made me feel hungry again with all the smells of candy floss, turkey legs, strawberry rollercoaster donut, popcorn and many more. I could not wait to get one. By then one of my friends made a reservation for a haunted house. Without hesitation, we quickly went inside. It was an honor, there we met with our childhood friends. We did not expect them to see. We screamed together until we got out of the horrifying zone. I could still visualize ghosts who were gaunt and cadaverous with bloody hands walking around and making unpleasant sounds. It was a perfect day going into the haunted house and meeting ghosts as well as my friends. Last, we went to a circus show and bought colorful candy floss surrounded with sprinkles on it. We got one each with various kinds of flavors. Then we wanted to end our day with a show which was very funny and awesome. So, we all went to the humorous circus show and made friends with jumbo! Later we left with best talks and a movie night!  </a:t>
            </a:r>
          </a:p>
          <a:p>
            <a:pPr defTabSz="233679">
              <a:defRPr spc="-43" sz="4360">
                <a:solidFill>
                  <a:schemeClr val="accent6">
                    <a:hueOff val="-182566"/>
                    <a:lumOff val="14356"/>
                  </a:schemeClr>
                </a:solidFill>
              </a:defRPr>
            </a:pPr>
            <a:r>
              <a:t> </a:t>
            </a:r>
            <a:br/>
            <a:r>
              <a:t> </a:t>
            </a:r>
            <a:b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Agenda Title"/>
          <p:cNvSpPr txBox="1"/>
          <p:nvPr>
            <p:ph type="title"/>
          </p:nvPr>
        </p:nvSpPr>
        <p:spPr>
          <a:prstGeom prst="rect">
            <a:avLst/>
          </a:prstGeom>
        </p:spPr>
        <p:txBody>
          <a:bodyPr/>
          <a:lstStyle/>
          <a:p>
            <a:pPr/>
          </a:p>
        </p:txBody>
      </p:sp>
      <p:sp>
        <p:nvSpPr>
          <p:cNvPr id="263" name="Option A…"/>
          <p:cNvSpPr txBox="1"/>
          <p:nvPr>
            <p:ph type="body" idx="1"/>
          </p:nvPr>
        </p:nvSpPr>
        <p:spPr>
          <a:prstGeom prst="rect">
            <a:avLst/>
          </a:prstGeom>
        </p:spPr>
        <p:txBody>
          <a:bodyPr/>
          <a:lstStyle/>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Option A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Describing A Café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This is a café I often visit with my family. We talk for hours and drink coffee or fruit juice. The café is not that big, and its interior is painted in light brown with white n dark furniture.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There are many interesting things we could see in the café. There is a brown bookshelf at the angled corner of the room. It has some books with pastel color but no one actually reads it. Beside is a green plant which makes the air fresher. It is a middle-sized plant in a white vase. It has no smell. In other parts too, there are different kind of cactus plant. They are just the size of my palm. They are green and has sharp thorns. Each plant has its name written on, in a tiny label. There are some plants hanging in the high and bright ceiling, too.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The cooking area is opened, where baristas make coffee, juicy fruit drink and extraordinarily big smoothies. However, it is a heaven in coffee. The café is filled with the sweet but bitter scent of coffee beans. There are even brown coffee beans under the transparent glass of the table. I have eaten a raw bean of coffee but it was not that bad. It was of course, bitter, but the pleasant scent of the coffee bean conquered my sense slowly like a poison in the air.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I have only drink fruit juice and smoothie, but my favorite is melon smoothie. This is really sweet and has no smell. It feels like I am in a melon pool when I am drinking it. It smells nothing but sugar. </a:t>
            </a:r>
            <a:endParaRPr>
              <a:latin typeface="Arial"/>
              <a:ea typeface="Arial"/>
              <a:cs typeface="Arial"/>
              <a:sym typeface="Arial"/>
            </a:endParaRPr>
          </a:p>
          <a:p>
            <a:pPr algn="ctr" defTabSz="233679">
              <a:lnSpc>
                <a:spcPct val="70000"/>
              </a:lnSpc>
              <a:defRPr b="0" cap="all" spc="-40" sz="4000">
                <a:solidFill>
                  <a:schemeClr val="accent4">
                    <a:hueOff val="609139"/>
                    <a:lumOff val="16169"/>
                  </a:schemeClr>
                </a:solidFill>
                <a:latin typeface="+mn-lt"/>
                <a:ea typeface="+mn-ea"/>
                <a:cs typeface="+mn-cs"/>
                <a:sym typeface="Druk Medium"/>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Descriptive writing on “School canteen”…"/>
          <p:cNvSpPr txBox="1"/>
          <p:nvPr>
            <p:ph type="title"/>
          </p:nvPr>
        </p:nvSpPr>
        <p:spPr>
          <a:xfrm>
            <a:off x="1219200" y="773645"/>
            <a:ext cx="22564242" cy="12745770"/>
          </a:xfrm>
          <a:prstGeom prst="rect">
            <a:avLst/>
          </a:prstGeom>
        </p:spPr>
        <p:txBody>
          <a:bodyPr/>
          <a:lstStyle/>
          <a:p>
            <a:pPr marL="0" indent="0" algn="ctr" defTabSz="286258">
              <a:defRPr spc="-49" sz="4900">
                <a:solidFill>
                  <a:srgbClr val="B2F6FB"/>
                </a:solidFill>
              </a:defRPr>
            </a:pPr>
            <a:r>
              <a:t>Descriptive writing on “School canteen” </a:t>
            </a:r>
            <a:endParaRPr>
              <a:latin typeface="Arial"/>
              <a:ea typeface="Arial"/>
              <a:cs typeface="Arial"/>
              <a:sym typeface="Arial"/>
            </a:endParaRPr>
          </a:p>
          <a:p>
            <a:pPr marL="0" indent="0" algn="ctr" defTabSz="286258">
              <a:defRPr spc="-49" sz="4900">
                <a:solidFill>
                  <a:srgbClr val="B2F6FB"/>
                </a:solidFill>
              </a:defRPr>
            </a:pPr>
            <a:r>
              <a:t> </a:t>
            </a:r>
            <a:endParaRPr>
              <a:latin typeface="Arial"/>
              <a:ea typeface="Arial"/>
              <a:cs typeface="Arial"/>
              <a:sym typeface="Arial"/>
            </a:endParaRPr>
          </a:p>
          <a:p>
            <a:pPr marL="0" indent="0" algn="ctr" defTabSz="286258">
              <a:defRPr spc="-49" sz="4900">
                <a:solidFill>
                  <a:srgbClr val="B2F6FB"/>
                </a:solidFill>
              </a:defRPr>
            </a:pPr>
            <a:r>
              <a:t>Lunch has been my favourite duration of a boring school day. It’s a delightful relief. As soon as the school bell signifying the start of lunch time rings, students can’t wait to run down the stairs. At lunch, students can go anywhere in the school compound. They can visit other classes, teachers’ rooms, library to borrow, return or read books, canteen to buy something to eat, gym to play sports and many others. I would choose to go to the canteen where it is always crowded with hungry students.  </a:t>
            </a:r>
            <a:endParaRPr>
              <a:latin typeface="Arial"/>
              <a:ea typeface="Arial"/>
              <a:cs typeface="Arial"/>
              <a:sym typeface="Arial"/>
            </a:endParaRPr>
          </a:p>
          <a:p>
            <a:pPr marL="0" indent="0" algn="ctr" defTabSz="286258">
              <a:defRPr spc="-49" sz="4900">
                <a:solidFill>
                  <a:srgbClr val="B2F6FB"/>
                </a:solidFill>
              </a:defRPr>
            </a:pPr>
            <a:r>
              <a:t>The seats in the canteen are usually occupied. There is a lot of noise of students shouting at the sellers to order something because they usually can’t hear as it is really noisy like a market. The counters are crowded with students and there is no such thing as a queue. And also there are uncivilized students pushing and shoving the counter. There are five different counters each with different kinds of food sold. One of those is the snack counter which is the smallest one where it sells small packets of noodles, seaweed, wafers ,etc. Seaweed is my favourite there. The next counter is sells fast foods like fried chicken, potato chips, sausages, sushi,etc. I could smell a savory smell of fried chicken every time I pass the counter. Another counter which I called it Main Food counter sells food like rice, instant noodles, curries,etc. If I am really hungry and want to eat something to make myself full I buy from there. </a:t>
            </a:r>
            <a:endParaRPr>
              <a:latin typeface="Arial"/>
              <a:ea typeface="Arial"/>
              <a:cs typeface="Arial"/>
              <a:sym typeface="Arial"/>
            </a:endParaRPr>
          </a:p>
          <a:p>
            <a:pPr marL="0" indent="0" algn="ctr" defTabSz="286258">
              <a:defRPr spc="-49" sz="4900">
                <a:solidFill>
                  <a:srgbClr val="B2F6FB"/>
                </a:solidFill>
              </a:defRPr>
            </a:pPr>
            <a:r>
              <a:t> Another counter which I usually buy from is the bakery counter where cakes and bread are sold. There, I can smell a faintly sweet , chocolaty smell. There are many breads and cakes sold there but I favour creamy chocolate cake that are divided in rectangular shapes the most. I eat this for breakfast at school if I am hungry together with a juice named “Yakult” sold in drinks and ice-cream corner. Here, is the most crowded place at lunch where students are rush to buy bubble milk tea which have limitations of cups sold for each day. </a:t>
            </a:r>
            <a:endParaRPr>
              <a:latin typeface="Arial"/>
              <a:ea typeface="Arial"/>
              <a:cs typeface="Arial"/>
              <a:sym typeface="Arial"/>
            </a:endParaRPr>
          </a:p>
          <a:p>
            <a:pPr marL="0" indent="0" algn="ctr" defTabSz="286258">
              <a:defRPr spc="-49" sz="4900">
                <a:solidFill>
                  <a:srgbClr val="B2F6FB"/>
                </a:solidFill>
              </a:defRPr>
            </a:pPr>
            <a:r>
              <a:t>After buying foods, students devour their food greedily while others engage in their chats with their mouths full. Soon, when the bell rings again to remind students to go back to their own classrooms. The moment they heard the bell, their joy is no longer on their face. They run up the stairs as fast as cheetahs not to be late for next class leaving the canteen a mess.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My Basketball tournament…"/>
          <p:cNvSpPr txBox="1"/>
          <p:nvPr>
            <p:ph type="body" idx="1"/>
          </p:nvPr>
        </p:nvSpPr>
        <p:spPr>
          <a:xfrm>
            <a:off x="1219200" y="789609"/>
            <a:ext cx="22373080" cy="12333189"/>
          </a:xfrm>
          <a:prstGeom prst="rect">
            <a:avLst/>
          </a:prstGeom>
        </p:spPr>
        <p:txBody>
          <a:bodyPr/>
          <a:lstStyle/>
          <a:p>
            <a:pPr defTabSz="303783">
              <a:defRPr spc="-52" sz="5200">
                <a:solidFill>
                  <a:schemeClr val="accent6">
                    <a:hueOff val="-182566"/>
                    <a:lumOff val="14356"/>
                  </a:schemeClr>
                </a:solidFill>
              </a:defRPr>
            </a:pPr>
            <a:r>
              <a:t>My Basketball tournament </a:t>
            </a:r>
            <a:endParaRPr>
              <a:latin typeface="Arial"/>
              <a:ea typeface="Arial"/>
              <a:cs typeface="Arial"/>
              <a:sym typeface="Arial"/>
            </a:endParaRPr>
          </a:p>
          <a:p>
            <a:pPr defTabSz="303783">
              <a:defRPr spc="-52" sz="5200">
                <a:solidFill>
                  <a:schemeClr val="accent6">
                    <a:hueOff val="-182566"/>
                    <a:lumOff val="14356"/>
                  </a:schemeClr>
                </a:solidFill>
              </a:defRPr>
            </a:pPr>
            <a:r>
              <a:t> </a:t>
            </a:r>
            <a:endParaRPr>
              <a:latin typeface="Arial"/>
              <a:ea typeface="Arial"/>
              <a:cs typeface="Arial"/>
              <a:sym typeface="Arial"/>
            </a:endParaRPr>
          </a:p>
          <a:p>
            <a:pPr defTabSz="303783">
              <a:defRPr spc="-52" sz="5200">
                <a:solidFill>
                  <a:schemeClr val="accent6">
                    <a:hueOff val="-182566"/>
                    <a:lumOff val="14356"/>
                  </a:schemeClr>
                </a:solidFill>
              </a:defRPr>
            </a:pPr>
            <a:r>
              <a:t>My basketball tournament that I experienced during my 7</a:t>
            </a:r>
            <a:r>
              <a:rPr baseline="31999"/>
              <a:t>th</a:t>
            </a:r>
            <a:r>
              <a:t> grade is something that I can never forget of.  This is also the time that I have ever been to another school to play basketball against them.  During that time, I still remember the time when I felt my heart beating as fast as a race car in a final tournament. I was also very worried whether I will make a mistake or incase when I made a wrong direction in shooting the ball. There were so much to worry about and I couldn't keep myself to be calm. </a:t>
            </a:r>
            <a:endParaRPr>
              <a:latin typeface="Arial"/>
              <a:ea typeface="Arial"/>
              <a:cs typeface="Arial"/>
              <a:sym typeface="Arial"/>
            </a:endParaRPr>
          </a:p>
          <a:p>
            <a:pPr defTabSz="303783">
              <a:defRPr spc="-52" sz="5200">
                <a:solidFill>
                  <a:schemeClr val="accent6">
                    <a:hueOff val="-182566"/>
                    <a:lumOff val="14356"/>
                  </a:schemeClr>
                </a:solidFill>
              </a:defRPr>
            </a:pPr>
            <a:r>
              <a:t>Since this is also the first tournament that I have ever been I wasn’t very sure on how the tournament is they are also the thing that I worry very much. When we start playing for the first round against another team. The tension between the two team is very high and many one is checking on how the competition will keep on going and on which the group will win. The first competition is the hardest as it is the first time, I have ever play against someone I’m not familiar with. </a:t>
            </a:r>
            <a:endParaRPr>
              <a:latin typeface="Arial"/>
              <a:ea typeface="Arial"/>
              <a:cs typeface="Arial"/>
              <a:sym typeface="Arial"/>
            </a:endParaRPr>
          </a:p>
          <a:p>
            <a:pPr defTabSz="303783">
              <a:defRPr spc="-52" sz="5200">
                <a:solidFill>
                  <a:schemeClr val="accent6">
                    <a:hueOff val="-182566"/>
                    <a:lumOff val="14356"/>
                  </a:schemeClr>
                </a:solidFill>
              </a:defRPr>
            </a:pPr>
            <a:r>
              <a:t> </a:t>
            </a:r>
            <a:endParaRPr>
              <a:latin typeface="Arial"/>
              <a:ea typeface="Arial"/>
              <a:cs typeface="Arial"/>
              <a:sym typeface="Arial"/>
            </a:endParaRPr>
          </a:p>
          <a:p>
            <a:pPr defTabSz="303783">
              <a:defRPr spc="-52" sz="5200">
                <a:solidFill>
                  <a:schemeClr val="accent6">
                    <a:hueOff val="-182566"/>
                    <a:lumOff val="14356"/>
                  </a:schemeClr>
                </a:solidFill>
              </a:defRPr>
            </a:pPr>
            <a:r>
              <a:t>The second round, the air was as think with the tension that it could be cut was a knife. It was very nerve wreaking die to the other team being a very strong opponent. They have won their first while we have also won out first round. Me and my team were also very scared whether we might lose and might not go to the final round. </a:t>
            </a:r>
            <a:endParaRPr>
              <a:latin typeface="Arial"/>
              <a:ea typeface="Arial"/>
              <a:cs typeface="Arial"/>
              <a:sym typeface="Arial"/>
            </a:endParaRPr>
          </a:p>
          <a:p>
            <a:pPr defTabSz="303783">
              <a:defRPr spc="-52" sz="5200">
                <a:solidFill>
                  <a:schemeClr val="accent6">
                    <a:hueOff val="-182566"/>
                    <a:lumOff val="14356"/>
                  </a:schemeClr>
                </a:solidFill>
              </a:defRPr>
            </a:pPr>
            <a:r>
              <a:t> </a:t>
            </a:r>
            <a:endParaRPr>
              <a:latin typeface="Arial"/>
              <a:ea typeface="Arial"/>
              <a:cs typeface="Arial"/>
              <a:sym typeface="Arial"/>
            </a:endParaRPr>
          </a:p>
          <a:p>
            <a:pPr defTabSz="303783">
              <a:defRPr spc="-52" sz="5200">
                <a:solidFill>
                  <a:schemeClr val="accent6">
                    <a:hueOff val="-182566"/>
                    <a:lumOff val="14356"/>
                  </a:schemeClr>
                </a:solidFill>
              </a:defRPr>
            </a:pPr>
            <a:r>
              <a:t>But luckily and finally, we won the tournament and won the trophy for it. It was a very memorable experience as it was the first time, I have ever received something, like a trophy and it was the first time I won a tournament. </a:t>
            </a:r>
            <a:endParaRPr>
              <a:latin typeface="Arial"/>
              <a:ea typeface="Arial"/>
              <a:cs typeface="Arial"/>
              <a:sym typeface="Arial"/>
            </a:endParaRPr>
          </a:p>
          <a:p>
            <a:pPr defTabSz="303783">
              <a:defRPr spc="-52" sz="5200">
                <a:solidFill>
                  <a:schemeClr val="accent6">
                    <a:hueOff val="-182566"/>
                    <a:lumOff val="14356"/>
                  </a:schemeClr>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Agenda Title"/>
          <p:cNvSpPr txBox="1"/>
          <p:nvPr>
            <p:ph type="title"/>
          </p:nvPr>
        </p:nvSpPr>
        <p:spPr>
          <a:prstGeom prst="rect">
            <a:avLst/>
          </a:prstGeom>
        </p:spPr>
        <p:txBody>
          <a:bodyPr/>
          <a:lstStyle/>
          <a:p>
            <a:pPr/>
          </a:p>
        </p:txBody>
      </p:sp>
      <p:sp>
        <p:nvSpPr>
          <p:cNvPr id="270" name="Coffee shops have become so popular now because they are a place where people can leave their house and interact with people. There is a warm environment and social design that attracts customers to go to them.…"/>
          <p:cNvSpPr txBox="1"/>
          <p:nvPr>
            <p:ph type="body" idx="1"/>
          </p:nvPr>
        </p:nvSpPr>
        <p:spPr>
          <a:prstGeom prst="rect">
            <a:avLst/>
          </a:prstGeom>
        </p:spPr>
        <p:txBody>
          <a:bodyPr/>
          <a:lstStyle/>
          <a:p>
            <a:pPr algn="ctr" defTabSz="233679">
              <a:lnSpc>
                <a:spcPct val="70000"/>
              </a:lnSpc>
              <a:defRPr b="0" cap="all" spc="-53" sz="5320">
                <a:solidFill>
                  <a:srgbClr val="FBFDBC"/>
                </a:solidFill>
                <a:latin typeface="+mn-lt"/>
                <a:ea typeface="+mn-ea"/>
                <a:cs typeface="+mn-cs"/>
                <a:sym typeface="Druk Medium"/>
              </a:defRPr>
            </a:pPr>
            <a:r>
              <a:t>Coffee shops have become so popular now because they are a place where people can leave their house and interact with people. There is a warm environment and social design that attracts customers to go to them. </a:t>
            </a:r>
            <a:endParaRPr>
              <a:latin typeface="Arial"/>
              <a:ea typeface="Arial"/>
              <a:cs typeface="Arial"/>
              <a:sym typeface="Arial"/>
            </a:endParaRPr>
          </a:p>
          <a:p>
            <a:pPr algn="ctr" defTabSz="233679">
              <a:lnSpc>
                <a:spcPct val="70000"/>
              </a:lnSpc>
              <a:defRPr b="0" cap="all" spc="-53" sz="5320">
                <a:solidFill>
                  <a:srgbClr val="FBFDBC"/>
                </a:solidFill>
                <a:latin typeface="+mn-lt"/>
                <a:ea typeface="+mn-ea"/>
                <a:cs typeface="+mn-cs"/>
                <a:sym typeface="Druk Medium"/>
              </a:defRPr>
            </a:pPr>
            <a:r>
              <a:t>I’m sitting in a Cafe sipping steaming hot coco while I escape the freezing cold blizzard of the city. It’s amazing how busy the cafe is. The sound of people chitter-chatter dominates the soft, classical music playing in the background. Lime green, bright pink and pale blue table clothes cover the old, yellowed, pine tables. The recently painted white walls are covered in black and white pictures of what the most famous Cafe in the city used to look like back in the 1950’s. A fake, plastic, red flower sits at each computer that is covered in a layer of dust. In the left hand corner of this cafe is a coffee shop that has their menu painted on a light pink wall. A skinny, socially awkward nerd freak yells directions to his teammates through his speaker that is attached to his headphones, on a corrupted video game. The aroma of a fresh batch of croissants wafts through the coffee dominant aromas.  </a:t>
            </a:r>
            <a:endParaRPr>
              <a:latin typeface="Arial"/>
              <a:ea typeface="Arial"/>
              <a:cs typeface="Arial"/>
              <a:sym typeface="Arial"/>
            </a:endParaRPr>
          </a:p>
          <a:p>
            <a:pPr algn="ctr" defTabSz="233679">
              <a:lnSpc>
                <a:spcPct val="70000"/>
              </a:lnSpc>
              <a:defRPr b="0" cap="all" spc="-53" sz="5320">
                <a:solidFill>
                  <a:srgbClr val="FBFDBC"/>
                </a:solidFill>
                <a:latin typeface="+mn-lt"/>
                <a:ea typeface="+mn-ea"/>
                <a:cs typeface="+mn-cs"/>
                <a:sym typeface="Druk Medium"/>
              </a:defRPr>
            </a:pPr>
            <a:r>
              <a:t>I take a sip of my favorite flavored hot chocolate and let the warmth warm me up from the inside. As I take the last sip of my hot coco I brace myself to set out, again, in the winter blizzard and leave the warm, cozy cafe and into the bustling streets of the city that never sleeps. As I step outside the blizzard grips my face with its icy fingers. </a:t>
            </a:r>
            <a:endParaRPr>
              <a:latin typeface="Arial"/>
              <a:ea typeface="Arial"/>
              <a:cs typeface="Arial"/>
              <a:sym typeface="Arial"/>
            </a:endParaRPr>
          </a:p>
          <a:p>
            <a:pPr algn="ctr" defTabSz="233679">
              <a:lnSpc>
                <a:spcPct val="70000"/>
              </a:lnSpc>
              <a:defRPr b="0" cap="all" spc="-53" sz="5320">
                <a:solidFill>
                  <a:srgbClr val="FBFDBC"/>
                </a:solidFill>
                <a:latin typeface="+mn-lt"/>
                <a:ea typeface="+mn-ea"/>
                <a:cs typeface="+mn-cs"/>
                <a:sym typeface="Druk Medium"/>
              </a:defRPr>
            </a:pPr>
            <a:r>
              <a:t> </a:t>
            </a:r>
            <a:endParaRPr>
              <a:latin typeface="Arial"/>
              <a:ea typeface="Arial"/>
              <a:cs typeface="Arial"/>
              <a:sym typeface="Arial"/>
            </a:endParaRPr>
          </a:p>
          <a:p>
            <a:pPr algn="ctr" defTabSz="233679">
              <a:lnSpc>
                <a:spcPct val="70000"/>
              </a:lnSpc>
              <a:defRPr b="0" cap="all" spc="-53" sz="5320">
                <a:solidFill>
                  <a:srgbClr val="FBFDBC"/>
                </a:solidFill>
                <a:latin typeface="+mn-lt"/>
                <a:ea typeface="+mn-ea"/>
                <a:cs typeface="+mn-cs"/>
                <a:sym typeface="Druk Medium"/>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My house…"/>
          <p:cNvSpPr txBox="1"/>
          <p:nvPr>
            <p:ph type="title"/>
          </p:nvPr>
        </p:nvSpPr>
        <p:spPr>
          <a:xfrm>
            <a:off x="1219200" y="640815"/>
            <a:ext cx="22402863" cy="12889878"/>
          </a:xfrm>
          <a:prstGeom prst="rect">
            <a:avLst/>
          </a:prstGeom>
        </p:spPr>
        <p:txBody>
          <a:bodyPr/>
          <a:lstStyle/>
          <a:p>
            <a:pPr marL="0" indent="0" algn="ctr" defTabSz="233679">
              <a:defRPr spc="-43" sz="4360">
                <a:solidFill>
                  <a:srgbClr val="D6F9F8"/>
                </a:solidFill>
              </a:defRPr>
            </a:pPr>
            <a:r>
              <a:t>My house </a:t>
            </a:r>
            <a:endParaRPr>
              <a:latin typeface="Arial"/>
              <a:ea typeface="Arial"/>
              <a:cs typeface="Arial"/>
              <a:sym typeface="Arial"/>
            </a:endParaRPr>
          </a:p>
          <a:p>
            <a:pPr marL="0" indent="0" algn="ctr" defTabSz="233679">
              <a:defRPr spc="-43" sz="4360">
                <a:solidFill>
                  <a:srgbClr val="D6F9F8"/>
                </a:solidFill>
              </a:defRPr>
            </a:pPr>
            <a:r>
              <a:t>                                                                                                                                                                                                      </a:t>
            </a:r>
          </a:p>
          <a:p>
            <a:pPr marL="0" indent="0" algn="ctr" defTabSz="233679">
              <a:defRPr spc="-43" sz="4360">
                <a:solidFill>
                  <a:srgbClr val="D6F9F8"/>
                </a:solidFill>
              </a:defRPr>
            </a:pPr>
            <a:r>
              <a:t>Each and every individual, be it young or old has a place where they would most be themselves and let all their guard down and would feel safe and protected not only from the outside world but the worries, troubles, the anxieties and the stress they let in maybe after a long and tiring day at work or school. Even if it wasn’t permanent, they could forget about it momentarily and could set their minds in peace despite everything like it’s some kind of their sanctuary. This is how I define the word “house” specifically </a:t>
            </a:r>
            <a:r>
              <a:rPr i="1"/>
              <a:t>my </a:t>
            </a:r>
            <a:r>
              <a:t>house.  In addition, with a house comes different classes of people and families all over the world portraying their own culture and traditions. Every house has its own story to be told and my house most certainly have a story of its own and I am writing this essay to share it. </a:t>
            </a:r>
            <a:endParaRPr>
              <a:latin typeface="Arial"/>
              <a:ea typeface="Arial"/>
              <a:cs typeface="Arial"/>
              <a:sym typeface="Arial"/>
            </a:endParaRPr>
          </a:p>
          <a:p>
            <a:pPr marL="0" indent="0" algn="ctr" defTabSz="233679">
              <a:defRPr spc="-43" sz="4360">
                <a:solidFill>
                  <a:srgbClr val="D6F9F8"/>
                </a:solidFill>
              </a:defRPr>
            </a:pPr>
            <a:r>
              <a:t> </a:t>
            </a:r>
            <a:endParaRPr>
              <a:latin typeface="Arial"/>
              <a:ea typeface="Arial"/>
              <a:cs typeface="Arial"/>
              <a:sym typeface="Arial"/>
            </a:endParaRPr>
          </a:p>
          <a:p>
            <a:pPr marL="0" indent="0" algn="ctr" defTabSz="233679">
              <a:defRPr spc="-43" sz="4360">
                <a:solidFill>
                  <a:srgbClr val="D6F9F8"/>
                </a:solidFill>
              </a:defRPr>
            </a:pPr>
            <a:r>
              <a:t>              My house is not exactly a house but it is an apartment filled with imperfect perfections with deep and rooted memories. It’s painted with white walls and has large window panes which would hide behind some large beige curtains. My house has only 2 bedrooms perfect for me and my parents. It has a living room where we live through never-ending happiness and laughter through small talks and conversations with the TV coated with ebony color in the middle of the room witnessing all the joyous moments that our family would have. Upon entering the dining room, the big, wide and brown wooden table seated in the center of the dining room paired up with a couple of elegant chairs enough to fit our family would be the most prominent thing in the dining room. Like the living room, it also has a fair share of my family’s joyous moments. As for my room, it has a simplistic design not too shabby and not too great and as for the interiors, there was nothing special for the quality but the memories they held were too good to be forgotten. My room has a single bed that I loved the most covered with bed sheets from my childhood and it possessed an elegant design. Prior to it would be my desk, I use it mainly for studying and doing my leisure time which was to play computer games. It is big and wide and was scarlet in color. It had a night lamp for my night studies and some books stacked together A book shelf would be sitting on the left side of my desk. It is orange and books would be stacked in it. A large pair of windows which mostly hides behind the beige curtains would face my bed and it could be seen open on sunny days. It was my favorite pair of windows as it would shine natural light and a cold breeze which reminded me of the beach I went as a kid which had breezy air that would lightly brush my skin sending chills throughout my body. It also brings me a scenic view and faces the place where large oak trees would grow.  </a:t>
            </a:r>
            <a:endParaRPr>
              <a:latin typeface="Arial"/>
              <a:ea typeface="Arial"/>
              <a:cs typeface="Arial"/>
              <a:sym typeface="Arial"/>
            </a:endParaRPr>
          </a:p>
          <a:p>
            <a:pPr marL="0" indent="0" algn="ctr" defTabSz="233679">
              <a:defRPr spc="-43" sz="4360">
                <a:solidFill>
                  <a:srgbClr val="D6F9F8"/>
                </a:solidFill>
              </a:defRPr>
            </a:pPr>
            <a:r>
              <a:t>              It feels like the house is a part of the sky carried by the cold breeze followed by peace and serenity. I am sure to say that my parents know how to create a special atmosphere in the house and I am proud to learn from them day by day until I am old enough to raise my own family. </a:t>
            </a:r>
            <a:endParaRPr>
              <a:latin typeface="Arial"/>
              <a:ea typeface="Arial"/>
              <a:cs typeface="Arial"/>
              <a:sym typeface="Arial"/>
            </a:endParaRPr>
          </a:p>
          <a:p>
            <a:pPr marL="0" indent="0" algn="ctr" defTabSz="233679">
              <a:defRPr spc="-43" sz="4360">
                <a:solidFill>
                  <a:srgbClr val="D6F9F8"/>
                </a:solidFill>
              </a:defRPr>
            </a:pPr>
            <a:r>
              <a:t>                  </a:t>
            </a:r>
            <a:endParaRPr>
              <a:latin typeface="Arial"/>
              <a:ea typeface="Arial"/>
              <a:cs typeface="Arial"/>
              <a:sym typeface="Arial"/>
            </a:endParaRPr>
          </a:p>
          <a:p>
            <a:pPr marL="0" indent="0" algn="ctr" defTabSz="233679">
              <a:defRPr spc="-43" sz="4360">
                <a:solidFill>
                  <a:srgbClr val="D6F9F8"/>
                </a:solidFill>
              </a:defRPr>
            </a:pPr>
            <a:r>
              <a:t>                    </a:t>
            </a:r>
            <a:endParaRPr>
              <a:latin typeface="Arial"/>
              <a:ea typeface="Arial"/>
              <a:cs typeface="Arial"/>
              <a:sym typeface="Arial"/>
            </a:endParaRPr>
          </a:p>
          <a:p>
            <a:pPr marL="0" indent="0" algn="ctr" defTabSz="233679">
              <a:defRPr spc="-43" sz="4360">
                <a:solidFill>
                  <a:srgbClr val="D6F9F8"/>
                </a:solidFill>
              </a:defRPr>
            </a:pPr>
            <a:r>
              <a:t>                   </a:t>
            </a:r>
            <a:endParaRPr>
              <a:latin typeface="Arial"/>
              <a:ea typeface="Arial"/>
              <a:cs typeface="Arial"/>
              <a:sym typeface="Arial"/>
            </a:endParaRPr>
          </a:p>
          <a:p>
            <a:pPr marL="0" indent="0" algn="ctr" defTabSz="233679">
              <a:defRPr spc="-43" sz="4360">
                <a:solidFill>
                  <a:srgbClr val="D6F9F8"/>
                </a:solidFill>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My home…"/>
          <p:cNvSpPr txBox="1"/>
          <p:nvPr>
            <p:ph type="body" idx="1"/>
          </p:nvPr>
        </p:nvSpPr>
        <p:spPr>
          <a:xfrm>
            <a:off x="1219200" y="789609"/>
            <a:ext cx="22373080" cy="12333189"/>
          </a:xfrm>
          <a:prstGeom prst="rect">
            <a:avLst/>
          </a:prstGeom>
        </p:spPr>
        <p:txBody>
          <a:bodyPr/>
          <a:lstStyle/>
          <a:p>
            <a:pPr defTabSz="274574">
              <a:defRPr spc="-47" sz="4700">
                <a:solidFill>
                  <a:schemeClr val="accent6">
                    <a:hueOff val="-182566"/>
                    <a:lumOff val="14356"/>
                  </a:schemeClr>
                </a:solidFill>
              </a:defRPr>
            </a:pPr>
            <a:r>
              <a:t>My home </a:t>
            </a:r>
            <a:endParaRPr>
              <a:latin typeface="Arial"/>
              <a:ea typeface="Arial"/>
              <a:cs typeface="Arial"/>
              <a:sym typeface="Arial"/>
            </a:endParaRPr>
          </a:p>
          <a:p>
            <a:pPr defTabSz="274574">
              <a:defRPr spc="-47" sz="4700">
                <a:solidFill>
                  <a:schemeClr val="accent6">
                    <a:hueOff val="-182566"/>
                    <a:lumOff val="14356"/>
                  </a:schemeClr>
                </a:solidFill>
              </a:defRPr>
            </a:pPr>
            <a:r>
              <a:t> </a:t>
            </a:r>
            <a:endParaRPr>
              <a:latin typeface="Arial"/>
              <a:ea typeface="Arial"/>
              <a:cs typeface="Arial"/>
              <a:sym typeface="Arial"/>
            </a:endParaRPr>
          </a:p>
          <a:p>
            <a:pPr defTabSz="274574">
              <a:defRPr spc="-47" sz="4700">
                <a:solidFill>
                  <a:schemeClr val="accent6">
                    <a:hueOff val="-182566"/>
                    <a:lumOff val="14356"/>
                  </a:schemeClr>
                </a:solidFill>
              </a:defRPr>
            </a:pPr>
            <a:r>
              <a:t>    Home is the place you feel the most welcomed. It is an abiding pace filled with love and affections. Everyone will describe their home in the best ways possible. I am extremely grateful for the place I am living in and will grow up to live in. My home is in a condominium located in Yangon. It is not too big or too small for my family of 4 plus 3 other members. There are 7 people living in my house yet it is still spacious. </a:t>
            </a:r>
            <a:endParaRPr>
              <a:latin typeface="Arial"/>
              <a:ea typeface="Arial"/>
              <a:cs typeface="Arial"/>
              <a:sym typeface="Arial"/>
            </a:endParaRPr>
          </a:p>
          <a:p>
            <a:pPr defTabSz="274574">
              <a:defRPr spc="-47" sz="4700">
                <a:solidFill>
                  <a:schemeClr val="accent6">
                    <a:hueOff val="-182566"/>
                    <a:lumOff val="14356"/>
                  </a:schemeClr>
                </a:solidFill>
              </a:defRPr>
            </a:pPr>
            <a:r>
              <a:t>   When you first enter the house, you will feel the cold marble floor and sometimes it is a stress relief. My parents have put lord Ganesha right beside the door, on a little table because in our culture, the lord brings in luck and great energy. Every single home has a certain smell, it could be sweet or smelly. Since my parents are a bit religious, my home has a sage-like smell. It is extremely relaxing.  </a:t>
            </a:r>
            <a:endParaRPr>
              <a:latin typeface="Arial"/>
              <a:ea typeface="Arial"/>
              <a:cs typeface="Arial"/>
              <a:sym typeface="Arial"/>
            </a:endParaRPr>
          </a:p>
          <a:p>
            <a:pPr defTabSz="274574">
              <a:defRPr spc="-47" sz="4700">
                <a:solidFill>
                  <a:schemeClr val="accent6">
                    <a:hueOff val="-182566"/>
                    <a:lumOff val="14356"/>
                  </a:schemeClr>
                </a:solidFill>
              </a:defRPr>
            </a:pPr>
            <a:r>
              <a:t>    If you look around the house, you will also see souvenirs from parts of the world. The color of the walls are painted in an elegant, white color which enhance the neatness of my home. If you look to the right side of the doorway, you will see a bar that already came in with the complex. My dad has arranged millions of wine bottles on the home-bar which probably costed him a fortune to buy.  </a:t>
            </a:r>
            <a:endParaRPr>
              <a:latin typeface="Arial"/>
              <a:ea typeface="Arial"/>
              <a:cs typeface="Arial"/>
              <a:sym typeface="Arial"/>
            </a:endParaRPr>
          </a:p>
          <a:p>
            <a:pPr defTabSz="274574">
              <a:defRPr spc="-47" sz="4700">
                <a:solidFill>
                  <a:schemeClr val="accent6">
                    <a:hueOff val="-182566"/>
                    <a:lumOff val="14356"/>
                  </a:schemeClr>
                </a:solidFill>
              </a:defRPr>
            </a:pPr>
            <a:r>
              <a:t>   From the living room comes the balcony. Even though we didn’t own a yard, my mom’s creative mind had the idea to transform the balcony to a whole new garden. So now, we have a mini garden though the grass is fake. We have thousands of plants which makes the house look so fresh and healthy. Whenever my friends visit my house, they never leave without complimenting our beautiful balcony garden.  </a:t>
            </a:r>
            <a:endParaRPr>
              <a:latin typeface="Arial"/>
              <a:ea typeface="Arial"/>
              <a:cs typeface="Arial"/>
              <a:sym typeface="Arial"/>
            </a:endParaRPr>
          </a:p>
          <a:p>
            <a:pPr defTabSz="274574">
              <a:defRPr spc="-47" sz="4700">
                <a:solidFill>
                  <a:schemeClr val="accent6">
                    <a:hueOff val="-182566"/>
                    <a:lumOff val="14356"/>
                  </a:schemeClr>
                </a:solidFill>
              </a:defRPr>
            </a:pPr>
            <a:r>
              <a:t>    Near the bar, you will see an extended hallway which looks terrifying during night. Walking across the hallway in the night feels like walking through an abandoned house. Just after the long hallway comes all the rooms. I like my room the best. </a:t>
            </a:r>
            <a:endParaRPr>
              <a:latin typeface="Arial"/>
              <a:ea typeface="Arial"/>
              <a:cs typeface="Arial"/>
              <a:sym typeface="Arial"/>
            </a:endParaRPr>
          </a:p>
          <a:p>
            <a:pPr defTabSz="274574">
              <a:defRPr spc="-47" sz="4700">
                <a:solidFill>
                  <a:schemeClr val="accent6">
                    <a:hueOff val="-182566"/>
                    <a:lumOff val="14356"/>
                  </a:schemeClr>
                </a:solidFill>
              </a:defRPr>
            </a:pPr>
            <a:r>
              <a:t>  One word to describe my house would be graceful. It is a mix between elegance and greenery. I am beyond thankful of my parents to have this astonishing home. At the end, a home is always a home does not matter if it is small or big. The place you feel safe and secured is a home.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5_BoldColor">
  <a:themeElements>
    <a:clrScheme name="25_BoldColor">
      <a:dk1>
        <a:srgbClr val="53585F"/>
      </a:dk1>
      <a:lt1>
        <a:srgbClr val="00BFF3"/>
      </a:lt1>
      <a:dk2>
        <a:srgbClr val="5E5E5E"/>
      </a:dk2>
      <a:lt2>
        <a:srgbClr val="D6D5D5"/>
      </a:lt2>
      <a:accent1>
        <a:srgbClr val="01BFF4"/>
      </a:accent1>
      <a:accent2>
        <a:srgbClr val="43E9CB"/>
      </a:accent2>
      <a:accent3>
        <a:srgbClr val="BC80FF"/>
      </a:accent3>
      <a:accent4>
        <a:srgbClr val="FFC618"/>
      </a:accent4>
      <a:accent5>
        <a:srgbClr val="FF4000"/>
      </a:accent5>
      <a:accent6>
        <a:srgbClr val="FF87BB"/>
      </a:accent6>
      <a:hlink>
        <a:srgbClr val="0000FF"/>
      </a:hlink>
      <a:folHlink>
        <a:srgbClr val="FF00FF"/>
      </a:folHlink>
    </a:clrScheme>
    <a:fontScheme name="25_BoldColor">
      <a:majorFont>
        <a:latin typeface="Druk Medium"/>
        <a:ea typeface="Druk Medium"/>
        <a:cs typeface="Druk Medium"/>
      </a:majorFont>
      <a:minorFont>
        <a:latin typeface="Druk Medium"/>
        <a:ea typeface="Druk Medium"/>
        <a:cs typeface="Druk Medium"/>
      </a:minorFont>
    </a:fontScheme>
    <a:fmtScheme name="25_Bold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all" i="0" spc="0" strike="noStrike" sz="3000" u="none" kumimoji="0" normalizeH="0">
            <a:ln>
              <a:noFill/>
            </a:ln>
            <a:solidFill>
              <a:srgbClr val="FFFFFF"/>
            </a:solidFill>
            <a:effectLst/>
            <a:uFillTx/>
            <a:latin typeface="Proxima Nova Extrabold"/>
            <a:ea typeface="Proxima Nova Extrabold"/>
            <a:cs typeface="Proxima Nova Extrabold"/>
            <a:sym typeface="Proxima Nova Extra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5_BoldColor">
  <a:themeElements>
    <a:clrScheme name="25_BoldColor">
      <a:dk1>
        <a:srgbClr val="000000"/>
      </a:dk1>
      <a:lt1>
        <a:srgbClr val="FFFFFF"/>
      </a:lt1>
      <a:dk2>
        <a:srgbClr val="5E5E5E"/>
      </a:dk2>
      <a:lt2>
        <a:srgbClr val="D6D5D5"/>
      </a:lt2>
      <a:accent1>
        <a:srgbClr val="01BFF4"/>
      </a:accent1>
      <a:accent2>
        <a:srgbClr val="43E9CB"/>
      </a:accent2>
      <a:accent3>
        <a:srgbClr val="BC80FF"/>
      </a:accent3>
      <a:accent4>
        <a:srgbClr val="FFC618"/>
      </a:accent4>
      <a:accent5>
        <a:srgbClr val="FF4000"/>
      </a:accent5>
      <a:accent6>
        <a:srgbClr val="FF87BB"/>
      </a:accent6>
      <a:hlink>
        <a:srgbClr val="0000FF"/>
      </a:hlink>
      <a:folHlink>
        <a:srgbClr val="FF00FF"/>
      </a:folHlink>
    </a:clrScheme>
    <a:fontScheme name="25_BoldColor">
      <a:majorFont>
        <a:latin typeface="Druk Medium"/>
        <a:ea typeface="Druk Medium"/>
        <a:cs typeface="Druk Medium"/>
      </a:majorFont>
      <a:minorFont>
        <a:latin typeface="Druk Medium"/>
        <a:ea typeface="Druk Medium"/>
        <a:cs typeface="Druk Medium"/>
      </a:minorFont>
    </a:fontScheme>
    <a:fmtScheme name="25_Bold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all" i="0" spc="0" strike="noStrike" sz="3000" u="none" kumimoji="0" normalizeH="0">
            <a:ln>
              <a:noFill/>
            </a:ln>
            <a:solidFill>
              <a:srgbClr val="FFFFFF"/>
            </a:solidFill>
            <a:effectLst/>
            <a:uFillTx/>
            <a:latin typeface="Proxima Nova Extrabold"/>
            <a:ea typeface="Proxima Nova Extrabold"/>
            <a:cs typeface="Proxima Nova Extrabold"/>
            <a:sym typeface="Proxima Nova Extra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80000"/>
          </a:lnSpc>
          <a:spcBef>
            <a:spcPts val="2400"/>
          </a:spcBef>
          <a:spcAft>
            <a:spcPts val="0"/>
          </a:spcAft>
          <a:buClrTx/>
          <a:buSzTx/>
          <a:buFontTx/>
          <a:buNone/>
          <a:tabLst/>
          <a:defRPr b="1" baseline="0" cap="none" i="0" spc="0" strike="noStrike" sz="4200" u="none" kumimoji="0" normalizeH="0">
            <a:ln>
              <a:noFill/>
            </a:ln>
            <a:solidFill>
              <a:srgbClr val="53585F"/>
            </a:solidFill>
            <a:effectLst/>
            <a:uFillTx/>
            <a:latin typeface="Proxima Nova"/>
            <a:ea typeface="Proxima Nova"/>
            <a:cs typeface="Proxima Nova"/>
            <a:sym typeface="Proxima Nov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