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7/27/2020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4118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7/27/2020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79206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7/27/2020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456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522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7/27/2020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5195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7/27/2020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9438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7/27/2020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846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7/27/2020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881626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7/27/2020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0010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43271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7/27/2020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25878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7/27/2020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4992573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26B4480E-B7FF-4481-890E-043A69AE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3">
            <a:extLst>
              <a:ext uri="{FF2B5EF4-FFF2-40B4-BE49-F238E27FC236}">
                <a16:creationId xmlns:a16="http://schemas.microsoft.com/office/drawing/2014/main" id="{9D9F5F99-9145-4179-9CCB-538BC32F2B98}"/>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22" name="Rectangle 10">
            <a:extLst>
              <a:ext uri="{FF2B5EF4-FFF2-40B4-BE49-F238E27FC236}">
                <a16:creationId xmlns:a16="http://schemas.microsoft.com/office/drawing/2014/main" id="{64C13BAB-7C00-4D21-A857-E3D41C0A2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22C818ED-8AE7-4F62-A257-F746006636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659" y="455955"/>
            <a:ext cx="3703320" cy="94997"/>
          </a:xfrm>
          <a:prstGeom prst="rect">
            <a:avLst/>
          </a:prstGeom>
          <a:solidFill>
            <a:srgbClr val="B16C3B">
              <a:alpha val="40000"/>
            </a:srgb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14">
            <a:extLst>
              <a:ext uri="{FF2B5EF4-FFF2-40B4-BE49-F238E27FC236}">
                <a16:creationId xmlns:a16="http://schemas.microsoft.com/office/drawing/2014/main" id="{1F1FF39A-AC3C-4066-9D4C-519AA2281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8" y="601201"/>
            <a:ext cx="3702134" cy="5791132"/>
          </a:xfrm>
          <a:prstGeom prst="rect">
            <a:avLst/>
          </a:prstGeom>
          <a:solidFill>
            <a:schemeClr val="tx1">
              <a:alpha val="50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4" name="Rectangle 16">
            <a:extLst>
              <a:ext uri="{FF2B5EF4-FFF2-40B4-BE49-F238E27FC236}">
                <a16:creationId xmlns:a16="http://schemas.microsoft.com/office/drawing/2014/main" id="{FDB4AB29-9860-462E-B579-181B5532A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8" y="601201"/>
            <a:ext cx="3702134" cy="5791132"/>
          </a:xfrm>
          <a:prstGeom prst="rect">
            <a:avLst/>
          </a:prstGeom>
          <a:solidFill>
            <a:srgbClr val="B16C3B">
              <a:alpha val="40000"/>
            </a:srgb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FB5989F-3DF2-4D32-BBEF-E0F5424FF12F}"/>
              </a:ext>
            </a:extLst>
          </p:cNvPr>
          <p:cNvSpPr>
            <a:spLocks noGrp="1"/>
          </p:cNvSpPr>
          <p:nvPr>
            <p:ph type="ctrTitle"/>
          </p:nvPr>
        </p:nvSpPr>
        <p:spPr>
          <a:xfrm>
            <a:off x="584200" y="1524001"/>
            <a:ext cx="3412067" cy="3478384"/>
          </a:xfrm>
        </p:spPr>
        <p:txBody>
          <a:bodyPr>
            <a:normAutofit/>
          </a:bodyPr>
          <a:lstStyle/>
          <a:p>
            <a:r>
              <a:rPr lang="en-US" dirty="0">
                <a:solidFill>
                  <a:srgbClr val="FFFFFF"/>
                </a:solidFill>
              </a:rPr>
              <a:t>GRIT: Angela Duckworth </a:t>
            </a:r>
            <a:br>
              <a:rPr lang="en-US" dirty="0">
                <a:solidFill>
                  <a:srgbClr val="FFFFFF"/>
                </a:solidFill>
              </a:rPr>
            </a:br>
            <a:r>
              <a:rPr lang="en-US" dirty="0" err="1">
                <a:solidFill>
                  <a:srgbClr val="FFFFFF"/>
                </a:solidFill>
              </a:rPr>
              <a:t>tedtalk</a:t>
            </a:r>
            <a:endParaRPr lang="en-US" dirty="0">
              <a:solidFill>
                <a:srgbClr val="FFFFFF"/>
              </a:solidFill>
            </a:endParaRPr>
          </a:p>
        </p:txBody>
      </p:sp>
      <p:sp>
        <p:nvSpPr>
          <p:cNvPr id="3" name="Subtitle 2">
            <a:extLst>
              <a:ext uri="{FF2B5EF4-FFF2-40B4-BE49-F238E27FC236}">
                <a16:creationId xmlns:a16="http://schemas.microsoft.com/office/drawing/2014/main" id="{789D931B-7DEE-42C1-8D6D-605CA3AC2814}"/>
              </a:ext>
            </a:extLst>
          </p:cNvPr>
          <p:cNvSpPr>
            <a:spLocks noGrp="1"/>
          </p:cNvSpPr>
          <p:nvPr>
            <p:ph type="subTitle" idx="1"/>
          </p:nvPr>
        </p:nvSpPr>
        <p:spPr>
          <a:xfrm>
            <a:off x="584200" y="5145513"/>
            <a:ext cx="3412067" cy="738820"/>
          </a:xfrm>
        </p:spPr>
        <p:txBody>
          <a:bodyPr>
            <a:normAutofit/>
          </a:bodyPr>
          <a:lstStyle/>
          <a:p>
            <a:r>
              <a:rPr lang="en-US" dirty="0">
                <a:solidFill>
                  <a:schemeClr val="bg1"/>
                </a:solidFill>
              </a:rPr>
              <a:t>Secondary English </a:t>
            </a:r>
            <a:r>
              <a:rPr lang="en-US" dirty="0" err="1">
                <a:solidFill>
                  <a:schemeClr val="bg1"/>
                </a:solidFill>
              </a:rPr>
              <a:t>ilbc</a:t>
            </a:r>
            <a:r>
              <a:rPr lang="en-US" dirty="0">
                <a:solidFill>
                  <a:schemeClr val="bg1"/>
                </a:solidFill>
              </a:rPr>
              <a:t> tr. Maing </a:t>
            </a:r>
          </a:p>
        </p:txBody>
      </p:sp>
    </p:spTree>
    <p:extLst>
      <p:ext uri="{BB962C8B-B14F-4D97-AF65-F5344CB8AC3E}">
        <p14:creationId xmlns:p14="http://schemas.microsoft.com/office/powerpoint/2010/main" val="2369834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19CFC-7F2B-49D8-B3BA-6485CAF204F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226A7CD-E67C-4141-9D1A-AF833E634956}"/>
              </a:ext>
            </a:extLst>
          </p:cNvPr>
          <p:cNvSpPr>
            <a:spLocks noGrp="1"/>
          </p:cNvSpPr>
          <p:nvPr>
            <p:ph idx="1"/>
          </p:nvPr>
        </p:nvSpPr>
        <p:spPr/>
        <p:txBody>
          <a:bodyPr>
            <a:normAutofit fontScale="85000" lnSpcReduction="10000"/>
          </a:bodyPr>
          <a:lstStyle/>
          <a:p>
            <a:pPr marL="0" indent="0">
              <a:buNone/>
            </a:pPr>
            <a:r>
              <a:rPr lang="en-US" dirty="0">
                <a:solidFill>
                  <a:srgbClr val="002060"/>
                </a:solidFill>
              </a:rPr>
              <a:t>	Grit is a personality trait possessed by individuals who demonstrate passion and perseverance toward a goal despite being confronted by significant obstacles and distractions. Those who possess grit are able to self-regulate and postpone their need for positive reinforcement while working diligently on a task. Grit is “</a:t>
            </a:r>
            <a:r>
              <a:rPr lang="en-US" dirty="0" err="1">
                <a:solidFill>
                  <a:srgbClr val="002060"/>
                </a:solidFill>
              </a:rPr>
              <a:t>sticktoitiveness</a:t>
            </a:r>
            <a:r>
              <a:rPr lang="en-US" dirty="0">
                <a:solidFill>
                  <a:srgbClr val="002060"/>
                </a:solidFill>
              </a:rPr>
              <a:t>;” a diligent spirit; the nagging conviction that keeps you pressing on when it’d be easier to give up. Grit is what makes you get back on the horse after you’ve been kicked off. Grit is the realization that achieving one’s greatest potential comes from running a marathon, not a sprint.</a:t>
            </a:r>
          </a:p>
          <a:p>
            <a:pPr marL="0" indent="0">
              <a:buNone/>
            </a:pPr>
            <a:r>
              <a:rPr lang="en-US" dirty="0">
                <a:solidFill>
                  <a:srgbClr val="002060"/>
                </a:solidFill>
              </a:rPr>
              <a:t>	One of the famous people who shown grit in their lives was Thomas Edison a famous scientist who invented light bulb. When Edison was young his teachers told him that he was “too stupid to learn anything” and got kicked out of the school. His mother educated him. When he became older Edison worked the night shift at the Associated Press bureau news wire so he could spend more time on his inventions. Because of his carelessness he was fired from that job the next morning. But he decided not to give up and but decided to pursue inventing full-time and received his first patent two years later for the electric vote recorder. Years later, Edison went on to hold more than 1,000 patents and invented some world-changing devices.</a:t>
            </a:r>
          </a:p>
          <a:p>
            <a:pPr marL="0" indent="0">
              <a:buNone/>
            </a:pPr>
            <a:r>
              <a:rPr lang="en-US" dirty="0">
                <a:solidFill>
                  <a:srgbClr val="002060"/>
                </a:solidFill>
              </a:rPr>
              <a:t>	As for me, I agreed with Angela Duckworth’s argument because no matter how smart you are or how successful you are there will be problems or difficulties on your way. You have to overcome those difficulties, never give up and head towards your goal. In that way you will always be successful no matter how many difficulties you face.</a:t>
            </a:r>
          </a:p>
          <a:p>
            <a:endParaRPr lang="en-US" dirty="0">
              <a:solidFill>
                <a:srgbClr val="002060"/>
              </a:solidFill>
            </a:endParaRPr>
          </a:p>
        </p:txBody>
      </p:sp>
    </p:spTree>
    <p:extLst>
      <p:ext uri="{BB962C8B-B14F-4D97-AF65-F5344CB8AC3E}">
        <p14:creationId xmlns:p14="http://schemas.microsoft.com/office/powerpoint/2010/main" val="2418524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F6C46-935D-4A81-806E-FBA26DFEB7C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7AB5F05-1AD9-43FC-89F8-D254E8194A5B}"/>
              </a:ext>
            </a:extLst>
          </p:cNvPr>
          <p:cNvSpPr>
            <a:spLocks noGrp="1"/>
          </p:cNvSpPr>
          <p:nvPr>
            <p:ph idx="1"/>
          </p:nvPr>
        </p:nvSpPr>
        <p:spPr/>
        <p:txBody>
          <a:bodyPr>
            <a:normAutofit fontScale="92500" lnSpcReduction="20000"/>
          </a:bodyPr>
          <a:lstStyle/>
          <a:p>
            <a:pPr marL="0" indent="0">
              <a:buNone/>
            </a:pPr>
            <a:r>
              <a:rPr lang="en-US" dirty="0">
                <a:solidFill>
                  <a:srgbClr val="002060"/>
                </a:solidFill>
              </a:rPr>
              <a:t>	Alex Ferguson is a Scottish former football manager. He is considered one of the great managers of all time and he has won more trophies than any other manager in history of football.</a:t>
            </a:r>
          </a:p>
          <a:p>
            <a:pPr marL="0" indent="0">
              <a:buNone/>
            </a:pPr>
            <a:r>
              <a:rPr lang="en-US" dirty="0">
                <a:solidFill>
                  <a:srgbClr val="002060"/>
                </a:solidFill>
              </a:rPr>
              <a:t>	On 26 May 1999 there was a final match between his club Man Utd and Bayern Munich. That was a match I would never forget. I was Man Utd fan and at that time Ferguson was coach of Man Utd. Just in 10 minutes of game start the opponent club score a goal. So, the opponent fans were very happy and making fun of Man Utd player. But the game is nearly to be over so all the people has conform that Bayern is winning the finale. But it isn’t end yet. Just in 2 minutes of stoppage time Man Utd got a corner kick and they score to make the game tie. So, all the people were more excited and Bayern fans angry. After just 1 minute Man Utd score they get the corner again. So, Ferguson make a substitution and they got their second goal. After that goal Bayern fan were all silent. Man Utd fans were happy and finally, they won the game and they became champion of Europe.</a:t>
            </a:r>
          </a:p>
          <a:p>
            <a:pPr marL="0" indent="0">
              <a:buNone/>
            </a:pPr>
            <a:r>
              <a:rPr lang="en-US" dirty="0">
                <a:solidFill>
                  <a:srgbClr val="002060"/>
                </a:solidFill>
              </a:rPr>
              <a:t>	That’s why we need to have passion and perseverance in what we did. We need to be brave to do something and be confident. Alex Ferguson has full confident that’s why he become one of the famous person on Earth.</a:t>
            </a:r>
          </a:p>
          <a:p>
            <a:pPr marL="0" indent="0">
              <a:buNone/>
            </a:pPr>
            <a:br>
              <a:rPr lang="en-US" dirty="0">
                <a:solidFill>
                  <a:srgbClr val="002060"/>
                </a:solidFill>
              </a:rPr>
            </a:br>
            <a:endParaRPr lang="en-US" dirty="0">
              <a:solidFill>
                <a:srgbClr val="002060"/>
              </a:solidFill>
            </a:endParaRPr>
          </a:p>
          <a:p>
            <a:pPr marL="0" indent="0">
              <a:buNone/>
            </a:pPr>
            <a:endParaRPr lang="en-US" dirty="0">
              <a:solidFill>
                <a:srgbClr val="002060"/>
              </a:solidFill>
            </a:endParaRPr>
          </a:p>
        </p:txBody>
      </p:sp>
    </p:spTree>
    <p:extLst>
      <p:ext uri="{BB962C8B-B14F-4D97-AF65-F5344CB8AC3E}">
        <p14:creationId xmlns:p14="http://schemas.microsoft.com/office/powerpoint/2010/main" val="2303939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39CB-36F3-4E27-9B1F-44291479AF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F9D7AC-6CAF-48F4-BBDA-85B03C5365BF}"/>
              </a:ext>
            </a:extLst>
          </p:cNvPr>
          <p:cNvSpPr>
            <a:spLocks noGrp="1"/>
          </p:cNvSpPr>
          <p:nvPr>
            <p:ph idx="1"/>
          </p:nvPr>
        </p:nvSpPr>
        <p:spPr/>
        <p:txBody>
          <a:bodyPr/>
          <a:lstStyle/>
          <a:p>
            <a:pPr marL="0" indent="0">
              <a:buNone/>
            </a:pPr>
            <a:r>
              <a:rPr lang="en-US" dirty="0">
                <a:solidFill>
                  <a:srgbClr val="002060"/>
                </a:solidFill>
              </a:rPr>
              <a:t>	Grit is to have courage and to the strength of your character. It is also to have perseverance and to have passion on to achieve our goals. In my experience, I use grit to achieve my goal by trying to be good in sports and to be a part of the team. I achieved it when I am Primary 6. Which proves me that being grittier is a good personal trait. It also gives us a growth mindset. It also makes us a better person. Grit doesn’t mean to have good appearance or talents; it means to have the thought of not giving up and putting effort on what we would like to do. It’s ok to make mistakes because we should be learning from them to change and improve better.</a:t>
            </a:r>
          </a:p>
        </p:txBody>
      </p:sp>
    </p:spTree>
    <p:extLst>
      <p:ext uri="{BB962C8B-B14F-4D97-AF65-F5344CB8AC3E}">
        <p14:creationId xmlns:p14="http://schemas.microsoft.com/office/powerpoint/2010/main" val="850893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9DEF-BA55-4135-B7E1-5EF74F35B7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F57508-D77F-4603-9B03-F3D8D739DC93}"/>
              </a:ext>
            </a:extLst>
          </p:cNvPr>
          <p:cNvSpPr>
            <a:spLocks noGrp="1"/>
          </p:cNvSpPr>
          <p:nvPr>
            <p:ph idx="1"/>
          </p:nvPr>
        </p:nvSpPr>
        <p:spPr/>
        <p:txBody>
          <a:bodyPr>
            <a:normAutofit fontScale="62500" lnSpcReduction="20000"/>
          </a:bodyPr>
          <a:lstStyle/>
          <a:p>
            <a:pPr marL="0" indent="0">
              <a:buNone/>
            </a:pPr>
            <a:r>
              <a:rPr lang="en-US" dirty="0">
                <a:solidFill>
                  <a:srgbClr val="002060"/>
                </a:solidFill>
              </a:rPr>
              <a:t>	In my opinion, I understand that grit is a non-negative, which is a positive trait of a person. Grit includes many positive effects for a person. If a person has grit, he/she is having perseverance or has full passion. I think it is a good thing for every human need to have if anyone wants to be successful in life. I also understand that grit is more strongly associated with longer term and multi-year goals such as education. But also, I agree with Angela because she said Large studies suggest only weak links of grit to these long-term goals,[13] much smaller than links to IQ and to conscientiousness. I think what she argued is correct.</a:t>
            </a:r>
          </a:p>
          <a:p>
            <a:pPr marL="0" indent="0">
              <a:buNone/>
            </a:pPr>
            <a:r>
              <a:rPr lang="en-US" dirty="0">
                <a:solidFill>
                  <a:srgbClr val="002060"/>
                </a:solidFill>
              </a:rPr>
              <a:t>		Well, I have actually seen people who fully have or understand grit. One time, I met my elder brother’s friend. He is a person who is fully confident to answer the questions in the exam and outside as well. He has perseverance and also, he has full passion to explain about his opinion or anything about education that he understands. I was totally surprised as I knew it. The next person is my father. He is also a similar person but he prefers to be more of an optimistic. He rarely thinks of a negative way.</a:t>
            </a:r>
          </a:p>
          <a:p>
            <a:pPr marL="0" indent="0">
              <a:buNone/>
            </a:pPr>
            <a:r>
              <a:rPr lang="en-US" dirty="0">
                <a:solidFill>
                  <a:srgbClr val="002060"/>
                </a:solidFill>
              </a:rPr>
              <a:t>	One time, our family went the British council library, and I accidently forgot the due date. So, it’s overdue. But I still haven’t finished the book yet and it is also a very good book. The name is “Spy girl: The Society”. Well, mom and me both tell that it’ s my fault, lack of responsibility and forgetful. But the surprising thing is that my father said that “Isabel, it’ totally not a big deal. Just finish reading it and then we will return it. Don’t worry, I’ll pay. But you mustn't do it next time, okay?”. That is what he said and I never forget the due dates till now.</a:t>
            </a:r>
          </a:p>
          <a:p>
            <a:pPr marL="0" indent="0">
              <a:buNone/>
            </a:pPr>
            <a:r>
              <a:rPr lang="en-US" dirty="0">
                <a:solidFill>
                  <a:srgbClr val="002060"/>
                </a:solidFill>
              </a:rPr>
              <a:t>	Well, it was actually fascinating because I always thought that parents would scold if something happens. But, instead of even scolding, he told me to be on the bright side! Well, to be honest, my mom used to. But now, she understands that point. I want to actually argue that parents shouldn’t actually shout when you scold children. I have read in a book that it is a wrong way. We must explain them why you shouldn’t do it, and calmly tell not to do it again. I’ve seen that almost every kid listens if we do it that way.</a:t>
            </a:r>
          </a:p>
          <a:p>
            <a:pPr marL="0" indent="0">
              <a:buNone/>
            </a:pPr>
            <a:r>
              <a:rPr lang="en-US" dirty="0">
                <a:solidFill>
                  <a:srgbClr val="002060"/>
                </a:solidFill>
              </a:rPr>
              <a:t>	Another thing is having perseverance. I’ve got that lesson from dad. To be honest, when I was little, I hate Math more than anything in the world. I always got mistakes in Math subject. But dad patiently explained all about Math, how important it is, concerning with my ambition. Then, I grew perseverance than before! I got better at Math, and even top in class! Well, that is totally my experience that changed my life.</a:t>
            </a:r>
          </a:p>
          <a:p>
            <a:pPr marL="0" indent="0">
              <a:buNone/>
            </a:pPr>
            <a:endParaRPr lang="en-US" dirty="0">
              <a:solidFill>
                <a:srgbClr val="002060"/>
              </a:solidFill>
            </a:endParaRPr>
          </a:p>
        </p:txBody>
      </p:sp>
    </p:spTree>
    <p:extLst>
      <p:ext uri="{BB962C8B-B14F-4D97-AF65-F5344CB8AC3E}">
        <p14:creationId xmlns:p14="http://schemas.microsoft.com/office/powerpoint/2010/main" val="2629307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Grit is a combination of passion and perseverance, a belief that failure can be overcome. It's a willingness to conquer challenges, instead of avoid them.</a:t>
            </a:r>
          </a:p>
          <a:p>
            <a:pPr marL="0" indent="0">
              <a:buNone/>
            </a:pPr>
            <a:r>
              <a:rPr lang="en-US" dirty="0">
                <a:solidFill>
                  <a:srgbClr val="002060"/>
                </a:solidFill>
              </a:rPr>
              <a:t>	To have grit means you have courage and show the strength of your character. A person with true grit has passion and perseverance. Goals are set and followed through. A person who works really hard to follow through on commitments has true grit.</a:t>
            </a:r>
          </a:p>
          <a:p>
            <a:pPr marL="0" indent="0">
              <a:buNone/>
            </a:pPr>
            <a:r>
              <a:rPr lang="en-US" dirty="0">
                <a:solidFill>
                  <a:srgbClr val="002060"/>
                </a:solidFill>
              </a:rPr>
              <a:t>	Grit is important because it is a driver of achievement and success, independent of and beyond what talent and intelligence contribute. Being naturally smart and talented are great, but to truly do well and thrive, we need the ability to persevere.</a:t>
            </a:r>
          </a:p>
        </p:txBody>
      </p:sp>
    </p:spTree>
    <p:extLst>
      <p:ext uri="{BB962C8B-B14F-4D97-AF65-F5344CB8AC3E}">
        <p14:creationId xmlns:p14="http://schemas.microsoft.com/office/powerpoint/2010/main" val="148966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Jack Ma has grit as an important part of his life. He said “He looked for a job at McDonalds with 25 other people(including him), and 24 got accepted but he was the only one who got rejected. Because of those failures he never left himself down. Now because of the grit he have had, he is the richest man in China. This also has motivated me to never look on anyone or myself. This also encourage me to believe and try even if I fail or not. If I fail, I have learnt that I can restart my dream goal from the lessons I learnt from my mistakes. And Yes I do agree with Angela Duckworth because IQ isn’t the only key to success but we need grit, belief and passion for the goals we want to reach. No matter how hard the job is, you can do it if you have belief and grit</a:t>
            </a:r>
          </a:p>
          <a:p>
            <a:pPr marL="0" indent="0">
              <a:buNone/>
            </a:pPr>
            <a:endParaRPr lang="en-US" dirty="0">
              <a:solidFill>
                <a:srgbClr val="002060"/>
              </a:solidFill>
            </a:endParaRPr>
          </a:p>
        </p:txBody>
      </p:sp>
    </p:spTree>
    <p:extLst>
      <p:ext uri="{BB962C8B-B14F-4D97-AF65-F5344CB8AC3E}">
        <p14:creationId xmlns:p14="http://schemas.microsoft.com/office/powerpoint/2010/main" val="3917984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70000" lnSpcReduction="20000"/>
          </a:bodyPr>
          <a:lstStyle/>
          <a:p>
            <a:pPr marL="0" indent="0">
              <a:buNone/>
            </a:pPr>
            <a:r>
              <a:rPr lang="en-US" dirty="0">
                <a:solidFill>
                  <a:srgbClr val="002060"/>
                </a:solidFill>
              </a:rPr>
              <a:t>	Angela Duckworth stated that the difference between the best student and the worst student is not their IQ and other factors, but grit. The main factor of being an intelligent person is not their IQ. It is grit and their perseverance.</a:t>
            </a:r>
          </a:p>
          <a:p>
            <a:pPr marL="0" indent="0">
              <a:buNone/>
            </a:pPr>
            <a:r>
              <a:rPr lang="en-US" dirty="0">
                <a:solidFill>
                  <a:srgbClr val="002060"/>
                </a:solidFill>
              </a:rPr>
              <a:t>	No matter how high a person’s IQ may be, if they are do not have grit, there will not be a high chance of success for whatever they are doing. Grit is being perseverance for their goal. Not just for a few days, but for months and years. It is about making something you consider your future become a reality. It is a personality trait you need to pave the way to get closer to your dreams. Successful people are where they are now because of grit. Gritty people do not lose their tracks and keep on trying continuously until the reach their destination. During their journey to success, they faced hardships and failures. Not one, not two, but tons of them. The question is, “Did they give up?”. No, they did not. They overcame the hardships and tried to find out why they failed and fixed all their mistakes until they were perfect. People that are gritty do not forget what it is that they want, and their perseverance is very strong.</a:t>
            </a:r>
          </a:p>
          <a:p>
            <a:pPr marL="0" indent="0">
              <a:buNone/>
            </a:pPr>
            <a:r>
              <a:rPr lang="en-US" dirty="0">
                <a:solidFill>
                  <a:srgbClr val="002060"/>
                </a:solidFill>
              </a:rPr>
              <a:t>	If you are lacking grit, you can grow it by practicing some steps. First and foremost, you should try to find out what you want. The most important thing is knowing what you want. After you know what you want, and if you are not good at that certain thing, you will have to commit yourself into it fully. You will have to practice, practice and practice. You will notice the improvements everyday and you will be pleased with the results. You also need make yourself concentrate into whatever you are doing. You must have a positive mind set as well. Only then if you face difficulties, you can overcome them. Practicing being patient is needed as well. Next thing is to believe in yourself. Believe in what you are doing as well. Finally, you should stick more with gritty people. People usually get habits from their closest people around them, so you can be grittier if you make friends with gritty people rather than people who give up easily.</a:t>
            </a:r>
          </a:p>
          <a:p>
            <a:pPr marL="0" indent="0">
              <a:buNone/>
            </a:pPr>
            <a:r>
              <a:rPr lang="en-US" dirty="0">
                <a:solidFill>
                  <a:srgbClr val="002060"/>
                </a:solidFill>
              </a:rPr>
              <a:t>	Personally, I think I may be gritty in some areas, but not in others. Whenever I try to learn something new, I cannot seem to commit into it. Instead, I stop learning after about a month or two. However, in school I try to get high grades and I don’t usually stop solving problems and I try to find the answer to all questions.</a:t>
            </a:r>
          </a:p>
          <a:p>
            <a:pPr marL="0" indent="0">
              <a:buNone/>
            </a:pPr>
            <a:endParaRPr lang="en-US" dirty="0">
              <a:solidFill>
                <a:srgbClr val="002060"/>
              </a:solidFill>
            </a:endParaRPr>
          </a:p>
        </p:txBody>
      </p:sp>
    </p:spTree>
    <p:extLst>
      <p:ext uri="{BB962C8B-B14F-4D97-AF65-F5344CB8AC3E}">
        <p14:creationId xmlns:p14="http://schemas.microsoft.com/office/powerpoint/2010/main" val="1202844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The one who I am inspired by are Neil Armstrong who doesn’t give up and tries his best. He and his members went to space to land on the moon He tried very hard and flew a rocket to the moon. He achieved his goal and became a success. He struck a flag of the United States on the moon. Another person who I am inspired by is my grandfather. He was a poor man in his childhood. He was living in a village in the city of </a:t>
            </a:r>
            <a:r>
              <a:rPr lang="en-US" dirty="0" err="1">
                <a:solidFill>
                  <a:srgbClr val="002060"/>
                </a:solidFill>
              </a:rPr>
              <a:t>XiaMen</a:t>
            </a:r>
            <a:r>
              <a:rPr lang="en-US" dirty="0">
                <a:solidFill>
                  <a:srgbClr val="002060"/>
                </a:solidFill>
              </a:rPr>
              <a:t> in China. He tried his best and became a business man after travelling to Myanmar. I think Angela </a:t>
            </a:r>
            <a:r>
              <a:rPr lang="en-US" dirty="0" err="1">
                <a:solidFill>
                  <a:srgbClr val="002060"/>
                </a:solidFill>
              </a:rPr>
              <a:t>Dunkworth</a:t>
            </a:r>
            <a:r>
              <a:rPr lang="en-US" dirty="0">
                <a:solidFill>
                  <a:srgbClr val="002060"/>
                </a:solidFill>
              </a:rPr>
              <a:t> is right and Grit is important.</a:t>
            </a:r>
          </a:p>
        </p:txBody>
      </p:sp>
    </p:spTree>
    <p:extLst>
      <p:ext uri="{BB962C8B-B14F-4D97-AF65-F5344CB8AC3E}">
        <p14:creationId xmlns:p14="http://schemas.microsoft.com/office/powerpoint/2010/main" val="2994105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Grit is very good personal trait. It is important because it helps you accomplish goals in life. Everybody needs it and I will tell you why. My father was someone who inspire me by showing grit. He was born in a poor village. During his childhood he try hard and study a lot. When he became older, he wanted to go to the Engineering University in Yangon to support his parents. He tired even harder to be one of the 1000 students to be chosen for the University. Because of his hard work, he became successful and able to support his parents. I wouldn’t be at ILBC if he didn’t have grit and give up. I was able to live a good life because of him. In conclusion, everyone can be successful in life from even though you are rich or poor, smart or not. All you need is grit.</a:t>
            </a:r>
          </a:p>
          <a:p>
            <a:pPr marL="0" indent="0">
              <a:buNone/>
            </a:pP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2691221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a:bodyPr>
          <a:lstStyle/>
          <a:p>
            <a:pPr marL="324000" lvl="1" indent="0">
              <a:buNone/>
            </a:pPr>
            <a:r>
              <a:rPr lang="en-US" dirty="0">
                <a:solidFill>
                  <a:srgbClr val="002060"/>
                </a:solidFill>
              </a:rPr>
              <a:t>		Months ago, I met a guy named Andrew. He was playing an RPG game which I also played. I met him when I joined a random sever. He was teaching all kinds of tips and tricks to starters. I saw him selling a lot of stuff and I asked him to trade. He was currently so strong that makes him overpowered. I traded the items he was selling but for one of them, I didn’t have enough money yet he give it for free. I don’t know how long he has been playing this game but I do know that he has nothing to do in this game anymore. He gave me the items for free and said “it’s alright, but if I see you again I want to see you as strong as me and don’t stop playing until you finish the game completely“. Now this kept me thinking. This is a RPG game. In order to finish the game completely u must have extreme patience and extreme luck because all legendary items drop chances are 0.1% and to finish the game, I guessing that you need to get all the strongest weapons in the game. I called this grit according to Angela Duckworth’s argument. Passion for sharing items, perseverance for patience in order to gain success, stamina for having the energy and will to finish the game, sticking to your goals for completing the game. I could make use of Angela Duckworth’s argument to see who is gritty or not and from them I could learn how to build up my own grit.</a:t>
            </a:r>
          </a:p>
          <a:p>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3034585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Yutaka Nakamura, one of Japan's finest animators have shown grit time and time again. Every piece of animation he has done is beautifully detailed and fluid, but to animate like that is not an easy job. To draw them frame by frame would be boring, hard and frustrating and if the final product doesn’t look right, he will have to find the mistake by looking at each frame and I will take a lot of unnecessary time. Even though there are challenges like these ahead he just animates, taking the challenges head on. I don’t know if I can be patient like him, but maybe he got used to it.</a:t>
            </a:r>
          </a:p>
        </p:txBody>
      </p:sp>
    </p:spTree>
    <p:extLst>
      <p:ext uri="{BB962C8B-B14F-4D97-AF65-F5344CB8AC3E}">
        <p14:creationId xmlns:p14="http://schemas.microsoft.com/office/powerpoint/2010/main" val="1660981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92500" lnSpcReduction="20000"/>
          </a:bodyPr>
          <a:lstStyle/>
          <a:p>
            <a:pPr marL="0" indent="0">
              <a:buNone/>
            </a:pPr>
            <a:r>
              <a:rPr lang="en-US" dirty="0">
                <a:solidFill>
                  <a:srgbClr val="002060"/>
                </a:solidFill>
              </a:rPr>
              <a:t>	What is grit? Grit is passion and something everyone should possess. Life can get hard at some times and we need grit to stand up for ourselves. Resilience is the key for us to stay determined in the worst times. We all aren’t born perfect and to stay focused in hard times, we have to learn how to maintain grit. To have grit means you have courage and show the strength of your character. Being successful doesn’t mean you have to have the highest IQ or the prettiest face of all. It was grit. Grit is all about the hard work you did to succeed your goal. A person who worked really hard to achieve their dream has true grit whether they are smart or not. It’s all about the hard work and effort we put in our work.</a:t>
            </a:r>
          </a:p>
          <a:p>
            <a:pPr marL="0" indent="0">
              <a:buNone/>
            </a:pPr>
            <a:r>
              <a:rPr lang="en-US" dirty="0">
                <a:solidFill>
                  <a:srgbClr val="002060"/>
                </a:solidFill>
              </a:rPr>
              <a:t>	I love the way Angela Duckworth explained us to remain grit. It was so inspiring, meaningful and also very emotional. She explained us that IQ, talent or personality isn’t the only important thing to us. Even if the person have the talent that no one could do, without grit talent seems nothings. She wants us to know that hard work is the main key to success. Honestly I couldn’t agree more. Grit is very important to our lives and we should teach our generations to maintain grit.</a:t>
            </a:r>
          </a:p>
          <a:p>
            <a:pPr marL="0" indent="0">
              <a:buNone/>
            </a:pPr>
            <a:r>
              <a:rPr lang="en-US" dirty="0">
                <a:solidFill>
                  <a:srgbClr val="002060"/>
                </a:solidFill>
              </a:rPr>
              <a:t>	Grit is passion. Grit perseverance. Grit is everyone including teachers and students should possess. Along with passion and perseverance, to me, in order for one to possess girt in their life, they must be determined and focused no matter what obstacle life may throw at them. Life is hard, but resilience is key in order to stay determined and focused in the worst of times.</a:t>
            </a:r>
          </a:p>
          <a:p>
            <a:endParaRPr lang="en-US" dirty="0">
              <a:solidFill>
                <a:srgbClr val="002060"/>
              </a:solidFill>
            </a:endParaRPr>
          </a:p>
        </p:txBody>
      </p:sp>
    </p:spTree>
    <p:extLst>
      <p:ext uri="{BB962C8B-B14F-4D97-AF65-F5344CB8AC3E}">
        <p14:creationId xmlns:p14="http://schemas.microsoft.com/office/powerpoint/2010/main" val="3453034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92500"/>
          </a:bodyPr>
          <a:lstStyle/>
          <a:p>
            <a:pPr marL="0" indent="0">
              <a:buNone/>
            </a:pPr>
            <a:r>
              <a:rPr lang="en-US" dirty="0">
                <a:solidFill>
                  <a:srgbClr val="002060"/>
                </a:solidFill>
              </a:rPr>
              <a:t>	Having grit is imported because having grit means having courage, passion and perseverance on your goal. A person who works really hard to follow through on commitments has true grits. Having true grit is not easy in fact in a very difficult thing to achieve. Because you have to have stamina to stick to your future day in day and living life as marathon not a sprint.</a:t>
            </a:r>
          </a:p>
          <a:p>
            <a:pPr marL="0" indent="0">
              <a:buNone/>
            </a:pPr>
            <a:r>
              <a:rPr lang="en-US" dirty="0">
                <a:solidFill>
                  <a:srgbClr val="002060"/>
                </a:solidFill>
              </a:rPr>
              <a:t>	One of the people who inspired me to have grit is Steve Jobs (Former Apple CEO). Although he had to go though many challenging challenges thought out his career. He worked really hard to turn the future the dreamed of into reality. He was very committed and didn’t backed off whenever he faced difficult situations. I am privileged to have not only one person to inspire me to have grit. People like Walt Disney, Albert Einstein, Vincent Van Gogh, Bill Gates and many more amazing people who have completely change the world by sticking to their goals and having grit</a:t>
            </a:r>
          </a:p>
          <a:p>
            <a:pPr marL="0" indent="0">
              <a:buNone/>
            </a:pPr>
            <a:r>
              <a:rPr lang="en-US" dirty="0">
                <a:solidFill>
                  <a:srgbClr val="002060"/>
                </a:solidFill>
              </a:rPr>
              <a:t>	They have inspired me to never give up and to never lose the passion on my goals and the things I love. Having those amazing people as my role model taught me to have perseverance and courage to stick to my goals in life and having a growth mindset </a:t>
            </a:r>
          </a:p>
          <a:p>
            <a:endParaRPr lang="en-US" dirty="0">
              <a:solidFill>
                <a:srgbClr val="002060"/>
              </a:solidFill>
            </a:endParaRPr>
          </a:p>
        </p:txBody>
      </p:sp>
    </p:spTree>
    <p:extLst>
      <p:ext uri="{BB962C8B-B14F-4D97-AF65-F5344CB8AC3E}">
        <p14:creationId xmlns:p14="http://schemas.microsoft.com/office/powerpoint/2010/main" val="339973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To be honest, the only person who has inspired me hasn’t shown grit. He simply does what he does for fun. And I take inspiration from him, learning to do what I think its fun. Angela Duckworth makes a good point. People having a high intelligence need the motivation to be successful. That motivation is called grit. But grit is not that useful if what you are doing is for fun. I agree with Angela Duckworth for the most part, but I don’t think the advice gives much help for people who do what they want for fun. I, like </a:t>
            </a:r>
            <a:r>
              <a:rPr lang="en-US" dirty="0" err="1">
                <a:solidFill>
                  <a:srgbClr val="002060"/>
                </a:solidFill>
              </a:rPr>
              <a:t>Mantisboi</a:t>
            </a:r>
            <a:r>
              <a:rPr lang="en-US" dirty="0">
                <a:solidFill>
                  <a:srgbClr val="002060"/>
                </a:solidFill>
              </a:rPr>
              <a:t>, is a YouTuber, not a very big one, though. And I create videos for fun, for both me and my viewers. I don’t encourage making videos just for recognition. This also applies into my physical world. I simply entered the </a:t>
            </a:r>
            <a:r>
              <a:rPr lang="en-US" dirty="0" err="1">
                <a:solidFill>
                  <a:srgbClr val="002060"/>
                </a:solidFill>
              </a:rPr>
              <a:t>Maths</a:t>
            </a:r>
            <a:r>
              <a:rPr lang="en-US" dirty="0">
                <a:solidFill>
                  <a:srgbClr val="002060"/>
                </a:solidFill>
              </a:rPr>
              <a:t> competition in the school just for fun, because </a:t>
            </a:r>
            <a:r>
              <a:rPr lang="en-US" dirty="0" err="1">
                <a:solidFill>
                  <a:srgbClr val="002060"/>
                </a:solidFill>
              </a:rPr>
              <a:t>Maths</a:t>
            </a:r>
            <a:r>
              <a:rPr lang="en-US" dirty="0">
                <a:solidFill>
                  <a:srgbClr val="002060"/>
                </a:solidFill>
              </a:rPr>
              <a:t>, in my opinion, is fun </a:t>
            </a:r>
          </a:p>
          <a:p>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273890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85000" lnSpcReduction="10000"/>
          </a:bodyPr>
          <a:lstStyle/>
          <a:p>
            <a:pPr marL="0" indent="0">
              <a:buNone/>
            </a:pPr>
            <a:r>
              <a:rPr lang="en-US" dirty="0">
                <a:solidFill>
                  <a:srgbClr val="002060"/>
                </a:solidFill>
              </a:rPr>
              <a:t>Someone who have inspired me who have shown GRIT in their lives</a:t>
            </a:r>
          </a:p>
          <a:p>
            <a:pPr marL="0" indent="0">
              <a:buNone/>
            </a:pPr>
            <a:r>
              <a:rPr lang="en-US" dirty="0">
                <a:solidFill>
                  <a:srgbClr val="002060"/>
                </a:solidFill>
              </a:rPr>
              <a:t>	I am very inspired at IU because she never gives up and work really hard to success. IU's struggles began well before she was even a trainee. Her family was very poor, so much so that she and her younger brother had to be raised by her grandmother. When IU decided to become a singer, she struggled to make a mark on the scene, failing 20 auditions and even being scammed by fake companies.</a:t>
            </a:r>
          </a:p>
          <a:p>
            <a:pPr marL="0" indent="0">
              <a:buNone/>
            </a:pPr>
            <a:r>
              <a:rPr lang="en-US" dirty="0">
                <a:solidFill>
                  <a:srgbClr val="002060"/>
                </a:solidFill>
              </a:rPr>
              <a:t>	After all those hardships, IU ultimately signed to LOEN Entertainment and made her debut in 2008 aged just 15 with her first album Lost and Found, which didn't do well commercially upon its release. However, she kept working hard and soon she managed to become one of Korea's biggest solo stars after finding success in both music and acting. And she is someone who has inspire me.</a:t>
            </a:r>
          </a:p>
          <a:p>
            <a:pPr marL="0" indent="0">
              <a:buNone/>
            </a:pPr>
            <a:r>
              <a:rPr lang="en-US" dirty="0">
                <a:solidFill>
                  <a:srgbClr val="002060"/>
                </a:solidFill>
              </a:rPr>
              <a:t>	Someone who inspired me was my dad. He was good to bring fruits and sweets when I was very young .He was like a hero in my </a:t>
            </a:r>
            <a:r>
              <a:rPr lang="en-US" dirty="0" err="1">
                <a:solidFill>
                  <a:srgbClr val="002060"/>
                </a:solidFill>
              </a:rPr>
              <a:t>life,that</a:t>
            </a:r>
            <a:r>
              <a:rPr lang="en-US" dirty="0">
                <a:solidFill>
                  <a:srgbClr val="002060"/>
                </a:solidFill>
              </a:rPr>
              <a:t> time when I fell down the bicycle, he comforted me and applied medical lotion and cotton on my wound. He the one who maintain the whole family. He is a business man and earn money and support me to go these private school. He buy me anything I want and anything I need. He strong and brave too. He could lift me and my sister in the same time. As time pass, I grew older , my dad must work in the other city and I live with my aunt and mom. The time he come home become lesser like twice a month or even once a month. Seeing him so hardworking I also felt sad so I also try to study hard and work better in school. He would be happy if he come back. During the times we were together , he would tell me the good and bad, the right or wrong, the difference. He did give me inspiration through words and being there for me. He was a good man who inspired me to succeed in life</a:t>
            </a:r>
          </a:p>
          <a:p>
            <a:endParaRPr lang="en-US" dirty="0">
              <a:solidFill>
                <a:srgbClr val="002060"/>
              </a:solidFill>
            </a:endParaRPr>
          </a:p>
        </p:txBody>
      </p:sp>
    </p:spTree>
    <p:extLst>
      <p:ext uri="{BB962C8B-B14F-4D97-AF65-F5344CB8AC3E}">
        <p14:creationId xmlns:p14="http://schemas.microsoft.com/office/powerpoint/2010/main" val="1465178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Everyone has different IQ some of the smartest people in class are not doing well but some of the worst kids did. Grit is the power of learning and being passionate about something for a long term goal. It is a goal that you stand with for everyday until you succeed. Grittier people would most likely to succeed more. Grit doesn’t depend on talent, there are many talented people but because they don’t stick to their aim and goal they will be more likely to fall out. In my opinion grit is something that is a motivational, psychological perspective that should be used in school so from a young age that failure isn’t a thing and sticking to one thing will make you reach your goal. </a:t>
            </a:r>
          </a:p>
        </p:txBody>
      </p:sp>
    </p:spTree>
    <p:extLst>
      <p:ext uri="{BB962C8B-B14F-4D97-AF65-F5344CB8AC3E}">
        <p14:creationId xmlns:p14="http://schemas.microsoft.com/office/powerpoint/2010/main" val="3239595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55000" lnSpcReduction="20000"/>
          </a:bodyPr>
          <a:lstStyle/>
          <a:p>
            <a:pPr marL="0" indent="0">
              <a:buNone/>
            </a:pPr>
            <a:r>
              <a:rPr lang="en-US" dirty="0">
                <a:solidFill>
                  <a:srgbClr val="002060"/>
                </a:solidFill>
              </a:rPr>
              <a:t>	Grit is a psychological trait which is termed as positive and non-cognitive based on the person’s perseverance and resolution to achieve the goals in life. It is an amalgamation of passion and effort which states the determination for the long-term life goals and achievements. Duckworth precisely defined Grit in 2007 as “perseverance and passion for achieving long-term goals.” He carried out an extensive study on Grit and proposed that grit can serve as a better predictor of success as compared to Intelligence or Emotional Quotient. Grit is mostly comprised of one’s ability to stick to a task and be able to pursue the ambitions and achieve the lifetime goals but putting in a lot of effort and passion. This evokes a positive psychology trait in a person. Another essential domain is the consistency of interest of an individual over an extended period. These two things dominantly make up the grit, and in the following discussion, we would extensively discuss what positive or negative impacts can the grittiness cast over one’s personality.</a:t>
            </a:r>
          </a:p>
          <a:p>
            <a:pPr marL="0" indent="0">
              <a:buNone/>
            </a:pPr>
            <a:r>
              <a:rPr lang="en-US" dirty="0">
                <a:solidFill>
                  <a:srgbClr val="002060"/>
                </a:solidFill>
              </a:rPr>
              <a:t>	Starting off with the interests and personality traits of gritty people. We are the kind of people, for who it is a popular thing that a person who achieves something extraordinary or overcomes an insurmountable odds is one hell of a genius. Common examples quoted are of Einstein, Newton, Nash, etc. So people have stereotyped such people with the word genius. On the other hand, it is the saying of Einstein himself that, “Genius is 10% inspiration and 90% perspiration.” According to Duckworth, that 90% is of much higher importance. So generally, people are of the opinion that extraordinary person is born with the innate skills and talents which makes them shine out and capable of being called genius. But this is not the case. The 90% perspiration, as mentioned in the Einstein’s saying, is called Grit – tough-mindedness, perseverance, and hard work. Duckworth carried out extensive research in this domain and finally drew out that grit is the outcome of four ingredients: Deliberate practice, hope, interest, and purpose. The author of Stumbling on Happiness states that “Psychologists have spent decades searching for the secret of success, but Duckworth is the one who found it.” The light will be shed on each of these ingredients</a:t>
            </a:r>
          </a:p>
          <a:p>
            <a:pPr marL="0" indent="0">
              <a:buNone/>
            </a:pPr>
            <a:r>
              <a:rPr lang="en-US" dirty="0">
                <a:solidFill>
                  <a:srgbClr val="002060"/>
                </a:solidFill>
              </a:rPr>
              <a:t>	The concept of Grit didn’t turn up from anywhere. Duckworth had done pervasive research on it and that the theory of Grit took place. Grit is very essentially a suitable opposite of quitting. Duckworth put forward the essence of perseverance and how important is it to embed passion in your goals. In her TED talk, she put forward this new landmark concept after which, everyone has got a storm inside of them. There has become a sharp boundary between those who support this concept and those who do not.</a:t>
            </a:r>
          </a:p>
          <a:p>
            <a:pPr marL="0" indent="0">
              <a:buNone/>
            </a:pPr>
            <a:r>
              <a:rPr lang="en-US" dirty="0">
                <a:solidFill>
                  <a:srgbClr val="002060"/>
                </a:solidFill>
              </a:rPr>
              <a:t>	Importance of perseverance is one half of the equation. The other half is the interest, and passion found entangled with the efforts and hard work. The people who have a higher measure of grittiness have so much interest in their domain that the question related to it is all the time flashing in their minds. They go to sleep and wake up in the morning with the same flashing questions. Their thoughts are so clung to the domains of their interest that it is almost impossible to detach them from it. Therefore, to increase the capacity of grit in one’s personality, it is essential to develop and enhance the interest. And the first part of this process is to find the importance and then make it consistent over the period. Interest is generated suddenly out of nowhere. In fact, it needs to be evoked again, and again. People with high grit do the same, and then for keeping the interest active, they ask questions within questions. It is essential to foster the passion and then produce it in the form of benefits. That is the first ingredient of Grittiness.</a:t>
            </a:r>
          </a:p>
          <a:p>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1514676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77500" lnSpcReduction="20000"/>
          </a:bodyPr>
          <a:lstStyle/>
          <a:p>
            <a:pPr marL="324000" lvl="1" indent="0">
              <a:buNone/>
            </a:pPr>
            <a:r>
              <a:rPr lang="en-US" dirty="0">
                <a:solidFill>
                  <a:srgbClr val="002060"/>
                </a:solidFill>
              </a:rPr>
              <a:t>		The second essential element of Grittiness as pointed out by Duckworth is Deliberate Practice. Setting out challenges for yourself and trying to break your records is what defines deliberate practice. The people with grittiness set onboard with the intention of not looking back with dissatisfaction but to look forward with utmost eager and want to grow. This is deliberate practice. This includes the people who have almost achieved their goals but are unable to satiate their hunger of growing and flourishing. Such people don’t want to do well in the area they already do well in. Instead, they focus on their weaknesses and try to overcome them. The set out their challenges intentionally and then try to work hard for them. One can only improve if deliberate problems are set. So this is a kind of intensive practice that polishes the expert. A psych writer, Malcolm Gladwell, put forward a 10,000-hour rule which was based on the principle that to master in any field, at least 10,000 hours of deliberate practice is needed.</a:t>
            </a:r>
          </a:p>
          <a:p>
            <a:pPr marL="324000" lvl="1" indent="0">
              <a:buNone/>
            </a:pPr>
            <a:r>
              <a:rPr lang="en-US" dirty="0">
                <a:solidFill>
                  <a:srgbClr val="002060"/>
                </a:solidFill>
              </a:rPr>
              <a:t>		The third element put forth by Duckworth is the desire to help others. Gritty people are selfless. They think far beyond their existence. Psychologists Amy Wisniewski and Barry Schwartz did extensive research about how people are successful in finding a purpose to their life and the desire to help others. According to the psych researcher Angela, passion has two ingredients. One is interesting, and the other is the purpose. The gritty people try to incorporate both interests and use in their passion. In the paradigm of GRIT, the object is not a mere ordinary purpose. It has a deeper meaning that surpasses self and goes beyond just goal orientation.</a:t>
            </a:r>
          </a:p>
          <a:p>
            <a:pPr marL="324000" lvl="1" indent="0">
              <a:buNone/>
            </a:pPr>
            <a:r>
              <a:rPr lang="en-US" dirty="0">
                <a:solidFill>
                  <a:srgbClr val="002060"/>
                </a:solidFill>
              </a:rPr>
              <a:t>		The third and last element of Grittiness is Hope. According to Angela, the kind of hope associated with grit is a different kind of faith. “I hope that tomorrow will be a good day” differs from “I am determined to make tomorrow a good day.” The latter one characterizes hope associated with grit. According to Angela, gritty people do not rely on luck for what is going to happen next. They make their success get forged through hard work and effort. In the process of understanding hope, it is imperative not to over-react on the failures and setbacks one get. Instead, they should be tried to overcome in the best possible way. According to Angela Duckworth, “Grit is passion and perseverance for very long-term goals. Grit has stamina. Grit is sticking with your future, day-in, day-out.”</a:t>
            </a:r>
          </a:p>
          <a:p>
            <a:endParaRPr lang="en-US" dirty="0">
              <a:solidFill>
                <a:srgbClr val="002060"/>
              </a:solidFill>
            </a:endParaRPr>
          </a:p>
        </p:txBody>
      </p:sp>
    </p:spTree>
    <p:extLst>
      <p:ext uri="{BB962C8B-B14F-4D97-AF65-F5344CB8AC3E}">
        <p14:creationId xmlns:p14="http://schemas.microsoft.com/office/powerpoint/2010/main" val="4233874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lnSpcReduction="10000"/>
          </a:bodyPr>
          <a:lstStyle/>
          <a:p>
            <a:pPr marL="0" indent="0">
              <a:buNone/>
            </a:pPr>
            <a:r>
              <a:rPr lang="en-US" dirty="0">
                <a:solidFill>
                  <a:srgbClr val="002060"/>
                </a:solidFill>
              </a:rPr>
              <a:t>	Grit is the piece of mind which make you have perseverance and confidence in yourself and your actions. I usually don’t have any grit I usually lack confidence and perseverance and when I have grit I have too much of it. It is really rare for me to have the right amount of grit to decide well.</a:t>
            </a:r>
          </a:p>
          <a:p>
            <a:pPr marL="0" indent="0">
              <a:buNone/>
            </a:pPr>
            <a:r>
              <a:rPr lang="en-US" dirty="0">
                <a:solidFill>
                  <a:srgbClr val="002060"/>
                </a:solidFill>
              </a:rPr>
              <a:t>	So if I have to do a super hard project or if the project takes a long time I would work on it till midnight and drink dangerous amounts of tea and loose a couple brain cells. I love working at midnight or through dawn because if it is late I want to get work done. I think I develop that from my parents and from the results. From those actions I have influenced my friend </a:t>
            </a:r>
            <a:r>
              <a:rPr lang="en-US" dirty="0" err="1">
                <a:solidFill>
                  <a:srgbClr val="002060"/>
                </a:solidFill>
              </a:rPr>
              <a:t>Elivs</a:t>
            </a:r>
            <a:r>
              <a:rPr lang="en-US" dirty="0">
                <a:solidFill>
                  <a:srgbClr val="002060"/>
                </a:solidFill>
              </a:rPr>
              <a:t> more than anyone which make me think that grit develops through the environment and most of it comes from yourself seeing the results.</a:t>
            </a:r>
          </a:p>
          <a:p>
            <a:pPr marL="0" indent="0">
              <a:buNone/>
            </a:pPr>
            <a:r>
              <a:rPr lang="en-US" dirty="0">
                <a:solidFill>
                  <a:srgbClr val="002060"/>
                </a:solidFill>
              </a:rPr>
              <a:t>	Grit is a complex mind function which is hard to study and analyze because it can be caused by many actions and it all depends on a person’s mind which </a:t>
            </a:r>
            <a:r>
              <a:rPr lang="en-US" dirty="0" err="1">
                <a:solidFill>
                  <a:srgbClr val="002060"/>
                </a:solidFill>
              </a:rPr>
              <a:t>varys</a:t>
            </a:r>
            <a:r>
              <a:rPr lang="en-US" dirty="0">
                <a:solidFill>
                  <a:srgbClr val="002060"/>
                </a:solidFill>
              </a:rPr>
              <a:t> and depends according to different people. If a person wants their child or partner to develop grit, there is nothing he or she can do because to develop grit it all depends on the person and how grit develops can vary in different people.</a:t>
            </a:r>
          </a:p>
          <a:p>
            <a:endParaRPr lang="en-US" dirty="0">
              <a:solidFill>
                <a:srgbClr val="002060"/>
              </a:solidFill>
            </a:endParaRPr>
          </a:p>
        </p:txBody>
      </p:sp>
    </p:spTree>
    <p:extLst>
      <p:ext uri="{BB962C8B-B14F-4D97-AF65-F5344CB8AC3E}">
        <p14:creationId xmlns:p14="http://schemas.microsoft.com/office/powerpoint/2010/main" val="3130790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Grit is personality trait which is known as strength and weakness based a person’s perseverance in results to get goals in his or her life. It is mostly represented on everyone’s ability match to a task and be able to follow the ambitions and achieve the goal by using a lot of afford and passion. Another essential fact is the concept of interest that is concerned with an individual. It also depends on an extended period. Once we make the decision what we have to be, we would think what is positive or negative impacts can the grit form over everyone’s personality. The kind of the people who was popular that can be overcome difficulties .it is also needed to change from the weakness to the strength. Even though we are failures we should start to test which step is missed. After that, we must start to challenge the bad results which turn to be successful. Importance of perseverance is the results of interest and passion caused with the afford and hard work. I can assure that who has got the own passion is to achieve the goal. When u challenge the bad result for yourself, you should try to break your records which means practice so that the gritty people do not depend on luck for what is going to happen next</a:t>
            </a:r>
          </a:p>
        </p:txBody>
      </p:sp>
    </p:spTree>
    <p:extLst>
      <p:ext uri="{BB962C8B-B14F-4D97-AF65-F5344CB8AC3E}">
        <p14:creationId xmlns:p14="http://schemas.microsoft.com/office/powerpoint/2010/main" val="767994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Grit is passion and perseverance for very long-term goals. We all need grit for our future goals. It is a goal not just for weeks not just for months but for years. We could work really hard to make that future reality. Grit is a living life like a marathon but not like a sprint. In high school or collage student who is grittier is more likely to graduate. As I think each single person need grit for their success. Some parents get worry about their kid for their future grit. The best idea for building a grit in kid is call growth mindset. This is an is an idea which is developed at Stanford University by Carol Dweck. We student sometime fail the exam but we try again because we believe that we can change it back, we believe that failure is not permanent condition. Growth mindset is a great idea for building grit. We need to be willing to fail, to be wrong to started over them with new lesson. We need to be grittier to make our younger sibling or our child gritty.</a:t>
            </a:r>
          </a:p>
          <a:p>
            <a:pPr marL="0" indent="0">
              <a:buNone/>
            </a:pP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4232383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When I was young I have always wanted to win in the lesson competition. So one I take part in that competition. I study really hard before it and learn all the lessons that I have learn. It was really hard but I don’t want to give up easily so I continue studying. I wasn’t the best student when it comes to lessons so I have to try twice harder than normal. Finally the day come and I was really nervous because there were a lot of students who were better than me. And after I answer the questions I check it twice before I submit it to the teacher. I have to wait about a week to know the results come out. The day when the results I was so excited and happy to see the results. I was so surprised when I heard that I was in second place. I was pretty satisfied with my results although I wasn’t in the first place. It was a really fun experience and I would like to do it again if I have a chance.</a:t>
            </a:r>
          </a:p>
        </p:txBody>
      </p:sp>
    </p:spTree>
    <p:extLst>
      <p:ext uri="{BB962C8B-B14F-4D97-AF65-F5344CB8AC3E}">
        <p14:creationId xmlns:p14="http://schemas.microsoft.com/office/powerpoint/2010/main" val="194786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The quality of grit helps people throughout their lives, in many different contexts. It is a useful and important quality that can lead to happiness. Grit is a skill and also a trait. It’s a skill that can be learned and practiced time. Grit is the ability to persist in something you fell passionate about and persevere when you face obstacles. Some people never give up, no matter what obstacles come their way and it is because of grit. Passion is a strong and barely controllable feeling. Being naturally smart and talented are great, but to truly do well, we need the ability to persevere. Perseverance is not giving up and faces difficulties and achieves success. After listening this speech I learned that no matter how many times I fall I will never give up and follow my dreams and work hard and I agreed with her ideas of ‘grit’. </a:t>
            </a:r>
          </a:p>
        </p:txBody>
      </p:sp>
    </p:spTree>
    <p:extLst>
      <p:ext uri="{BB962C8B-B14F-4D97-AF65-F5344CB8AC3E}">
        <p14:creationId xmlns:p14="http://schemas.microsoft.com/office/powerpoint/2010/main" val="230719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I agree with the women. Grit is passion and perseverance. But I think not only grit, and IQ is also important. Because we need to have an enough limit of IQ to have a grit. It doesn’t matter to have talent or not. Some of the people got different types of talent. If they are talented person, they would have more grit than other people who don’t have talent. Because I think talent is 25% include in grit. So, people who have grit mostly have success in their life and the future. Grit cannot be train like being good at lessons or anything. I think it would concern with their own personality. But we should have enough grit. Because if it is too low or too much, you can have disadvantages and other problems in the future. You know that always don’t be too low or too much, normal is the best. I think this is the end as it is one page. </a:t>
            </a:r>
          </a:p>
        </p:txBody>
      </p:sp>
    </p:spTree>
    <p:extLst>
      <p:ext uri="{BB962C8B-B14F-4D97-AF65-F5344CB8AC3E}">
        <p14:creationId xmlns:p14="http://schemas.microsoft.com/office/powerpoint/2010/main" val="3750047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First of all, you maybe wondering what grit is. Grit, in general is the perseverance and passion of someone, anyone from students to teachers. In fact, Grit is something everyone should have, especially teachers and students or maybe even employees. Grit isn’t something you can earn by just trying to. Grit is your how your mind is set.</a:t>
            </a:r>
          </a:p>
          <a:p>
            <a:pPr marL="0" indent="0">
              <a:buNone/>
            </a:pPr>
            <a:r>
              <a:rPr lang="en-US" dirty="0">
                <a:solidFill>
                  <a:srgbClr val="002060"/>
                </a:solidFill>
              </a:rPr>
              <a:t>	In order for one to obtain git, they must be determined even when they feel like giving up. They must be focused on the outcome and not how tiring the process of something is.</a:t>
            </a:r>
          </a:p>
          <a:p>
            <a:pPr marL="0" indent="0">
              <a:buNone/>
            </a:pPr>
            <a:r>
              <a:rPr lang="en-US" dirty="0">
                <a:solidFill>
                  <a:srgbClr val="002060"/>
                </a:solidFill>
              </a:rPr>
              <a:t>	Angela Duckworth states, “Grit is passion and perseverance for very long-term goals. Grit is having stamina. Grit is sticking with your future, day in and day out. Not just for the week, not just for the month, but for years and working really hard to make that future a reality”. Angela Duckworth took tests on students and predicted if they would graduate or not and came back with a very accurate prediction. She also tested employees to find out who are working the hardest and who aren’t.</a:t>
            </a:r>
          </a:p>
          <a:p>
            <a:pPr marL="0" indent="0">
              <a:buNone/>
            </a:pPr>
            <a:r>
              <a:rPr lang="en-US" dirty="0">
                <a:solidFill>
                  <a:srgbClr val="002060"/>
                </a:solidFill>
              </a:rPr>
              <a:t>	As Duckworth said, grit isn’t something you can just temporarily have, grit is staying faithful to your goals</a:t>
            </a:r>
          </a:p>
          <a:p>
            <a:endParaRPr lang="en-US" dirty="0">
              <a:solidFill>
                <a:srgbClr val="002060"/>
              </a:solidFill>
            </a:endParaRPr>
          </a:p>
        </p:txBody>
      </p:sp>
    </p:spTree>
    <p:extLst>
      <p:ext uri="{BB962C8B-B14F-4D97-AF65-F5344CB8AC3E}">
        <p14:creationId xmlns:p14="http://schemas.microsoft.com/office/powerpoint/2010/main" val="509517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70000" lnSpcReduction="20000"/>
          </a:bodyPr>
          <a:lstStyle/>
          <a:p>
            <a:pPr marL="0" indent="0">
              <a:buNone/>
            </a:pPr>
            <a:r>
              <a:rPr lang="en-US" dirty="0">
                <a:solidFill>
                  <a:srgbClr val="002060"/>
                </a:solidFill>
              </a:rPr>
              <a:t>	After watching the video, I think that I agree with Angela Duckworth’s argument on grit. Grit is passion and perseverance for very long-term goals, having stamina, sticking with your future. As she mentioned in the speech, I agree that grit is more important than IQ. After all, a student with less IQ but with great effort would be more successful than a student with less effort and high IQ. In life, I'm sure everything is possible with many attempts and practice.</a:t>
            </a:r>
          </a:p>
          <a:p>
            <a:pPr marL="0" indent="0">
              <a:buNone/>
            </a:pPr>
            <a:r>
              <a:rPr lang="en-US" dirty="0">
                <a:solidFill>
                  <a:srgbClr val="002060"/>
                </a:solidFill>
              </a:rPr>
              <a:t>	To start with, I would like to support her speech with some of my opinions and my life experiences. Just like she mentioned, “her strongest performers (her students) did not have stratospheric IQ scores.” On the other hand, my classmates who were the strongest performers in class also didn’t have stratospheric IQ scores. They may be highly active in participating but when it comes to IQ, they’re just ordinary. Angela </a:t>
            </a:r>
            <a:r>
              <a:rPr lang="en-US" dirty="0" err="1">
                <a:solidFill>
                  <a:srgbClr val="002060"/>
                </a:solidFill>
              </a:rPr>
              <a:t>Duckwood</a:t>
            </a:r>
            <a:r>
              <a:rPr lang="en-US" dirty="0">
                <a:solidFill>
                  <a:srgbClr val="002060"/>
                </a:solidFill>
              </a:rPr>
              <a:t> also claimed the fact that smart kids with higher IQ can’t succeed if they don’t work hard and long enough. This took me back to fifth grade when one of my classmates with highest IQ was very overconfident that he didn’t study for his upcoming test. During the test, he faced major difficulties with calculation methods and screwed up. When the results came out everyone was shocked about how his test mark were one of the lowest. He felt ashamed and regretted his decision for not learning. As a good classmate, I gave him positive vibes so that he won’t make the same mistakes again.</a:t>
            </a:r>
          </a:p>
          <a:p>
            <a:pPr marL="0" indent="0">
              <a:buNone/>
            </a:pPr>
            <a:r>
              <a:rPr lang="en-US" dirty="0">
                <a:solidFill>
                  <a:srgbClr val="002060"/>
                </a:solidFill>
              </a:rPr>
              <a:t>	When it comes to building grit, I believe the best way to do is to have a growth mindset. This growth mindset is also included in Angela </a:t>
            </a:r>
            <a:r>
              <a:rPr lang="en-US" dirty="0" err="1">
                <a:solidFill>
                  <a:srgbClr val="002060"/>
                </a:solidFill>
              </a:rPr>
              <a:t>Duckwood’s</a:t>
            </a:r>
            <a:r>
              <a:rPr lang="en-US" dirty="0">
                <a:solidFill>
                  <a:srgbClr val="002060"/>
                </a:solidFill>
              </a:rPr>
              <a:t> speech and it is an idea developed at Stanford University by Carol Dweck. There are many examples about the ability to learn is not fixed, that it can change with your effort. Great people from different places had proven this fact. People with growth mindset believe that failure is not a permanent condition. For example, Albert Einstein. Even though he managed to invent a lightbulb, he had to pass through many failed attempts and experiments. Great success is built on failure, frustration, even </a:t>
            </a:r>
            <a:r>
              <a:rPr lang="en-US" dirty="0" err="1">
                <a:solidFill>
                  <a:srgbClr val="002060"/>
                </a:solidFill>
              </a:rPr>
              <a:t>catastrophy</a:t>
            </a:r>
            <a:r>
              <a:rPr lang="en-US" dirty="0">
                <a:solidFill>
                  <a:srgbClr val="002060"/>
                </a:solidFill>
              </a:rPr>
              <a:t>.</a:t>
            </a:r>
          </a:p>
          <a:p>
            <a:pPr marL="0" indent="0">
              <a:buNone/>
            </a:pPr>
            <a:r>
              <a:rPr lang="en-US" dirty="0">
                <a:solidFill>
                  <a:srgbClr val="002060"/>
                </a:solidFill>
              </a:rPr>
              <a:t>	In conclusion we need to be gritty to make our future generations more </a:t>
            </a:r>
            <a:r>
              <a:rPr lang="en-US" dirty="0" err="1">
                <a:solidFill>
                  <a:srgbClr val="002060"/>
                </a:solidFill>
              </a:rPr>
              <a:t>grettier</a:t>
            </a:r>
            <a:r>
              <a:rPr lang="en-US" dirty="0">
                <a:solidFill>
                  <a:srgbClr val="002060"/>
                </a:solidFill>
              </a:rPr>
              <a:t>. No matter how many times we fail, we can start over with lessons learned with a growth mindset. In my opinion, growth mindset is an important part of life and we shall pass it throughout our future generations.</a:t>
            </a:r>
          </a:p>
        </p:txBody>
      </p:sp>
    </p:spTree>
    <p:extLst>
      <p:ext uri="{BB962C8B-B14F-4D97-AF65-F5344CB8AC3E}">
        <p14:creationId xmlns:p14="http://schemas.microsoft.com/office/powerpoint/2010/main" val="559400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47500" lnSpcReduction="20000"/>
          </a:bodyPr>
          <a:lstStyle/>
          <a:p>
            <a:pPr marL="0" indent="0">
              <a:buNone/>
            </a:pPr>
            <a:r>
              <a:rPr lang="en-US" dirty="0">
                <a:solidFill>
                  <a:srgbClr val="002060"/>
                </a:solidFill>
              </a:rPr>
              <a:t>Grit. What is it? Well, according to Angelina Duck-something, it is passion. Focus. Perseverance. The will to move forward in life and to overcome the hardships it presents. My opinion on the matter? Well, despite my seemingly rude behavior of not remembering her name, Mrs. Duck-something have a point. And when I mean point, I meant the bulls-eye. She knocked the subject right in the head. Now, enough stalling. Time for the actual essay, cause I know you teachers like students that get to the point. Mind my informal speech though, it’s the style I’m most comfortable with.</a:t>
            </a:r>
          </a:p>
          <a:p>
            <a:pPr marL="0" indent="0">
              <a:buNone/>
            </a:pPr>
            <a:r>
              <a:rPr lang="en-US" dirty="0">
                <a:solidFill>
                  <a:srgbClr val="002060"/>
                </a:solidFill>
              </a:rPr>
              <a:t>G – Good, earnest work beats all</a:t>
            </a:r>
          </a:p>
          <a:p>
            <a:pPr marL="0" indent="0">
              <a:buNone/>
            </a:pPr>
            <a:r>
              <a:rPr lang="en-US" dirty="0">
                <a:solidFill>
                  <a:srgbClr val="002060"/>
                </a:solidFill>
              </a:rPr>
              <a:t>First thing, the importance of good work. Now, talent and passion are two different things, and </a:t>
            </a:r>
            <a:r>
              <a:rPr lang="en-US" dirty="0" err="1">
                <a:solidFill>
                  <a:srgbClr val="002060"/>
                </a:solidFill>
              </a:rPr>
              <a:t>yade</a:t>
            </a:r>
            <a:r>
              <a:rPr lang="en-US" dirty="0">
                <a:solidFill>
                  <a:srgbClr val="002060"/>
                </a:solidFill>
              </a:rPr>
              <a:t>-</a:t>
            </a:r>
            <a:r>
              <a:rPr lang="en-US" dirty="0" err="1">
                <a:solidFill>
                  <a:srgbClr val="002060"/>
                </a:solidFill>
              </a:rPr>
              <a:t>yade</a:t>
            </a:r>
            <a:r>
              <a:rPr lang="en-US" dirty="0">
                <a:solidFill>
                  <a:srgbClr val="002060"/>
                </a:solidFill>
              </a:rPr>
              <a:t>-yada, you get the point. Now, some would say Passion is more important than Talent, and I agree. What good is the skill if you aren’t using it, </a:t>
            </a:r>
            <a:r>
              <a:rPr lang="en-US" dirty="0" err="1">
                <a:solidFill>
                  <a:srgbClr val="002060"/>
                </a:solidFill>
              </a:rPr>
              <a:t>amirite</a:t>
            </a:r>
            <a:r>
              <a:rPr lang="en-US" dirty="0">
                <a:solidFill>
                  <a:srgbClr val="002060"/>
                </a:solidFill>
              </a:rPr>
              <a:t>? That’s like wasting 7 years of your life on math techniques that you aren’t even </a:t>
            </a:r>
            <a:r>
              <a:rPr lang="en-US" dirty="0" err="1">
                <a:solidFill>
                  <a:srgbClr val="002060"/>
                </a:solidFill>
              </a:rPr>
              <a:t>gonna</a:t>
            </a:r>
            <a:r>
              <a:rPr lang="en-US" dirty="0">
                <a:solidFill>
                  <a:srgbClr val="002060"/>
                </a:solidFill>
              </a:rPr>
              <a:t> use in life unless in specific careers. Who’ve got time for that?</a:t>
            </a:r>
          </a:p>
          <a:p>
            <a:pPr marL="0" indent="0">
              <a:buNone/>
            </a:pPr>
            <a:r>
              <a:rPr lang="en-US" dirty="0">
                <a:solidFill>
                  <a:srgbClr val="002060"/>
                </a:solidFill>
              </a:rPr>
              <a:t>…….</a:t>
            </a:r>
          </a:p>
          <a:p>
            <a:pPr marL="0" indent="0">
              <a:buNone/>
            </a:pPr>
            <a:r>
              <a:rPr lang="en-US" dirty="0">
                <a:solidFill>
                  <a:srgbClr val="002060"/>
                </a:solidFill>
              </a:rPr>
              <a:t>Wait-</a:t>
            </a:r>
          </a:p>
          <a:p>
            <a:pPr marL="0" indent="0">
              <a:buNone/>
            </a:pPr>
            <a:r>
              <a:rPr lang="en-US" dirty="0">
                <a:solidFill>
                  <a:srgbClr val="002060"/>
                </a:solidFill>
              </a:rPr>
              <a:t>Now, back onto topic, Hard Work is a core asset to amazing results. You can’t just rely on the skills laid out for you. You need to utilize them to their fullest, and charge ahead. You need to push in your own sweat, tears, blood, scent, your life- Wait, this is becoming weird.</a:t>
            </a:r>
          </a:p>
          <a:p>
            <a:pPr marL="0" indent="0">
              <a:buNone/>
            </a:pPr>
            <a:r>
              <a:rPr lang="en-US" dirty="0">
                <a:solidFill>
                  <a:srgbClr val="002060"/>
                </a:solidFill>
              </a:rPr>
              <a:t>…..</a:t>
            </a:r>
          </a:p>
          <a:p>
            <a:pPr marL="0" indent="0">
              <a:buNone/>
            </a:pPr>
            <a:r>
              <a:rPr lang="en-US" dirty="0">
                <a:solidFill>
                  <a:srgbClr val="002060"/>
                </a:solidFill>
              </a:rPr>
              <a:t>TL:DR – Passion beats Hard-work in almost every single situation. Now, the next one….</a:t>
            </a:r>
          </a:p>
          <a:p>
            <a:pPr marL="0" indent="0">
              <a:buNone/>
            </a:pPr>
            <a:r>
              <a:rPr lang="en-US" dirty="0">
                <a:solidFill>
                  <a:srgbClr val="002060"/>
                </a:solidFill>
              </a:rPr>
              <a:t>R – Road Ahead is a tough one</a:t>
            </a:r>
          </a:p>
          <a:p>
            <a:pPr marL="0" indent="0">
              <a:buNone/>
            </a:pPr>
            <a:r>
              <a:rPr lang="en-US" dirty="0">
                <a:solidFill>
                  <a:srgbClr val="002060"/>
                </a:solidFill>
              </a:rPr>
              <a:t>We have all came across that moment in our life, albeit a serious situation that may ruin your life, or simply missing the bus to school. We come across challenges, hard-ships. Painful, Painful hard-ships. But, even so, you mustn’t give up. Everyone’s road is paved with the cheapest quality concrete and littered with nails as sharp as a grandmother’s scolds. The difference, is our transport. Those with amazing hard-work and unstoppable will simply run forward, while the lazy and greedy rides off in their cheap vehicles. But there is a thing about vehicles, and that is that they don’t get to work forever, so whether or not the lazy continue forward with their own power, or simply stay behind and give up, is up to them. Remember though, never stop running, or else the pain might catch up…</a:t>
            </a:r>
          </a:p>
          <a:p>
            <a:pPr marL="0" indent="0">
              <a:buNone/>
            </a:pPr>
            <a:r>
              <a:rPr lang="en-US" dirty="0">
                <a:solidFill>
                  <a:srgbClr val="002060"/>
                </a:solidFill>
              </a:rPr>
              <a:t>I – IQ, a fool’s fantasy</a:t>
            </a:r>
          </a:p>
          <a:p>
            <a:pPr marL="0" indent="0">
              <a:buNone/>
            </a:pPr>
            <a:r>
              <a:rPr lang="en-US" dirty="0">
                <a:solidFill>
                  <a:srgbClr val="002060"/>
                </a:solidFill>
              </a:rPr>
              <a:t>Oh, IQ. Sweet, lovable IQ. ‘My tests give a free period from lessons, lol’ IQ. Oh how I absolutely hate you. Now, don’t get me wrong, the fact that some people are born better then others isn’t far-fetched. In fact, it’s to be expected. However, when the person with great IQ refuses to put in their energy? That is the limit, and it doesn’t go as far as the sky. In fact, I would say the limit would be the size of a tooth-pick. But seriously, whenever I come across a great person that just HAVE to brush in the fact they are born better and not even do anything, it makes my blood boil. There are people that aren’t given the</a:t>
            </a:r>
          </a:p>
          <a:p>
            <a:pPr marL="0" indent="0">
              <a:buNone/>
            </a:pPr>
            <a:endParaRPr lang="en-US" dirty="0">
              <a:solidFill>
                <a:srgbClr val="002060"/>
              </a:solidFill>
            </a:endParaRPr>
          </a:p>
        </p:txBody>
      </p:sp>
    </p:spTree>
    <p:extLst>
      <p:ext uri="{BB962C8B-B14F-4D97-AF65-F5344CB8AC3E}">
        <p14:creationId xmlns:p14="http://schemas.microsoft.com/office/powerpoint/2010/main" val="1893898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a:xfrm>
            <a:off x="581192" y="1890875"/>
            <a:ext cx="11029615" cy="4824250"/>
          </a:xfrm>
        </p:spPr>
        <p:txBody>
          <a:bodyPr>
            <a:normAutofit/>
          </a:bodyPr>
          <a:lstStyle/>
          <a:p>
            <a:pPr marL="0" indent="0">
              <a:buNone/>
            </a:pPr>
            <a:r>
              <a:rPr lang="en-US" sz="900" dirty="0">
                <a:solidFill>
                  <a:srgbClr val="002060"/>
                </a:solidFill>
              </a:rPr>
              <a:t>luxury of being born ‘perfect’ or ‘elite’, but they often end up higher in the ranks then those that do, cause surprise, surprise, they actually put in work, KAREN.</a:t>
            </a:r>
          </a:p>
          <a:p>
            <a:pPr marL="0" indent="0">
              <a:buNone/>
            </a:pPr>
            <a:r>
              <a:rPr lang="en-US" sz="900" dirty="0">
                <a:solidFill>
                  <a:srgbClr val="002060"/>
                </a:solidFill>
              </a:rPr>
              <a:t>……..</a:t>
            </a:r>
          </a:p>
          <a:p>
            <a:pPr marL="0" indent="0">
              <a:buNone/>
            </a:pPr>
            <a:r>
              <a:rPr lang="en-US" sz="900" dirty="0">
                <a:solidFill>
                  <a:srgbClr val="002060"/>
                </a:solidFill>
              </a:rPr>
              <a:t>…Wait, why did I choose that name? Eh, it’s whatever. Anyway, what I meant to say is that IQ isn’t good enough, and work is the real bulk.</a:t>
            </a:r>
          </a:p>
          <a:p>
            <a:pPr marL="0" indent="0">
              <a:buNone/>
            </a:pPr>
            <a:r>
              <a:rPr lang="en-US" sz="900" dirty="0">
                <a:solidFill>
                  <a:srgbClr val="002060"/>
                </a:solidFill>
              </a:rPr>
              <a:t>……..</a:t>
            </a:r>
          </a:p>
          <a:p>
            <a:pPr marL="0" indent="0">
              <a:buNone/>
            </a:pPr>
            <a:r>
              <a:rPr lang="en-US" sz="900" dirty="0">
                <a:solidFill>
                  <a:srgbClr val="002060"/>
                </a:solidFill>
              </a:rPr>
              <a:t>…What do you mean this was point G? It’s totally different, and not a lazy reskin. Nuh-uh, I’m authentic.</a:t>
            </a:r>
          </a:p>
          <a:p>
            <a:pPr marL="0" indent="0">
              <a:buNone/>
            </a:pPr>
            <a:r>
              <a:rPr lang="en-US" sz="900" dirty="0">
                <a:solidFill>
                  <a:srgbClr val="002060"/>
                </a:solidFill>
              </a:rPr>
              <a:t>Moving on…</a:t>
            </a:r>
          </a:p>
          <a:p>
            <a:pPr marL="0" indent="0">
              <a:buNone/>
            </a:pPr>
            <a:r>
              <a:rPr lang="en-US" sz="900" dirty="0">
                <a:solidFill>
                  <a:srgbClr val="002060"/>
                </a:solidFill>
              </a:rPr>
              <a:t>T – Tomorrow’s Daybreak will be the sign</a:t>
            </a:r>
          </a:p>
          <a:p>
            <a:pPr marL="0" indent="0">
              <a:buNone/>
            </a:pPr>
            <a:r>
              <a:rPr lang="en-US" sz="900" dirty="0">
                <a:solidFill>
                  <a:srgbClr val="002060"/>
                </a:solidFill>
              </a:rPr>
              <a:t>Atlas, I should also put in my own accounts and tale, shouldn’t I? Now, what does the greatest, most amazing student a teacher could have can say? Well….nothing. Believe it or not, I don’t have a good moment to share cause my life be </a:t>
            </a:r>
            <a:r>
              <a:rPr lang="en-US" sz="900" dirty="0" err="1">
                <a:solidFill>
                  <a:srgbClr val="002060"/>
                </a:solidFill>
              </a:rPr>
              <a:t>borriinngg</a:t>
            </a:r>
            <a:r>
              <a:rPr lang="en-US" sz="900" dirty="0">
                <a:solidFill>
                  <a:srgbClr val="002060"/>
                </a:solidFill>
              </a:rPr>
              <a:t>. But I have to say something, so please pretend that this is real and totally not fiction :</a:t>
            </a:r>
          </a:p>
          <a:p>
            <a:pPr marL="0" indent="0">
              <a:buNone/>
            </a:pPr>
            <a:r>
              <a:rPr lang="en-US" sz="900" dirty="0">
                <a:solidFill>
                  <a:srgbClr val="002060"/>
                </a:solidFill>
              </a:rPr>
              <a:t>It was late night. A school project laid out in front of me, telling me to write a story about hope and dreams. However, I had no hopes and dreams, but instead a craving for coffee, cursing my dumb yesterday-self that didn’t do the homework and instead slept though the day. I was ready to throw in the towel, when suddenly my grandma walked into the room. In her hand was the most delightful coffee to ever been brewed in the decade (Aside from Starbucks), which I chugged down in about 7 seconds. She then asked me what was wrong, and why I looked like I was ready to end it all on a skyscraper somewhere in New York. I told her about my situation, and she simply laughed and patted my head. “Just because the night is cold, doesn’t mean you should give up. Go on, and do your best. Tomorrow’s Daybreak will come soon.” She told me, as she went out of the room, but not before wrapping me in my warm, fuzzy blanket. Suddenly, I was filled with determination, and started to work like a </a:t>
            </a:r>
            <a:r>
              <a:rPr lang="en-US" sz="900" dirty="0" err="1">
                <a:solidFill>
                  <a:srgbClr val="002060"/>
                </a:solidFill>
              </a:rPr>
              <a:t>holligan</a:t>
            </a:r>
            <a:r>
              <a:rPr lang="en-US" sz="900" dirty="0">
                <a:solidFill>
                  <a:srgbClr val="002060"/>
                </a:solidFill>
              </a:rPr>
              <a:t> on my essay. Pulled an all-nighter </a:t>
            </a:r>
            <a:r>
              <a:rPr lang="en-US" sz="900" dirty="0" err="1">
                <a:solidFill>
                  <a:srgbClr val="002060"/>
                </a:solidFill>
              </a:rPr>
              <a:t>til</a:t>
            </a:r>
            <a:r>
              <a:rPr lang="en-US" sz="900" dirty="0">
                <a:solidFill>
                  <a:srgbClr val="002060"/>
                </a:solidFill>
              </a:rPr>
              <a:t> 4, but it was worth it. A story about hopes and dreams, which I’ve crafted. And then I collapsed and missed school, even going to the ER, but it was worth it. To be honest, I’m glad that this was fiction…</a:t>
            </a:r>
          </a:p>
          <a:p>
            <a:pPr marL="0" indent="0">
              <a:buNone/>
            </a:pPr>
            <a:r>
              <a:rPr lang="en-US" sz="900" dirty="0">
                <a:solidFill>
                  <a:srgbClr val="002060"/>
                </a:solidFill>
              </a:rPr>
              <a:t>……</a:t>
            </a:r>
          </a:p>
          <a:p>
            <a:pPr marL="0" indent="0">
              <a:buNone/>
            </a:pPr>
            <a:r>
              <a:rPr lang="en-US" sz="900" dirty="0">
                <a:solidFill>
                  <a:srgbClr val="002060"/>
                </a:solidFill>
              </a:rPr>
              <a:t>….I’ve put in my ‘real’ story and met the quota. I think my poorly meshed together essay is good enough, no?</a:t>
            </a:r>
          </a:p>
          <a:p>
            <a:pPr marL="0" indent="0">
              <a:buNone/>
            </a:pPr>
            <a:r>
              <a:rPr lang="en-US" sz="900" dirty="0">
                <a:solidFill>
                  <a:srgbClr val="002060"/>
                </a:solidFill>
              </a:rPr>
              <a:t>Conclusions and Farewells</a:t>
            </a:r>
          </a:p>
          <a:p>
            <a:pPr marL="0" indent="0">
              <a:buNone/>
            </a:pPr>
            <a:r>
              <a:rPr lang="en-US" sz="900" dirty="0">
                <a:solidFill>
                  <a:srgbClr val="002060"/>
                </a:solidFill>
              </a:rPr>
              <a:t>Conclusions? Well, Grit is important and what Duck-Worth (Finally found their name) said was 100% correct. Talent is baseless, and passion and will are the things keeping you afloat. And….to be honest, it’s 11 PM. I’m tired, cranky and craving some good </a:t>
            </a:r>
            <a:r>
              <a:rPr lang="en-US" sz="900" dirty="0" err="1">
                <a:solidFill>
                  <a:srgbClr val="002060"/>
                </a:solidFill>
              </a:rPr>
              <a:t>ol</a:t>
            </a:r>
            <a:r>
              <a:rPr lang="en-US" sz="900" dirty="0">
                <a:solidFill>
                  <a:srgbClr val="002060"/>
                </a:solidFill>
              </a:rPr>
              <a:t>’ strawberry milkshake. Ironically, I don’t have enough Grit to finish the conclusions, lol. Now, I think this is at least good enough for a 7? I tried to make something entertaining to read though, but I worry that I overdosed it. Please give me your feedback,</a:t>
            </a:r>
          </a:p>
          <a:p>
            <a:pPr marL="0" indent="0">
              <a:buNone/>
            </a:pPr>
            <a:r>
              <a:rPr lang="en-US" sz="900" dirty="0">
                <a:solidFill>
                  <a:srgbClr val="002060"/>
                </a:solidFill>
              </a:rPr>
              <a:t>Teacher-</a:t>
            </a:r>
            <a:r>
              <a:rPr lang="en-US" sz="900" dirty="0" err="1">
                <a:solidFill>
                  <a:srgbClr val="002060"/>
                </a:solidFill>
              </a:rPr>
              <a:t>sama</a:t>
            </a:r>
            <a:r>
              <a:rPr lang="en-US" sz="900" dirty="0">
                <a:solidFill>
                  <a:srgbClr val="002060"/>
                </a:solidFill>
              </a:rPr>
              <a:t>! Now, if you’d excuse me, I’m going to bed, because my sudden usage of anime terms and my hallucinations of dancing teddy-bears may be telling me I’m going cuckoo. </a:t>
            </a:r>
            <a:r>
              <a:rPr lang="en-US" sz="900" dirty="0" err="1">
                <a:solidFill>
                  <a:srgbClr val="002060"/>
                </a:solidFill>
              </a:rPr>
              <a:t>Sooooo</a:t>
            </a:r>
            <a:r>
              <a:rPr lang="en-US" sz="900" dirty="0">
                <a:solidFill>
                  <a:srgbClr val="002060"/>
                </a:solidFill>
              </a:rPr>
              <a:t>, </a:t>
            </a:r>
            <a:r>
              <a:rPr lang="en-US" sz="900" dirty="0" err="1">
                <a:solidFill>
                  <a:srgbClr val="002060"/>
                </a:solidFill>
              </a:rPr>
              <a:t>ByE</a:t>
            </a:r>
            <a:r>
              <a:rPr lang="en-US" sz="900" dirty="0">
                <a:solidFill>
                  <a:srgbClr val="002060"/>
                </a:solidFill>
              </a:rPr>
              <a:t> </a:t>
            </a:r>
            <a:r>
              <a:rPr lang="en-US" sz="900" dirty="0" err="1">
                <a:solidFill>
                  <a:srgbClr val="002060"/>
                </a:solidFill>
              </a:rPr>
              <a:t>bYe</a:t>
            </a:r>
            <a:r>
              <a:rPr lang="en-US" sz="900" dirty="0">
                <a:solidFill>
                  <a:srgbClr val="002060"/>
                </a:solidFill>
              </a:rPr>
              <a:t>~</a:t>
            </a:r>
          </a:p>
          <a:p>
            <a:pPr marL="0" indent="0">
              <a:buNone/>
            </a:pPr>
            <a:endParaRPr lang="en-US" sz="900" dirty="0">
              <a:solidFill>
                <a:srgbClr val="002060"/>
              </a:solidFill>
            </a:endParaRPr>
          </a:p>
        </p:txBody>
      </p:sp>
    </p:spTree>
    <p:extLst>
      <p:ext uri="{BB962C8B-B14F-4D97-AF65-F5344CB8AC3E}">
        <p14:creationId xmlns:p14="http://schemas.microsoft.com/office/powerpoint/2010/main" val="4004399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92500" lnSpcReduction="10000"/>
          </a:bodyPr>
          <a:lstStyle/>
          <a:p>
            <a:pPr marL="0" indent="0">
              <a:buNone/>
            </a:pPr>
            <a:r>
              <a:rPr lang="en-US" dirty="0">
                <a:solidFill>
                  <a:srgbClr val="002060"/>
                </a:solidFill>
              </a:rPr>
              <a:t>	I agree with Angela. I understand that Grit is like an engine of a car and IQ and talent are the wheels. The wheels are what actually move the car, but a car without a working engine giving its wheels power, strength and energy to move forward won’t work. And the same goes for a car without wheels, no matter how much force u use, a car without wheels will not move. But if u have the most expensive wheels and the most powerful engine, nothing can stop you from getting from point A to B.</a:t>
            </a:r>
          </a:p>
          <a:p>
            <a:pPr marL="0" indent="0">
              <a:buNone/>
            </a:pPr>
            <a:r>
              <a:rPr lang="en-US" dirty="0">
                <a:solidFill>
                  <a:srgbClr val="002060"/>
                </a:solidFill>
              </a:rPr>
              <a:t>	In my life I’ve had one experience in fifth grade that changed the way I think about myself and others. I’ve always been a bright student and I could take a test by looking through my text book once a night before to still get an (A) in my report card. As a result, I became over-confident and stopped studying entirely and that was a miscalculation. The midterm exam was a living nightmare. The English vocabulary I was supposed to have known already made no sense to me. The weird symbols and figures in math blew my mind and History, Geography and Science that were mainly taught with textbooks were impossible to even attempt.</a:t>
            </a:r>
          </a:p>
          <a:p>
            <a:pPr marL="0" indent="0">
              <a:buNone/>
            </a:pPr>
            <a:r>
              <a:rPr lang="en-US" dirty="0">
                <a:solidFill>
                  <a:srgbClr val="002060"/>
                </a:solidFill>
              </a:rPr>
              <a:t>	On Open House day, I got a beating from my mom and lost all of her trust she had in me. I truly learned my lesson to not only rely on my intelligence and to work hard to achieve my goals.</a:t>
            </a:r>
          </a:p>
          <a:p>
            <a:endParaRPr lang="en-US" dirty="0">
              <a:solidFill>
                <a:srgbClr val="002060"/>
              </a:solidFill>
            </a:endParaRPr>
          </a:p>
        </p:txBody>
      </p:sp>
    </p:spTree>
    <p:extLst>
      <p:ext uri="{BB962C8B-B14F-4D97-AF65-F5344CB8AC3E}">
        <p14:creationId xmlns:p14="http://schemas.microsoft.com/office/powerpoint/2010/main" val="1624128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70000" lnSpcReduction="20000"/>
          </a:bodyPr>
          <a:lstStyle/>
          <a:p>
            <a:pPr marL="0" indent="0">
              <a:buNone/>
            </a:pPr>
            <a:r>
              <a:rPr lang="en-US" dirty="0">
                <a:solidFill>
                  <a:srgbClr val="002060"/>
                </a:solidFill>
              </a:rPr>
              <a:t>	I agree with Angela Duckworth about what she said on GRIT. Like she said “Grit is not about IQ, it’s about passion and perseverance for long term and meaningful goals.”</a:t>
            </a:r>
          </a:p>
          <a:p>
            <a:pPr marL="0" indent="0">
              <a:buNone/>
            </a:pPr>
            <a:r>
              <a:rPr lang="en-US" dirty="0">
                <a:solidFill>
                  <a:srgbClr val="002060"/>
                </a:solidFill>
              </a:rPr>
              <a:t>	My opinion about grit is that you have to try your best no matter how hard it’s going to be and you should never give up. Last year in secondary 1, first semester, our exam was going to be in a week and I wasn’t ready for it but I didn’t care and didn’t learn anything. Before the day of the exam which is the last day of school, I didn’t go to school and stayed at home to study. I learned the whole day and slept early. The next day, I thought I did very well in the exam and I was very over-confident that I didn’t even check my answers. I repeated the same thing for the rest of the exams. When the results were out, I was surprised to see mine. I thought I did very well but I only got 4As out of 9 and I regretted for not preparing for the exam earlier. I should have studied every day and I would have got a better result. I learned my lesson and I promised to myself that I will be hardworking next time.</a:t>
            </a:r>
          </a:p>
          <a:p>
            <a:pPr marL="0" indent="0">
              <a:buNone/>
            </a:pPr>
            <a:r>
              <a:rPr lang="en-US" dirty="0">
                <a:solidFill>
                  <a:srgbClr val="002060"/>
                </a:solidFill>
              </a:rPr>
              <a:t>	So, if you don’t work hard enough and practice every day, you will not achieve your goal and u will end up failing. You need to be gritty to earn your goal and never give up!</a:t>
            </a:r>
            <a:br>
              <a:rPr lang="en-US" dirty="0">
                <a:solidFill>
                  <a:srgbClr val="002060"/>
                </a:solidFill>
              </a:rPr>
            </a:br>
            <a:endParaRPr lang="en-US" dirty="0">
              <a:solidFill>
                <a:srgbClr val="002060"/>
              </a:solidFill>
            </a:endParaRPr>
          </a:p>
          <a:p>
            <a:pPr marL="0" indent="0">
              <a:buNone/>
            </a:pPr>
            <a:r>
              <a:rPr lang="en-US" dirty="0">
                <a:solidFill>
                  <a:srgbClr val="002060"/>
                </a:solidFill>
              </a:rPr>
              <a:t>	I believe that the message she’s trying to send is that effort is more important than talent. She states that in her theory on grit where talent counts once and effort counts twice. She explains this in a simple equation where talent times effort equals to skill (talent x effort = skill) and that skill times effort equals to achievement (skill x effort = achievement). She divulges that according to science studies sustained application of effort towards long term goal is the biggest predictor of lifelong achievement. According to her tests at the national spelling bee, west point military academy and even in schools, her hypothesis shows significance. There aren’t many ways to improve grit but she thinks that the best way to build grit is through growth mindset. I am sure that developing a growth mindset might help you improve but my opinion on the growth mindset theory is that grit matters too but I think talent matters more. There are limitations to what grit can achieve. All of us can’t have the ideas to paint like Picasso or invent stuff like Einstein. So I conclude my statement with the fact that grit matters too but there are limits to how much you can achieve. </a:t>
            </a:r>
          </a:p>
          <a:p>
            <a:endParaRPr lang="en-US" dirty="0">
              <a:solidFill>
                <a:srgbClr val="002060"/>
              </a:solidFill>
            </a:endParaRPr>
          </a:p>
        </p:txBody>
      </p:sp>
    </p:spTree>
    <p:extLst>
      <p:ext uri="{BB962C8B-B14F-4D97-AF65-F5344CB8AC3E}">
        <p14:creationId xmlns:p14="http://schemas.microsoft.com/office/powerpoint/2010/main" val="551236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lstStyle/>
          <a:p>
            <a:pPr marL="0" indent="0">
              <a:buNone/>
            </a:pPr>
            <a:r>
              <a:rPr lang="en-US" dirty="0">
                <a:solidFill>
                  <a:srgbClr val="002060"/>
                </a:solidFill>
              </a:rPr>
              <a:t>	GRIT is passion and perseverance for long-term and meaningful goals. It is the ability to persist in something you feel passionate about and persevere when you face obstacles. This kind of passion is not about intense emotions or infatuation. It’s about having direction and commitment. When you have this kind of passion, you can stay committed to a task that may be difficult or boring. To persevere means to stick with it. To continue working hard even after experiencing difficulty or failure.</a:t>
            </a:r>
          </a:p>
          <a:p>
            <a:pPr marL="0" indent="0">
              <a:buNone/>
            </a:pPr>
            <a:r>
              <a:rPr lang="en-US" dirty="0">
                <a:solidFill>
                  <a:srgbClr val="002060"/>
                </a:solidFill>
              </a:rPr>
              <a:t>	How I get to know the word GRIT? One day when I was attending ILBC’s Home Base Learning. Our English teacher teach us about what GRIT is and how important is it to us. She shows us the video clip about the Angela Duckworth’s argument on GRIT. I got many knowledges and new words from that video.</a:t>
            </a:r>
          </a:p>
          <a:p>
            <a:pPr marL="0" indent="0">
              <a:buNone/>
            </a:pPr>
            <a:r>
              <a:rPr lang="en-US" dirty="0">
                <a:solidFill>
                  <a:srgbClr val="002060"/>
                </a:solidFill>
              </a:rPr>
              <a:t>	So, this is how I get to know what GRIT is and how GRIT is important for us. This is the how I get to understand GRIT meaning.</a:t>
            </a:r>
          </a:p>
          <a:p>
            <a:endParaRPr lang="en-US" dirty="0">
              <a:solidFill>
                <a:srgbClr val="002060"/>
              </a:solidFill>
            </a:endParaRPr>
          </a:p>
        </p:txBody>
      </p:sp>
    </p:spTree>
    <p:extLst>
      <p:ext uri="{BB962C8B-B14F-4D97-AF65-F5344CB8AC3E}">
        <p14:creationId xmlns:p14="http://schemas.microsoft.com/office/powerpoint/2010/main" val="3159893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85000" lnSpcReduction="20000"/>
          </a:bodyPr>
          <a:lstStyle/>
          <a:p>
            <a:pPr marL="0" indent="0">
              <a:buNone/>
            </a:pPr>
            <a:r>
              <a:rPr lang="en-US" dirty="0">
                <a:solidFill>
                  <a:srgbClr val="002060"/>
                </a:solidFill>
              </a:rPr>
              <a:t>	Grit is a personality trait which is found in individuals who have passion and perseverance towards a goal despite being confronted by several distractions.</a:t>
            </a:r>
          </a:p>
          <a:p>
            <a:pPr marL="0" indent="0">
              <a:buNone/>
            </a:pPr>
            <a:r>
              <a:rPr lang="en-US" dirty="0">
                <a:solidFill>
                  <a:srgbClr val="002060"/>
                </a:solidFill>
              </a:rPr>
              <a:t>	People who possess grit are able to show the strength of their character. It needs a lot of courage to follow through on commitments. There are many characteristics of grit. The main characteristics are courage, passion, resilience and conscientiousness. Courage is the ability to do something that frightens you. Passion is a strong emotion that is barely controllable. Resilience is being tough and being able to recover from difficulties quickly. Conscientiousness is being aware of your unique thoughts. Conscientiousness is a really important characteristics of grit because being conscious can help reveal logical answers to some humanity’s oldest existential questions.</a:t>
            </a:r>
          </a:p>
          <a:p>
            <a:pPr marL="0" indent="0">
              <a:buNone/>
            </a:pPr>
            <a:r>
              <a:rPr lang="en-US" dirty="0">
                <a:solidFill>
                  <a:srgbClr val="002060"/>
                </a:solidFill>
              </a:rPr>
              <a:t>	You can develop your grit skills by, first, finding something that you’re passionate about. Practice harder and harder everyday and connect to higher purpose. Have hope and faith in yourself. Tell yourself everyday that you’re going to make it, tell yourself that you are going to succeed. Be patient, it will take some time to succeed and you will fail a lot but don’t give up. Try to surround yourself with gritty people. Nobody in this world is born being gritty, but you can be born in an environment that builds a good amount of it. If you’re surrounded by people who give up easily then it’s not really going to help you and your career. Some famous, successful and inspiring people with grit are Bill Gates, Albert Einstein, Walt Disney and many more.</a:t>
            </a:r>
          </a:p>
          <a:p>
            <a:pPr marL="0" indent="0">
              <a:buNone/>
            </a:pPr>
            <a:r>
              <a:rPr lang="en-US" dirty="0">
                <a:solidFill>
                  <a:srgbClr val="002060"/>
                </a:solidFill>
              </a:rPr>
              <a:t>	Grit is very important because it is the driver to the road of success and achievement. People can be born with talent but it needs grit to truly do well and to be able to thrive in your life. Grit is like the key to succeed in long-term goals. I think that you need to be gritty to be successful in life.</a:t>
            </a:r>
          </a:p>
          <a:p>
            <a:endParaRPr lang="en-US" dirty="0">
              <a:solidFill>
                <a:srgbClr val="002060"/>
              </a:solidFill>
            </a:endParaRPr>
          </a:p>
        </p:txBody>
      </p:sp>
    </p:spTree>
    <p:extLst>
      <p:ext uri="{BB962C8B-B14F-4D97-AF65-F5344CB8AC3E}">
        <p14:creationId xmlns:p14="http://schemas.microsoft.com/office/powerpoint/2010/main" val="2277446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92500" lnSpcReduction="10000"/>
          </a:bodyPr>
          <a:lstStyle/>
          <a:p>
            <a:pPr marL="0" indent="0">
              <a:buNone/>
            </a:pPr>
            <a:r>
              <a:rPr lang="en-US" sz="900" dirty="0">
                <a:solidFill>
                  <a:srgbClr val="002060"/>
                </a:solidFill>
              </a:rPr>
              <a:t>	‘Grit’ defined as ‘firmness of character’ could be the greatest key to success in anyone’s life. It could be stronger than having the highest IQ in the universe. The road to success becomes surprisingly clear when you get to know what grit is. Fortunately, it can be practiced over time by everyone as long as you know what it is.</a:t>
            </a:r>
          </a:p>
          <a:p>
            <a:pPr marL="0" indent="0">
              <a:buNone/>
            </a:pPr>
            <a:r>
              <a:rPr lang="en-US" sz="900" dirty="0">
                <a:solidFill>
                  <a:srgbClr val="002060"/>
                </a:solidFill>
              </a:rPr>
              <a:t>	People who have grit never let any obstacles destruct the ways to their goals despite failure, criticism or even mistakes that they make. Perseverance and courage are some things that they always have. They always keep their visions of their goals clear and always keep them in their minds and work for them not just for a month or a year, but every day. They keep up great things and pick themselves up and learn from mistakes they make, get tough from being hurt and always have the ability to forgive themselves.</a:t>
            </a:r>
          </a:p>
          <a:p>
            <a:pPr marL="0" indent="0">
              <a:buNone/>
            </a:pPr>
            <a:r>
              <a:rPr lang="en-US" sz="900" dirty="0">
                <a:solidFill>
                  <a:srgbClr val="002060"/>
                </a:solidFill>
              </a:rPr>
              <a:t>	There are many people who have succeeded by having grit. Among them, Grant Cardone would be the greatest example of all. Grant had a dream of becoming an author and a philosopher who changes lives. Unfortunately, Grant lost his father and soon became a drug addict. His colleagues and neighbors told him that his dreams were impossible if he went on that way. Many people disgusted him, too, but he knew that he had to prove them wrong.</a:t>
            </a:r>
          </a:p>
          <a:p>
            <a:pPr marL="0" indent="0">
              <a:buNone/>
            </a:pPr>
            <a:r>
              <a:rPr lang="en-US" sz="900" dirty="0">
                <a:solidFill>
                  <a:srgbClr val="002060"/>
                </a:solidFill>
              </a:rPr>
              <a:t>	Luckily, Grant forced himself to go to a rehab center and totally transformed into a proper, great guy since then. He started studying and worked on his own philosophy books. And now he has become the person he always wanted to be.</a:t>
            </a:r>
          </a:p>
          <a:p>
            <a:pPr marL="0" indent="0">
              <a:buNone/>
            </a:pPr>
            <a:r>
              <a:rPr lang="en-US" sz="900" dirty="0">
                <a:solidFill>
                  <a:srgbClr val="002060"/>
                </a:solidFill>
              </a:rPr>
              <a:t>	There are still many other examples. Walt Disney did not rise to fame immediately after his first try. He was fired from Kansas City Station because people thought his cartoons were not creative enough,</a:t>
            </a:r>
          </a:p>
          <a:p>
            <a:pPr marL="0" indent="0">
              <a:buNone/>
            </a:pPr>
            <a:r>
              <a:rPr lang="en-US" sz="900" dirty="0">
                <a:solidFill>
                  <a:srgbClr val="002060"/>
                </a:solidFill>
              </a:rPr>
              <a:t>	but he did not give up on his ambition and rose to fame after creating Mickey Mouse and many other cartoons.</a:t>
            </a:r>
          </a:p>
          <a:p>
            <a:pPr marL="0" indent="0">
              <a:buNone/>
            </a:pPr>
            <a:r>
              <a:rPr lang="en-US" sz="900" dirty="0">
                <a:solidFill>
                  <a:srgbClr val="002060"/>
                </a:solidFill>
              </a:rPr>
              <a:t>	The father of Physics, Albert Einstein was kicked out of many schools because teachers thought that he was very dumb, but Albert found his own interest in science and worked on it all his life and became the person all of us know today.</a:t>
            </a:r>
          </a:p>
          <a:p>
            <a:pPr marL="0" indent="0">
              <a:buNone/>
            </a:pPr>
            <a:r>
              <a:rPr lang="en-US" sz="900" dirty="0">
                <a:solidFill>
                  <a:srgbClr val="002060"/>
                </a:solidFill>
              </a:rPr>
              <a:t>	A famed Hollywood director, Steven Spielberg has surprisingly been rejected from several film colleges for three times, but he could study at California State University. He decided to teach himself on directing and quitted school and has become one of the most successful directors in the world.</a:t>
            </a:r>
          </a:p>
          <a:p>
            <a:pPr marL="0" indent="0">
              <a:buNone/>
            </a:pPr>
            <a:r>
              <a:rPr lang="en-US" sz="900" dirty="0">
                <a:solidFill>
                  <a:srgbClr val="002060"/>
                </a:solidFill>
              </a:rPr>
              <a:t>	We all know that Bill Gates is the one of the wealthiest men in the world, but not everyone knows the story of his failures behind his greatest success. Bill and his friend, Paul invented a traffic data recorder, but when it went to the market, the device had many malfunctions and failures. The duo did not give up and then created Microsoft, which all of us are using in our daily lives.</a:t>
            </a:r>
          </a:p>
          <a:p>
            <a:pPr marL="0" indent="0">
              <a:buNone/>
            </a:pPr>
            <a:r>
              <a:rPr lang="en-US" sz="900" dirty="0">
                <a:solidFill>
                  <a:srgbClr val="002060"/>
                </a:solidFill>
              </a:rPr>
              <a:t>	These people had different situations and obstacles, grew up differently, but they all have something in common and that is ‘grit’. After hearing about all these stories, Angela Duckworth’s explanation about grit has really proved that a true success overall, needs grit, not talent or IQ.</a:t>
            </a:r>
          </a:p>
          <a:p>
            <a:pPr marL="0" indent="0">
              <a:buNone/>
            </a:pPr>
            <a:r>
              <a:rPr lang="en-US" sz="900" dirty="0">
                <a:solidFill>
                  <a:srgbClr val="002060"/>
                </a:solidFill>
              </a:rPr>
              <a:t>	After learning about grit, I have, in turn, learnt to have perseverance no matter how many times I fall on the highway to my goals and to follow my dreams and work on them every single day. Angela Duckworth has made my thoughts clear about the road to success and after all, I totally agree with her thoughts on ‘grit’</a:t>
            </a:r>
          </a:p>
          <a:p>
            <a:pPr marL="0" indent="0">
              <a:buNone/>
            </a:pPr>
            <a:br>
              <a:rPr lang="en-US" sz="900" dirty="0">
                <a:solidFill>
                  <a:srgbClr val="002060"/>
                </a:solidFill>
              </a:rPr>
            </a:br>
            <a:endParaRPr lang="en-US" sz="900" dirty="0">
              <a:solidFill>
                <a:srgbClr val="002060"/>
              </a:solidFill>
            </a:endParaRPr>
          </a:p>
        </p:txBody>
      </p:sp>
    </p:spTree>
    <p:extLst>
      <p:ext uri="{BB962C8B-B14F-4D97-AF65-F5344CB8AC3E}">
        <p14:creationId xmlns:p14="http://schemas.microsoft.com/office/powerpoint/2010/main" val="4070699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94B1-0E80-41B1-B050-07B7C41ADC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A8CC0-97FC-41F3-8CA7-851B87405865}"/>
              </a:ext>
            </a:extLst>
          </p:cNvPr>
          <p:cNvSpPr>
            <a:spLocks noGrp="1"/>
          </p:cNvSpPr>
          <p:nvPr>
            <p:ph idx="1"/>
          </p:nvPr>
        </p:nvSpPr>
        <p:spPr/>
        <p:txBody>
          <a:bodyPr>
            <a:normAutofit fontScale="92500" lnSpcReduction="10000"/>
          </a:bodyPr>
          <a:lstStyle/>
          <a:p>
            <a:pPr marL="0" indent="0">
              <a:buNone/>
            </a:pPr>
            <a:r>
              <a:rPr lang="en-US" dirty="0">
                <a:solidFill>
                  <a:srgbClr val="002060"/>
                </a:solidFill>
              </a:rPr>
              <a:t>	Grit is not a word that you hear in everyday day conversation. Grit is what we could call perseverance. It is important because it is a driver of achievement and success. A person who works very hard to follow through on commitments has true grit. Grit cannot be given by anyone. It can only be born out of your own will power and inclination. Being naturally smart and talented is great, but to truly thrive, we need the ability to persevere. Without grit, being brilliant isn’t practical. In a society such as mine, Myanmar which is a developing country people are judged upon by intelligence rather than any other qualities that an individual being might have and it is so deeply ingrained in our minds that grit might be more important than intelligence would be a baffling concept to grasp. A majority of Asian people have a mindset of valuing intelligence above all others and people are rated for their intelligence quotient. Being a descendant of two countries, I have noticed that views upon this subject are both contrasting but also very similar. After being enlightened by Angela Lee Duckworth's speech, I have discovered that intelligence is just a small factor in our lives. Conforming with Angela Lee Duckworth, she is eloquent and well known for her brilliant speeches which inspires us ; “We have to be willing to fail, to be wrong, to start over again with lessons learned” Everybody may fail at something somehow but we should start again with grit to reach our aim. “Grit is living life like it’s a marathon not a sprint”. Grit is sticking with your future every time and working really hard to make that future a reality.</a:t>
            </a:r>
          </a:p>
          <a:p>
            <a:endParaRPr lang="en-US" dirty="0">
              <a:solidFill>
                <a:srgbClr val="002060"/>
              </a:solidFill>
            </a:endParaRPr>
          </a:p>
        </p:txBody>
      </p:sp>
    </p:spTree>
    <p:extLst>
      <p:ext uri="{BB962C8B-B14F-4D97-AF65-F5344CB8AC3E}">
        <p14:creationId xmlns:p14="http://schemas.microsoft.com/office/powerpoint/2010/main" val="3392780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9377-C941-4217-A1C1-BF103122F7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E1B9B9-D6C0-4104-BFD2-98628A311FC1}"/>
              </a:ext>
            </a:extLst>
          </p:cNvPr>
          <p:cNvSpPr>
            <a:spLocks noGrp="1"/>
          </p:cNvSpPr>
          <p:nvPr>
            <p:ph idx="1"/>
          </p:nvPr>
        </p:nvSpPr>
        <p:spPr/>
        <p:txBody>
          <a:bodyPr>
            <a:normAutofit fontScale="92500" lnSpcReduction="20000"/>
          </a:bodyPr>
          <a:lstStyle/>
          <a:p>
            <a:pPr marL="0" indent="0">
              <a:buNone/>
            </a:pPr>
            <a:r>
              <a:rPr lang="en-US" dirty="0">
                <a:solidFill>
                  <a:srgbClr val="002060"/>
                </a:solidFill>
              </a:rPr>
              <a:t>	Grit is not naturally instilled in you but it is something you have to inspire in yourself through determination and perseverance just like the word itself. There have been many times in the past where grit played a huge role in well-known individual lives where they overcame their failures to bathe in immense success because of their strength and perseverance. Referring to famous people in the world, everybody knows Thomas Edison, inventing a light bulb was really hard work at that time. He went through 10,000 inventions unsuccessfully. What we don’t exactly know is the failures that he had faced. .’Many of life’s failures are people who did not realize how close they were to success when they gave up’. Here is where grit is an important aspect to the triumphant achievements of one’s life and is the line which separates people who have made history and people who have faded into the background for no reason other than lack of grit. Failure in a way has had a long association with success and is the fuel to its ignition towards prosperity. Another example would be Stephen King who is remarked as a best-selling novelist. We have enjoyed reading his books for decades but his start was horrendous. He was rejected 30 times on his first novel manuscript. But he continued on until he became the man he is today. The last person is Walt Disney. He entertained kids with Mickey Mouse. He was fired from his </a:t>
            </a:r>
            <a:r>
              <a:rPr lang="en-US" dirty="0" err="1">
                <a:solidFill>
                  <a:srgbClr val="002060"/>
                </a:solidFill>
              </a:rPr>
              <a:t>favourite</a:t>
            </a:r>
            <a:r>
              <a:rPr lang="en-US" dirty="0">
                <a:solidFill>
                  <a:srgbClr val="002060"/>
                </a:solidFill>
              </a:rPr>
              <a:t> job but later he overcame all those failures and succeeded. My favorite quote from Walt Disney is “First think, Second dream, Third believe, Fourth dare”. Having hope is a good thing but you should follow steps think, dream, believe, dare! All these people found success through hard work, perseverance and an undying passion they had for their work which are characteristics of grit.</a:t>
            </a:r>
          </a:p>
          <a:p>
            <a:endParaRPr lang="en-US" dirty="0">
              <a:solidFill>
                <a:srgbClr val="002060"/>
              </a:solidFill>
            </a:endParaRPr>
          </a:p>
        </p:txBody>
      </p:sp>
    </p:spTree>
    <p:extLst>
      <p:ext uri="{BB962C8B-B14F-4D97-AF65-F5344CB8AC3E}">
        <p14:creationId xmlns:p14="http://schemas.microsoft.com/office/powerpoint/2010/main" val="25178248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9377-C941-4217-A1C1-BF103122F7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E1B9B9-D6C0-4104-BFD2-98628A311FC1}"/>
              </a:ext>
            </a:extLst>
          </p:cNvPr>
          <p:cNvSpPr>
            <a:spLocks noGrp="1"/>
          </p:cNvSpPr>
          <p:nvPr>
            <p:ph idx="1"/>
          </p:nvPr>
        </p:nvSpPr>
        <p:spPr/>
        <p:txBody>
          <a:bodyPr/>
          <a:lstStyle/>
          <a:p>
            <a:pPr marL="0" indent="0">
              <a:buNone/>
            </a:pPr>
            <a:r>
              <a:rPr lang="en-US" dirty="0">
                <a:solidFill>
                  <a:srgbClr val="002060"/>
                </a:solidFill>
              </a:rPr>
              <a:t>	There are many stories and movies that portray real life grit that has been adapted in various forms to acquaint the general public about how grit wins big in the end. According to Angela Lee Duckworth's Ted Talk, it persuaded me to think more about perseverance. Grit in another form which is perseverance has been taught to you but you just never realized that it could be more important than other bigger factors. People who experienced failures have more grit, we should always try to maintain a gritty personality. I myself also think I should improve my grades and having grit in mind would help me through my work. I experience small instances of hardship in my life and that is where I try to persevere through my difficulties. When I am having struggles on a Math question, by not looking at the answer instead put an effort into it, then it could lead to the correct answer and moving on would be inevitable. Grit has always been evident in our lives and we have always been prepared to always fight back against oddities we may encounter in life. So, grit has always played a big hand in our existence. It's just that we hadn’t noticed that it could be helpful to us. Watching Angela’s TED talk might enlighten you into changing your lifestyle. Understanding grit, just might elevate you onto a higher path.</a:t>
            </a:r>
          </a:p>
          <a:p>
            <a:endParaRPr lang="en-US" dirty="0">
              <a:solidFill>
                <a:srgbClr val="002060"/>
              </a:solidFill>
            </a:endParaRPr>
          </a:p>
        </p:txBody>
      </p:sp>
    </p:spTree>
    <p:extLst>
      <p:ext uri="{BB962C8B-B14F-4D97-AF65-F5344CB8AC3E}">
        <p14:creationId xmlns:p14="http://schemas.microsoft.com/office/powerpoint/2010/main" val="1483776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9377-C941-4217-A1C1-BF103122F7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E1B9B9-D6C0-4104-BFD2-98628A311FC1}"/>
              </a:ext>
            </a:extLst>
          </p:cNvPr>
          <p:cNvSpPr>
            <a:spLocks noGrp="1"/>
          </p:cNvSpPr>
          <p:nvPr>
            <p:ph idx="1"/>
          </p:nvPr>
        </p:nvSpPr>
        <p:spPr/>
        <p:txBody>
          <a:bodyPr>
            <a:normAutofit fontScale="77500" lnSpcReduction="20000"/>
          </a:bodyPr>
          <a:lstStyle/>
          <a:p>
            <a:pPr marL="0" indent="0">
              <a:buNone/>
            </a:pPr>
            <a:r>
              <a:rPr lang="en-US" dirty="0">
                <a:solidFill>
                  <a:srgbClr val="002060"/>
                </a:solidFill>
              </a:rPr>
              <a:t>	In the world today, people consider IQ as a way of measuring people’s intelligence and the percentage to their success. Many great and successful people of the world might not have high IQs. I have read many of their biographies, and one thing was clear, that they really try hard and never gave up until they reach their goal.</a:t>
            </a:r>
          </a:p>
          <a:p>
            <a:pPr marL="0" indent="0">
              <a:buNone/>
            </a:pPr>
            <a:r>
              <a:rPr lang="en-US" dirty="0">
                <a:solidFill>
                  <a:srgbClr val="002060"/>
                </a:solidFill>
              </a:rPr>
              <a:t>	Perseverance and grit is not considered as an important factor for people. But looking at those great achievements and success, it also proves its importance. Listening to Angela Duckworth’s speech it got me thinking “Am I a gritty person?” And the answer to that was yes and no. I really try hard to get good grades and to improve myself. I study everyday and listen and respect teachers well, too. I never give up on something I started and something I want to achieve.</a:t>
            </a:r>
          </a:p>
          <a:p>
            <a:pPr marL="0" indent="0">
              <a:buNone/>
            </a:pPr>
            <a:r>
              <a:rPr lang="en-US" dirty="0">
                <a:solidFill>
                  <a:srgbClr val="002060"/>
                </a:solidFill>
              </a:rPr>
              <a:t>	When I was young, I always wanted to get all As. But it was hard for me because I was suffering with the new environment which wasn’t my hometown. Through those struggles my dad had always let me solve math problems for 20 pages a day. It was really hard and tiring for 7 year old me, but he wouldn’t allow me giving up the school lessons. And my parents taught me to never give up and I think that was the lesson I got using until now. Slowly, I noticed my grades getting better. By when I was grade 3, I could make it to the top of my class. What I want to say is that I never gave up. I failed </a:t>
            </a:r>
            <a:r>
              <a:rPr lang="en-US" dirty="0" err="1">
                <a:solidFill>
                  <a:srgbClr val="002060"/>
                </a:solidFill>
              </a:rPr>
              <a:t>myanmarsar</a:t>
            </a:r>
            <a:r>
              <a:rPr lang="en-US" dirty="0">
                <a:solidFill>
                  <a:srgbClr val="002060"/>
                </a:solidFill>
              </a:rPr>
              <a:t> many times, but every time I failed, I tried harder. And from the video, one thing came intense to me. That failure could be a victory. Failure may be a precious step to be more mature. It might give us a lesson. A solution to the problem of present and future.</a:t>
            </a:r>
          </a:p>
          <a:p>
            <a:pPr marL="0" indent="0">
              <a:buNone/>
            </a:pPr>
            <a:r>
              <a:rPr lang="en-US" dirty="0">
                <a:solidFill>
                  <a:srgbClr val="002060"/>
                </a:solidFill>
              </a:rPr>
              <a:t>	I usually lead my friends when doing projects. I like leading them and enjoy it. I have been together with many friends and found out that friends who weren’t good in lessons had great ideas. And sometimes they made it to the top class. They got good grades in some part of assignments. I thought, if they try a little harder, they could make a brilliant work. But why don’t they want to do that little work more? It is still a question to me. I asked them why don’t they try harder and if they did, they would make an excellent job. But they said nothing. They said they do not want to try hard. It was shocking. And it is still my vision to learn together with those friends and try to make them look positive and have positive </a:t>
            </a:r>
            <a:r>
              <a:rPr lang="en-US" dirty="0" err="1">
                <a:solidFill>
                  <a:srgbClr val="002060"/>
                </a:solidFill>
              </a:rPr>
              <a:t>thinkings</a:t>
            </a:r>
            <a:r>
              <a:rPr lang="en-US" dirty="0">
                <a:solidFill>
                  <a:srgbClr val="002060"/>
                </a:solidFill>
              </a:rPr>
              <a:t> for school.</a:t>
            </a:r>
          </a:p>
          <a:p>
            <a:endParaRPr lang="en-US" dirty="0">
              <a:solidFill>
                <a:srgbClr val="002060"/>
              </a:solidFill>
            </a:endParaRPr>
          </a:p>
        </p:txBody>
      </p:sp>
    </p:spTree>
    <p:extLst>
      <p:ext uri="{BB962C8B-B14F-4D97-AF65-F5344CB8AC3E}">
        <p14:creationId xmlns:p14="http://schemas.microsoft.com/office/powerpoint/2010/main" val="39748328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9377-C941-4217-A1C1-BF103122F7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E1B9B9-D6C0-4104-BFD2-98628A311FC1}"/>
              </a:ext>
            </a:extLst>
          </p:cNvPr>
          <p:cNvSpPr>
            <a:spLocks noGrp="1"/>
          </p:cNvSpPr>
          <p:nvPr>
            <p:ph idx="1"/>
          </p:nvPr>
        </p:nvSpPr>
        <p:spPr/>
        <p:txBody>
          <a:bodyPr>
            <a:normAutofit fontScale="62500" lnSpcReduction="20000"/>
          </a:bodyPr>
          <a:lstStyle/>
          <a:p>
            <a:pPr marL="0" indent="0">
              <a:buNone/>
            </a:pPr>
            <a:r>
              <a:rPr lang="en-US" dirty="0">
                <a:solidFill>
                  <a:srgbClr val="002060"/>
                </a:solidFill>
              </a:rPr>
              <a:t>	I have listen it for a long time and I found some mistakes. And I want to show it start from the beginning. First of all, she said “some of my SMARTEST kids are not doing so well”. In that dialog I want to say is Smart and Worse only depend on her. Like some teacher like him and some teacher don’t and there is no ruler to measure smart and worse because social and academic is different. Next she said “I always ask a question that who is successful here and why”. I want to say is success doesn’t have limit means if a person think 3000 dollars is a success when he finally got it he or she would I have made a success. If someone think 1 million dollars is a success only when he or she got it he will think I have made a success. And there is no ruler to measure success. Next is said that she got to the west point military academy.</a:t>
            </a:r>
          </a:p>
          <a:p>
            <a:pPr marL="0" indent="0">
              <a:buNone/>
            </a:pPr>
            <a:r>
              <a:rPr lang="en-US" dirty="0">
                <a:solidFill>
                  <a:srgbClr val="002060"/>
                </a:solidFill>
              </a:rPr>
              <a:t>	Her group and she guess who would stay and who would drop out but the thing is we cannot guess other felling. By family income or other else. Guessing other mind is the cause of misunderstanding. Let me take an example Prince Edward. He quit from the royal marines before graduate. Some might think that he doesn’t have grit. Actually he doesn’t want to give his whole life in that and he also do more important jobs. He does his father job after his father got retired. Actually I want to say is it just depend on what you think important. For example, she herself quit from management consulting. If I have to tell her with her own words she doesn’t have grit but I don’t want to say like that because it only depends on her and because she is not okay with management consulting. If I have to say the truth almost everything is okay before she says “it wasn’t social intelligence, it wasn’t good looks, physical health and it wasn’t IQ”. That line makes a lot of fouls. Let me start with the first one Social Intelligence. One thing that make u good and bad are friends. To have good friends we need good social intelligence. Second Good looks. If u dream of being an actor or actress good looks will be very important for u. Next Physical Health. Without having a good health, we can do nothing. The is Intelligence Quality. The thing the main difference between human and animals is intelligence quality and this made me think but I don’t know about the others that it is a big mistake. She is saying like we don’t need IQ to be successful in life. That make me look at the mirror and say am I a human or an animal. She said it was grit. I would say that animals have even more grit than us. Take an example ant they work whole day whole night. I really want to say is if you have lots of grit and working very hard without using IQ it would be like cutting the giant tree with razor blade knife. It won’t work however u have perseverance or stamina because u don’t have IQ. She takes marathon as an example. Actually we also need IQ in marathon like if u run in the early time u can’t walk any more after 30 min. We need to use our stamina well. To use stamina well we need IQ. I would say that IQ guides grit.</a:t>
            </a:r>
          </a:p>
          <a:p>
            <a:pPr marL="0" indent="0">
              <a:buNone/>
            </a:pPr>
            <a:r>
              <a:rPr lang="en-US" dirty="0">
                <a:solidFill>
                  <a:srgbClr val="002060"/>
                </a:solidFill>
              </a:rPr>
              <a:t>	One thing that make me confuse is she said “Talent doesn’t make u gritty”. Actually I think it should be because of grit you got talent. To have a thought that failure is not a permanent condition. We need to have a IQ that knows that failure is not permanent because not everyone has it. For the last I want to say is not everything in her speech are wrong but I would say she is very Pessimist. To be successful in life we need all like IQ, Grit, Social Intelligence, Good Friends and Nice Environment. And I wish we all have a successful life. </a:t>
            </a: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1828926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9377-C941-4217-A1C1-BF103122F7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E1B9B9-D6C0-4104-BFD2-98628A311FC1}"/>
              </a:ext>
            </a:extLst>
          </p:cNvPr>
          <p:cNvSpPr>
            <a:spLocks noGrp="1"/>
          </p:cNvSpPr>
          <p:nvPr>
            <p:ph idx="1"/>
          </p:nvPr>
        </p:nvSpPr>
        <p:spPr/>
        <p:txBody>
          <a:bodyPr>
            <a:normAutofit fontScale="92500" lnSpcReduction="20000"/>
          </a:bodyPr>
          <a:lstStyle/>
          <a:p>
            <a:pPr marL="324000" lvl="1" indent="0">
              <a:buNone/>
            </a:pPr>
            <a:r>
              <a:rPr lang="en-US" dirty="0">
                <a:solidFill>
                  <a:srgbClr val="002060"/>
                </a:solidFill>
              </a:rPr>
              <a:t>	There are many people in the world that inspires us, such as Abraham Lincoln whom who save the black people from slavery or General Aung San who made our country Myanmar to become independent or many other inspirational people. But mine is Thomas Edison who invented light bulb.</a:t>
            </a:r>
          </a:p>
          <a:p>
            <a:pPr marL="0" indent="0">
              <a:buNone/>
            </a:pPr>
            <a:r>
              <a:rPr lang="en-US" dirty="0">
                <a:solidFill>
                  <a:srgbClr val="002060"/>
                </a:solidFill>
              </a:rPr>
              <a:t>	The reason that he is the person that I inspires is because , even though he had a hard childhood where he was expelled from his school or he was criticized by the teachers because of his questions he still try to keep on learning. Through his childhood he was also very hard working as he spent his time selling candy and newspaper he still didn’t gave up on his dreams. He has his own laboratory underneath his house where he almost died of the explosion. Even after the explosion he still hasn’t given up on his dream as he set up for him self.</a:t>
            </a:r>
          </a:p>
          <a:p>
            <a:pPr marL="0" indent="0">
              <a:buNone/>
            </a:pPr>
            <a:r>
              <a:rPr lang="en-US" dirty="0">
                <a:solidFill>
                  <a:srgbClr val="002060"/>
                </a:solidFill>
              </a:rPr>
              <a:t>	Then he save a child who was son the son of the chief who taught him telegraphy which he kept on working as a telegraph operator which inspires him some of his earliest invasions. In 1897, he started inventing the lightbulb which he kept failing but he kept on trying with even hair, and some other elements.</a:t>
            </a:r>
          </a:p>
          <a:p>
            <a:pPr marL="0" indent="0">
              <a:buNone/>
            </a:pPr>
            <a:r>
              <a:rPr lang="en-US" dirty="0">
                <a:solidFill>
                  <a:srgbClr val="002060"/>
                </a:solidFill>
              </a:rPr>
              <a:t>	Even with other elements he failed but he did not stop trying .At the end he succeeded in invented the light bulb which light up for 13.5 hours . The reason that he is that reason that I inspire his is because he proved that if you kept trying until you succeed you can surely reach your dream or goal.</a:t>
            </a: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1510469960"/>
      </p:ext>
    </p:extLst>
  </p:cSld>
  <p:clrMapOvr>
    <a:masterClrMapping/>
  </p:clrMapOvr>
</p:sld>
</file>

<file path=ppt/theme/theme1.xml><?xml version="1.0" encoding="utf-8"?>
<a:theme xmlns:a="http://schemas.openxmlformats.org/drawingml/2006/main" name="DividendVTI">
  <a:themeElements>
    <a:clrScheme name="AnalogousFromDarkSeed_2SEEDS">
      <a:dk1>
        <a:srgbClr val="000000"/>
      </a:dk1>
      <a:lt1>
        <a:srgbClr val="FFFFFF"/>
      </a:lt1>
      <a:dk2>
        <a:srgbClr val="413024"/>
      </a:dk2>
      <a:lt2>
        <a:srgbClr val="E2E6E8"/>
      </a:lt2>
      <a:accent1>
        <a:srgbClr val="B16C3B"/>
      </a:accent1>
      <a:accent2>
        <a:srgbClr val="C34D4D"/>
      </a:accent2>
      <a:accent3>
        <a:srgbClr val="B6A347"/>
      </a:accent3>
      <a:accent4>
        <a:srgbClr val="71B13B"/>
      </a:accent4>
      <a:accent5>
        <a:srgbClr val="4DB748"/>
      </a:accent5>
      <a:accent6>
        <a:srgbClr val="3BB167"/>
      </a:accent6>
      <a:hlink>
        <a:srgbClr val="3A9431"/>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26</TotalTime>
  <Words>12997</Words>
  <Application>Microsoft Office PowerPoint</Application>
  <PresentationFormat>Widescreen</PresentationFormat>
  <Paragraphs>133</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Gill Sans MT</vt:lpstr>
      <vt:lpstr>Wingdings 2</vt:lpstr>
      <vt:lpstr>DividendVTI</vt:lpstr>
      <vt:lpstr>GRIT: Angela Duckworth  tedtalk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Dreams and hopes</dc:title>
  <dc:creator>Ye Won</dc:creator>
  <cp:lastModifiedBy>Ye Won</cp:lastModifiedBy>
  <cp:revision>4</cp:revision>
  <dcterms:created xsi:type="dcterms:W3CDTF">2020-07-27T15:32:57Z</dcterms:created>
  <dcterms:modified xsi:type="dcterms:W3CDTF">2020-07-27T15:59:55Z</dcterms:modified>
</cp:coreProperties>
</file>