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74"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90" r:id="rId33"/>
    <p:sldId id="287" r:id="rId34"/>
    <p:sldId id="288" r:id="rId35"/>
    <p:sldId id="289" r:id="rId36"/>
    <p:sldId id="291" r:id="rId37"/>
    <p:sldId id="292" r:id="rId38"/>
    <p:sldId id="293" r:id="rId39"/>
    <p:sldId id="294" r:id="rId40"/>
    <p:sldId id="295" r:id="rId41"/>
    <p:sldId id="296" r:id="rId42"/>
    <p:sldId id="297" r:id="rId43"/>
    <p:sldId id="29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1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861495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928595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54110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51704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79342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52241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481518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7390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9643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93005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261951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7/27/2020</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333398088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37" r:id="rId6"/>
    <p:sldLayoutId id="2147483733" r:id="rId7"/>
    <p:sldLayoutId id="2147483734" r:id="rId8"/>
    <p:sldLayoutId id="2147483735" r:id="rId9"/>
    <p:sldLayoutId id="2147483736" r:id="rId10"/>
    <p:sldLayoutId id="2147483738"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foundations.in/"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2306AB6-9D65-4F8E-9FD7-C3F3A3DE3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C7E9899-DAAE-4DA8-8530-7BA855659F54}"/>
              </a:ext>
            </a:extLst>
          </p:cNvPr>
          <p:cNvPicPr>
            <a:picLocks noChangeAspect="1"/>
          </p:cNvPicPr>
          <p:nvPr/>
        </p:nvPicPr>
        <p:blipFill rotWithShape="1">
          <a:blip r:embed="rId2"/>
          <a:srcRect t="15730"/>
          <a:stretch/>
        </p:blipFill>
        <p:spPr>
          <a:xfrm>
            <a:off x="20" y="10"/>
            <a:ext cx="12191980" cy="6857990"/>
          </a:xfrm>
          <a:prstGeom prst="rect">
            <a:avLst/>
          </a:prstGeom>
        </p:spPr>
      </p:pic>
      <p:sp>
        <p:nvSpPr>
          <p:cNvPr id="11" name="Freeform: Shape 10">
            <a:extLst>
              <a:ext uri="{FF2B5EF4-FFF2-40B4-BE49-F238E27FC236}">
                <a16:creationId xmlns:a16="http://schemas.microsoft.com/office/drawing/2014/main" id="{284C940E-7A1D-418E-A9E8-C9852CA8EE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1255" y="2996261"/>
            <a:ext cx="6310745" cy="3861739"/>
          </a:xfrm>
          <a:custGeom>
            <a:avLst/>
            <a:gdLst>
              <a:gd name="connsiteX0" fmla="*/ 5172027 w 6310745"/>
              <a:gd name="connsiteY0" fmla="*/ 351902 h 3861739"/>
              <a:gd name="connsiteX1" fmla="*/ 5173047 w 6310745"/>
              <a:gd name="connsiteY1" fmla="*/ 352987 h 3861739"/>
              <a:gd name="connsiteX2" fmla="*/ 5177471 w 6310745"/>
              <a:gd name="connsiteY2" fmla="*/ 352581 h 3861739"/>
              <a:gd name="connsiteX3" fmla="*/ 2969865 w 6310745"/>
              <a:gd name="connsiteY3" fmla="*/ 91462 h 3861739"/>
              <a:gd name="connsiteX4" fmla="*/ 2918830 w 6310745"/>
              <a:gd name="connsiteY4" fmla="*/ 95401 h 3861739"/>
              <a:gd name="connsiteX5" fmla="*/ 1957331 w 6310745"/>
              <a:gd name="connsiteY5" fmla="*/ 323658 h 3861739"/>
              <a:gd name="connsiteX6" fmla="*/ 413011 w 6310745"/>
              <a:gd name="connsiteY6" fmla="*/ 1429370 h 3861739"/>
              <a:gd name="connsiteX7" fmla="*/ 88087 w 6310745"/>
              <a:gd name="connsiteY7" fmla="*/ 2204577 h 3861739"/>
              <a:gd name="connsiteX8" fmla="*/ 109862 w 6310745"/>
              <a:gd name="connsiteY8" fmla="*/ 2159496 h 3861739"/>
              <a:gd name="connsiteX9" fmla="*/ 566286 w 6310745"/>
              <a:gd name="connsiteY9" fmla="*/ 1369352 h 3861739"/>
              <a:gd name="connsiteX10" fmla="*/ 1648059 w 6310745"/>
              <a:gd name="connsiteY10" fmla="*/ 484837 h 3861739"/>
              <a:gd name="connsiteX11" fmla="*/ 2969865 w 6310745"/>
              <a:gd name="connsiteY11" fmla="*/ 91462 h 3861739"/>
              <a:gd name="connsiteX12" fmla="*/ 3495357 w 6310745"/>
              <a:gd name="connsiteY12" fmla="*/ 893 h 3861739"/>
              <a:gd name="connsiteX13" fmla="*/ 3941913 w 6310745"/>
              <a:gd name="connsiteY13" fmla="*/ 37963 h 3861739"/>
              <a:gd name="connsiteX14" fmla="*/ 5299614 w 6310745"/>
              <a:gd name="connsiteY14" fmla="*/ 324201 h 3861739"/>
              <a:gd name="connsiteX15" fmla="*/ 6213700 w 6310745"/>
              <a:gd name="connsiteY15" fmla="*/ 666307 h 3861739"/>
              <a:gd name="connsiteX16" fmla="*/ 6310745 w 6310745"/>
              <a:gd name="connsiteY16" fmla="*/ 718092 h 3861739"/>
              <a:gd name="connsiteX17" fmla="*/ 6310745 w 6310745"/>
              <a:gd name="connsiteY17" fmla="*/ 786964 h 3861739"/>
              <a:gd name="connsiteX18" fmla="*/ 6223734 w 6310745"/>
              <a:gd name="connsiteY18" fmla="*/ 739515 h 3861739"/>
              <a:gd name="connsiteX19" fmla="*/ 5436559 w 6310745"/>
              <a:gd name="connsiteY19" fmla="*/ 427942 h 3861739"/>
              <a:gd name="connsiteX20" fmla="*/ 5314925 w 6310745"/>
              <a:gd name="connsiteY20" fmla="*/ 390465 h 3861739"/>
              <a:gd name="connsiteX21" fmla="*/ 5198564 w 6310745"/>
              <a:gd name="connsiteY21" fmla="*/ 357468 h 3861739"/>
              <a:gd name="connsiteX22" fmla="*/ 5826636 w 6310745"/>
              <a:gd name="connsiteY22" fmla="*/ 619266 h 3861739"/>
              <a:gd name="connsiteX23" fmla="*/ 6125359 w 6310745"/>
              <a:gd name="connsiteY23" fmla="*/ 778370 h 3861739"/>
              <a:gd name="connsiteX24" fmla="*/ 6310745 w 6310745"/>
              <a:gd name="connsiteY24" fmla="*/ 896973 h 3861739"/>
              <a:gd name="connsiteX25" fmla="*/ 6310745 w 6310745"/>
              <a:gd name="connsiteY25" fmla="*/ 3861739 h 3861739"/>
              <a:gd name="connsiteX26" fmla="*/ 974639 w 6310745"/>
              <a:gd name="connsiteY26" fmla="*/ 3861739 h 3861739"/>
              <a:gd name="connsiteX27" fmla="*/ 719986 w 6310745"/>
              <a:gd name="connsiteY27" fmla="*/ 3659957 h 3861739"/>
              <a:gd name="connsiteX28" fmla="*/ 299202 w 6310745"/>
              <a:gd name="connsiteY28" fmla="*/ 3177626 h 3861739"/>
              <a:gd name="connsiteX29" fmla="*/ 52873 w 6310745"/>
              <a:gd name="connsiteY29" fmla="*/ 2564820 h 3861739"/>
              <a:gd name="connsiteX30" fmla="*/ 21743 w 6310745"/>
              <a:gd name="connsiteY30" fmla="*/ 2457276 h 3861739"/>
              <a:gd name="connsiteX31" fmla="*/ 15788 w 6310745"/>
              <a:gd name="connsiteY31" fmla="*/ 2193035 h 3861739"/>
              <a:gd name="connsiteX32" fmla="*/ 1087523 w 6310745"/>
              <a:gd name="connsiteY32" fmla="*/ 695306 h 3861739"/>
              <a:gd name="connsiteX33" fmla="*/ 2765215 w 6310745"/>
              <a:gd name="connsiteY33" fmla="*/ 56158 h 3861739"/>
              <a:gd name="connsiteX34" fmla="*/ 3120078 w 6310745"/>
              <a:gd name="connsiteY34" fmla="*/ 15422 h 3861739"/>
              <a:gd name="connsiteX35" fmla="*/ 3495357 w 6310745"/>
              <a:gd name="connsiteY35" fmla="*/ 893 h 386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0745" h="3861739">
                <a:moveTo>
                  <a:pt x="5172027" y="351902"/>
                </a:moveTo>
                <a:cubicBezTo>
                  <a:pt x="5172027" y="351902"/>
                  <a:pt x="5172027" y="352852"/>
                  <a:pt x="5173047" y="352987"/>
                </a:cubicBezTo>
                <a:lnTo>
                  <a:pt x="5177471" y="352581"/>
                </a:lnTo>
                <a:close/>
                <a:moveTo>
                  <a:pt x="2969865" y="91462"/>
                </a:moveTo>
                <a:cubicBezTo>
                  <a:pt x="2952701" y="89711"/>
                  <a:pt x="2935264" y="91055"/>
                  <a:pt x="2918830" y="95401"/>
                </a:cubicBezTo>
                <a:cubicBezTo>
                  <a:pt x="2586081" y="133611"/>
                  <a:pt x="2262146" y="210506"/>
                  <a:pt x="1957331" y="323658"/>
                </a:cubicBezTo>
                <a:cubicBezTo>
                  <a:pt x="1300170" y="565494"/>
                  <a:pt x="773488" y="924243"/>
                  <a:pt x="413011" y="1429370"/>
                </a:cubicBezTo>
                <a:cubicBezTo>
                  <a:pt x="241125" y="1667934"/>
                  <a:pt x="130650" y="1931482"/>
                  <a:pt x="88087" y="2204577"/>
                </a:cubicBezTo>
                <a:cubicBezTo>
                  <a:pt x="96253" y="2189777"/>
                  <a:pt x="103398" y="2174704"/>
                  <a:pt x="109862" y="2159496"/>
                </a:cubicBezTo>
                <a:cubicBezTo>
                  <a:pt x="227584" y="1883441"/>
                  <a:pt x="374053" y="1617978"/>
                  <a:pt x="566286" y="1369352"/>
                </a:cubicBezTo>
                <a:cubicBezTo>
                  <a:pt x="843916" y="1009789"/>
                  <a:pt x="1197929" y="710108"/>
                  <a:pt x="1648059" y="484837"/>
                </a:cubicBezTo>
                <a:cubicBezTo>
                  <a:pt x="2053957" y="281700"/>
                  <a:pt x="2497621" y="159899"/>
                  <a:pt x="2969865" y="91462"/>
                </a:cubicBezTo>
                <a:close/>
                <a:moveTo>
                  <a:pt x="3495357" y="893"/>
                </a:moveTo>
                <a:cubicBezTo>
                  <a:pt x="3633661" y="-4539"/>
                  <a:pt x="3787957" y="15693"/>
                  <a:pt x="3941913" y="37963"/>
                </a:cubicBezTo>
                <a:cubicBezTo>
                  <a:pt x="4403949" y="104770"/>
                  <a:pt x="4858161" y="195339"/>
                  <a:pt x="5299614" y="324201"/>
                </a:cubicBezTo>
                <a:cubicBezTo>
                  <a:pt x="5617945" y="417079"/>
                  <a:pt x="5925559" y="526685"/>
                  <a:pt x="6213700" y="666307"/>
                </a:cubicBezTo>
                <a:lnTo>
                  <a:pt x="6310745" y="718092"/>
                </a:lnTo>
                <a:lnTo>
                  <a:pt x="6310745" y="786964"/>
                </a:lnTo>
                <a:lnTo>
                  <a:pt x="6223734" y="739515"/>
                </a:lnTo>
                <a:cubicBezTo>
                  <a:pt x="5975170" y="615379"/>
                  <a:pt x="5710361" y="515015"/>
                  <a:pt x="5436559" y="427942"/>
                </a:cubicBezTo>
                <a:cubicBezTo>
                  <a:pt x="5396292" y="415002"/>
                  <a:pt x="5355753" y="402509"/>
                  <a:pt x="5314925" y="390465"/>
                </a:cubicBezTo>
                <a:cubicBezTo>
                  <a:pt x="5276307" y="379059"/>
                  <a:pt x="5237351" y="368468"/>
                  <a:pt x="5198564" y="357468"/>
                </a:cubicBezTo>
                <a:cubicBezTo>
                  <a:pt x="5414393" y="434473"/>
                  <a:pt x="5624129" y="521907"/>
                  <a:pt x="5826636" y="619266"/>
                </a:cubicBezTo>
                <a:cubicBezTo>
                  <a:pt x="5929344" y="669507"/>
                  <a:pt x="6029097" y="722388"/>
                  <a:pt x="6125359" y="778370"/>
                </a:cubicBezTo>
                <a:lnTo>
                  <a:pt x="6310745" y="896973"/>
                </a:lnTo>
                <a:lnTo>
                  <a:pt x="6310745" y="3861739"/>
                </a:lnTo>
                <a:lnTo>
                  <a:pt x="974639" y="3861739"/>
                </a:lnTo>
                <a:lnTo>
                  <a:pt x="719986" y="3659957"/>
                </a:lnTo>
                <a:cubicBezTo>
                  <a:pt x="556844" y="3515259"/>
                  <a:pt x="415052" y="3355506"/>
                  <a:pt x="299202" y="3177626"/>
                </a:cubicBezTo>
                <a:cubicBezTo>
                  <a:pt x="173197" y="2986301"/>
                  <a:pt x="89840" y="2778941"/>
                  <a:pt x="52873" y="2564820"/>
                </a:cubicBezTo>
                <a:cubicBezTo>
                  <a:pt x="46170" y="2528361"/>
                  <a:pt x="35760" y="2492390"/>
                  <a:pt x="21743" y="2457276"/>
                </a:cubicBezTo>
                <a:cubicBezTo>
                  <a:pt x="-12282" y="2369287"/>
                  <a:pt x="-34" y="2280753"/>
                  <a:pt x="15788" y="2193035"/>
                </a:cubicBezTo>
                <a:cubicBezTo>
                  <a:pt x="125343" y="1581179"/>
                  <a:pt x="505554" y="1091397"/>
                  <a:pt x="1087523" y="695306"/>
                </a:cubicBezTo>
                <a:cubicBezTo>
                  <a:pt x="1574397" y="363308"/>
                  <a:pt x="2138335" y="155961"/>
                  <a:pt x="2765215" y="56158"/>
                </a:cubicBezTo>
                <a:cubicBezTo>
                  <a:pt x="2882595" y="37419"/>
                  <a:pt x="3000997" y="24655"/>
                  <a:pt x="3120078" y="15422"/>
                </a:cubicBezTo>
                <a:cubicBezTo>
                  <a:pt x="3239161" y="6188"/>
                  <a:pt x="3356711" y="2250"/>
                  <a:pt x="3495357" y="893"/>
                </a:cubicBezTo>
                <a:close/>
              </a:path>
            </a:pathLst>
          </a:custGeom>
          <a:solidFill>
            <a:srgbClr val="C69976">
              <a:alpha val="91000"/>
            </a:srgbClr>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F75DADF6-96F3-40E4-B429-0A3368130166}"/>
              </a:ext>
            </a:extLst>
          </p:cNvPr>
          <p:cNvSpPr>
            <a:spLocks noGrp="1"/>
          </p:cNvSpPr>
          <p:nvPr>
            <p:ph type="ctrTitle"/>
          </p:nvPr>
        </p:nvSpPr>
        <p:spPr>
          <a:xfrm>
            <a:off x="7004878" y="3732208"/>
            <a:ext cx="4574851" cy="1390218"/>
          </a:xfrm>
        </p:spPr>
        <p:txBody>
          <a:bodyPr anchor="b">
            <a:normAutofit fontScale="90000"/>
          </a:bodyPr>
          <a:lstStyle/>
          <a:p>
            <a:pPr algn="ctr"/>
            <a:r>
              <a:rPr lang="en-US" sz="5200" dirty="0">
                <a:solidFill>
                  <a:schemeClr val="bg1"/>
                </a:solidFill>
              </a:rPr>
              <a:t>Inside bill’s brain Netflix reflection</a:t>
            </a:r>
          </a:p>
        </p:txBody>
      </p:sp>
      <p:sp>
        <p:nvSpPr>
          <p:cNvPr id="3" name="Subtitle 2">
            <a:extLst>
              <a:ext uri="{FF2B5EF4-FFF2-40B4-BE49-F238E27FC236}">
                <a16:creationId xmlns:a16="http://schemas.microsoft.com/office/drawing/2014/main" id="{8EFE7B48-3932-4FC9-8DB1-35E5883FF89B}"/>
              </a:ext>
            </a:extLst>
          </p:cNvPr>
          <p:cNvSpPr>
            <a:spLocks noGrp="1"/>
          </p:cNvSpPr>
          <p:nvPr>
            <p:ph type="subTitle" idx="1"/>
          </p:nvPr>
        </p:nvSpPr>
        <p:spPr>
          <a:xfrm>
            <a:off x="7010481" y="5586497"/>
            <a:ext cx="4569248" cy="555608"/>
          </a:xfrm>
        </p:spPr>
        <p:txBody>
          <a:bodyPr>
            <a:normAutofit/>
          </a:bodyPr>
          <a:lstStyle/>
          <a:p>
            <a:pPr algn="ctr"/>
            <a:r>
              <a:rPr lang="en-US" dirty="0">
                <a:solidFill>
                  <a:schemeClr val="bg1"/>
                </a:solidFill>
              </a:rPr>
              <a:t>Secondary English ILBC Tr. Maing</a:t>
            </a:r>
          </a:p>
        </p:txBody>
      </p:sp>
      <p:sp>
        <p:nvSpPr>
          <p:cNvPr id="13" name="Rectangle 6">
            <a:extLst>
              <a:ext uri="{FF2B5EF4-FFF2-40B4-BE49-F238E27FC236}">
                <a16:creationId xmlns:a16="http://schemas.microsoft.com/office/drawing/2014/main" id="{72E0F698-EDF5-464C-B466-8D34B8AF1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9179" y="5344820"/>
            <a:ext cx="3994793" cy="27432"/>
          </a:xfrm>
          <a:custGeom>
            <a:avLst/>
            <a:gdLst>
              <a:gd name="connsiteX0" fmla="*/ 0 w 3994793"/>
              <a:gd name="connsiteY0" fmla="*/ 0 h 27432"/>
              <a:gd name="connsiteX1" fmla="*/ 745695 w 3994793"/>
              <a:gd name="connsiteY1" fmla="*/ 0 h 27432"/>
              <a:gd name="connsiteX2" fmla="*/ 1451441 w 3994793"/>
              <a:gd name="connsiteY2" fmla="*/ 0 h 27432"/>
              <a:gd name="connsiteX3" fmla="*/ 2157188 w 3994793"/>
              <a:gd name="connsiteY3" fmla="*/ 0 h 27432"/>
              <a:gd name="connsiteX4" fmla="*/ 2703143 w 3994793"/>
              <a:gd name="connsiteY4" fmla="*/ 0 h 27432"/>
              <a:gd name="connsiteX5" fmla="*/ 3289046 w 3994793"/>
              <a:gd name="connsiteY5" fmla="*/ 0 h 27432"/>
              <a:gd name="connsiteX6" fmla="*/ 3994793 w 3994793"/>
              <a:gd name="connsiteY6" fmla="*/ 0 h 27432"/>
              <a:gd name="connsiteX7" fmla="*/ 3994793 w 3994793"/>
              <a:gd name="connsiteY7" fmla="*/ 27432 h 27432"/>
              <a:gd name="connsiteX8" fmla="*/ 3328994 w 3994793"/>
              <a:gd name="connsiteY8" fmla="*/ 27432 h 27432"/>
              <a:gd name="connsiteX9" fmla="*/ 2783039 w 3994793"/>
              <a:gd name="connsiteY9" fmla="*/ 27432 h 27432"/>
              <a:gd name="connsiteX10" fmla="*/ 2237084 w 3994793"/>
              <a:gd name="connsiteY10" fmla="*/ 27432 h 27432"/>
              <a:gd name="connsiteX11" fmla="*/ 1531337 w 3994793"/>
              <a:gd name="connsiteY11" fmla="*/ 27432 h 27432"/>
              <a:gd name="connsiteX12" fmla="*/ 945434 w 3994793"/>
              <a:gd name="connsiteY12" fmla="*/ 27432 h 27432"/>
              <a:gd name="connsiteX13" fmla="*/ 0 w 3994793"/>
              <a:gd name="connsiteY13" fmla="*/ 27432 h 27432"/>
              <a:gd name="connsiteX14" fmla="*/ 0 w 3994793"/>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94793" h="27432" fill="none" extrusionOk="0">
                <a:moveTo>
                  <a:pt x="0" y="0"/>
                </a:moveTo>
                <a:cubicBezTo>
                  <a:pt x="285474" y="-22732"/>
                  <a:pt x="421546" y="-1893"/>
                  <a:pt x="745695" y="0"/>
                </a:cubicBezTo>
                <a:cubicBezTo>
                  <a:pt x="1069844" y="1893"/>
                  <a:pt x="1267051" y="4066"/>
                  <a:pt x="1451441" y="0"/>
                </a:cubicBezTo>
                <a:cubicBezTo>
                  <a:pt x="1635831" y="-4066"/>
                  <a:pt x="1865269" y="3287"/>
                  <a:pt x="2157188" y="0"/>
                </a:cubicBezTo>
                <a:cubicBezTo>
                  <a:pt x="2449107" y="-3287"/>
                  <a:pt x="2473776" y="-12720"/>
                  <a:pt x="2703143" y="0"/>
                </a:cubicBezTo>
                <a:cubicBezTo>
                  <a:pt x="2932510" y="12720"/>
                  <a:pt x="3023998" y="17286"/>
                  <a:pt x="3289046" y="0"/>
                </a:cubicBezTo>
                <a:cubicBezTo>
                  <a:pt x="3554094" y="-17286"/>
                  <a:pt x="3836668" y="10296"/>
                  <a:pt x="3994793" y="0"/>
                </a:cubicBezTo>
                <a:cubicBezTo>
                  <a:pt x="3993836" y="8431"/>
                  <a:pt x="3994444" y="14612"/>
                  <a:pt x="3994793" y="27432"/>
                </a:cubicBezTo>
                <a:cubicBezTo>
                  <a:pt x="3751330" y="45147"/>
                  <a:pt x="3618521" y="7232"/>
                  <a:pt x="3328994" y="27432"/>
                </a:cubicBezTo>
                <a:cubicBezTo>
                  <a:pt x="3039467" y="47632"/>
                  <a:pt x="2908653" y="25202"/>
                  <a:pt x="2783039" y="27432"/>
                </a:cubicBezTo>
                <a:cubicBezTo>
                  <a:pt x="2657426" y="29662"/>
                  <a:pt x="2373985" y="40038"/>
                  <a:pt x="2237084" y="27432"/>
                </a:cubicBezTo>
                <a:cubicBezTo>
                  <a:pt x="2100183" y="14826"/>
                  <a:pt x="1862145" y="31781"/>
                  <a:pt x="1531337" y="27432"/>
                </a:cubicBezTo>
                <a:cubicBezTo>
                  <a:pt x="1200529" y="23083"/>
                  <a:pt x="1153029" y="12124"/>
                  <a:pt x="945434" y="27432"/>
                </a:cubicBezTo>
                <a:cubicBezTo>
                  <a:pt x="737839" y="42740"/>
                  <a:pt x="371500" y="-18970"/>
                  <a:pt x="0" y="27432"/>
                </a:cubicBezTo>
                <a:cubicBezTo>
                  <a:pt x="226" y="18208"/>
                  <a:pt x="-648" y="12891"/>
                  <a:pt x="0" y="0"/>
                </a:cubicBezTo>
                <a:close/>
              </a:path>
              <a:path w="3994793" h="27432" stroke="0" extrusionOk="0">
                <a:moveTo>
                  <a:pt x="0" y="0"/>
                </a:moveTo>
                <a:cubicBezTo>
                  <a:pt x="233202" y="14567"/>
                  <a:pt x="387388" y="28518"/>
                  <a:pt x="625851" y="0"/>
                </a:cubicBezTo>
                <a:cubicBezTo>
                  <a:pt x="864314" y="-28518"/>
                  <a:pt x="1027047" y="-26118"/>
                  <a:pt x="1171806" y="0"/>
                </a:cubicBezTo>
                <a:cubicBezTo>
                  <a:pt x="1316566" y="26118"/>
                  <a:pt x="1639655" y="-2490"/>
                  <a:pt x="1917501" y="0"/>
                </a:cubicBezTo>
                <a:cubicBezTo>
                  <a:pt x="2195348" y="2490"/>
                  <a:pt x="2328758" y="19053"/>
                  <a:pt x="2543352" y="0"/>
                </a:cubicBezTo>
                <a:cubicBezTo>
                  <a:pt x="2757946" y="-19053"/>
                  <a:pt x="3028913" y="23876"/>
                  <a:pt x="3169202" y="0"/>
                </a:cubicBezTo>
                <a:cubicBezTo>
                  <a:pt x="3309491" y="-23876"/>
                  <a:pt x="3706249" y="-31775"/>
                  <a:pt x="3994793" y="0"/>
                </a:cubicBezTo>
                <a:cubicBezTo>
                  <a:pt x="3993438" y="9524"/>
                  <a:pt x="3993591" y="13975"/>
                  <a:pt x="3994793" y="27432"/>
                </a:cubicBezTo>
                <a:cubicBezTo>
                  <a:pt x="3717302" y="841"/>
                  <a:pt x="3475105" y="20835"/>
                  <a:pt x="3328994" y="27432"/>
                </a:cubicBezTo>
                <a:cubicBezTo>
                  <a:pt x="3182883" y="34029"/>
                  <a:pt x="3048913" y="25304"/>
                  <a:pt x="2783039" y="27432"/>
                </a:cubicBezTo>
                <a:cubicBezTo>
                  <a:pt x="2517165" y="29560"/>
                  <a:pt x="2371663" y="19960"/>
                  <a:pt x="2117240" y="27432"/>
                </a:cubicBezTo>
                <a:cubicBezTo>
                  <a:pt x="1862817" y="34904"/>
                  <a:pt x="1771642" y="53179"/>
                  <a:pt x="1451441" y="27432"/>
                </a:cubicBezTo>
                <a:cubicBezTo>
                  <a:pt x="1131240" y="1685"/>
                  <a:pt x="1013354" y="33667"/>
                  <a:pt x="825591" y="27432"/>
                </a:cubicBezTo>
                <a:cubicBezTo>
                  <a:pt x="637828" y="21198"/>
                  <a:pt x="270465" y="28145"/>
                  <a:pt x="0" y="27432"/>
                </a:cubicBezTo>
                <a:cubicBezTo>
                  <a:pt x="-800" y="16780"/>
                  <a:pt x="-583" y="1291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986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F3E72-5121-42E9-BA70-D6575A4AE91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B727D08-A967-464E-9A44-8641E3ED873B}"/>
              </a:ext>
            </a:extLst>
          </p:cNvPr>
          <p:cNvSpPr>
            <a:spLocks noGrp="1"/>
          </p:cNvSpPr>
          <p:nvPr>
            <p:ph idx="1"/>
          </p:nvPr>
        </p:nvSpPr>
        <p:spPr/>
        <p:txBody>
          <a:bodyPr>
            <a:normAutofit fontScale="47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Everybody in the world knows Bill Gates, who invented the Microsoft application that we commonly use nowadays. He is an American software developer and an investor. While watching the video of Inside’s Bill Brain, the most memorable sentence was “I don’t want my brain to stop working”. How would you feel when your brain stops working? I personally would go through hard times, our physical beings would still function but our brains would no longer be used. Bill, an admirable person in the world, he made changes for the world to support easy ways to live, stay. He is also the richest man too. We could also see many charities work he did in the video, known as a philanthropist. He is not only an investor of Microsoft, but also dedicated to various designs of better public toilets that are meant to improve the water supply in poorer villages and neighborhoods. He is also interested in climate changes, nuclear power and also natural disasters. This documentary also follows a non-linear story-telling with perfection. The video shows the ups and downs of his life and his struggles as a young man. And also from this documentary we could learn the man behind the creation of Microsoft about his earlier life, teen, personality and habits. His dramas are fearful, brilliant and respectful. It also shows the relationship between Bill and Melinda, his wife. I felt Bill's respect for his wife is truly admirable. He donated to poor countries for its industries, daily supplies and sewage systems. Some of the world’s problems may be unsolvable but his passions would make the world a better place through intelligent and mindful uses of technology. This film is about each of us to start out with developing his or her own definition of success, and when we have these specific expectations of ourselves, we are more likely to live up to success. According to it, we should take notes of relentless optimism. Some of the parts are emotional. He had lost his childhood best friend while hiking. Bill’s perseverance in the face of emotional turmoil shows us that it is possible to carry on even in some of the most challenging circumstances. Through this show I realized that even the most successful people are flawed. The best, brightest, talented and brilliant people are also imperfect but just remember that don’t make your mistakes fail; learn from your mistakes. This is a great documentary to learn one of the famous people' s brilliant minds of our time, and his thought process  </a:t>
            </a:r>
          </a:p>
        </p:txBody>
      </p:sp>
    </p:spTree>
    <p:extLst>
      <p:ext uri="{BB962C8B-B14F-4D97-AF65-F5344CB8AC3E}">
        <p14:creationId xmlns:p14="http://schemas.microsoft.com/office/powerpoint/2010/main" val="61372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F3E72-5121-42E9-BA70-D6575A4AE91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B727D08-A967-464E-9A44-8641E3ED873B}"/>
              </a:ext>
            </a:extLst>
          </p:cNvPr>
          <p:cNvSpPr>
            <a:spLocks noGrp="1"/>
          </p:cNvSpPr>
          <p:nvPr>
            <p:ph idx="1"/>
          </p:nvPr>
        </p:nvSpPr>
        <p:spPr/>
        <p:txBody>
          <a:bodyPr>
            <a:normAutofit fontScale="62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This Netflix documentary-like series explores the mind and evolution of Bill Gates who is called “The Richest Man in the world”.</a:t>
            </a:r>
          </a:p>
          <a:p>
            <a:pPr marL="0" indent="0">
              <a:buNone/>
            </a:pPr>
            <a:r>
              <a:rPr lang="en-US" dirty="0">
                <a:solidFill>
                  <a:srgbClr val="002060"/>
                </a:solidFill>
                <a:latin typeface="Arial" panose="020B0604020202020204" pitchFamily="34" charset="0"/>
                <a:cs typeface="Arial" panose="020B0604020202020204" pitchFamily="34" charset="0"/>
              </a:rPr>
              <a:t>	It takes you on a journey on how Bill made unimaginable money by being the founder of Microsoft and having a profession on computer software. The first part takes us in Bill’s young life by interviewing his sisters and wife and later how Bill defeats his difficulties and makes sanitation and water better for the world especially in the Asian and African continent.</a:t>
            </a:r>
          </a:p>
          <a:p>
            <a:pPr marL="0" indent="0">
              <a:buNone/>
            </a:pPr>
            <a:r>
              <a:rPr lang="en-US" dirty="0">
                <a:solidFill>
                  <a:srgbClr val="002060"/>
                </a:solidFill>
                <a:latin typeface="Arial" panose="020B0604020202020204" pitchFamily="34" charset="0"/>
                <a:cs typeface="Arial" panose="020B0604020202020204" pitchFamily="34" charset="0"/>
              </a:rPr>
              <a:t>	Part 2 alternatively focuses on the bonds and the journeys he went through to creating Microsoft he had with his lifelong friend Paul Allen who was the co-founder of Microsoft. They also talked the polio incident that happened in India and how Bill contributed in it.</a:t>
            </a:r>
          </a:p>
          <a:p>
            <a:pPr marL="0" indent="0">
              <a:buNone/>
            </a:pPr>
            <a:r>
              <a:rPr lang="en-US" dirty="0">
                <a:solidFill>
                  <a:srgbClr val="002060"/>
                </a:solidFill>
                <a:latin typeface="Arial" panose="020B0604020202020204" pitchFamily="34" charset="0"/>
                <a:cs typeface="Arial" panose="020B0604020202020204" pitchFamily="34" charset="0"/>
              </a:rPr>
              <a:t>	For my reflection for this documentary, I think it was very well planned and well shot. The camera angle, the aesthetics and the sound quality were top notch for a really good and inspiring documentary. I believe this documentary is for people who admire Bill Gates and want to follow in his footsteps and for people who had their curiosity on how a normal man like Bill Gates used his brilliant mind to develop our world and achieve great goals. And I hope I get so see more documentaries to enrich myself with inspirations and new goals which are yet to be achieved.</a:t>
            </a:r>
          </a:p>
        </p:txBody>
      </p:sp>
    </p:spTree>
    <p:extLst>
      <p:ext uri="{BB962C8B-B14F-4D97-AF65-F5344CB8AC3E}">
        <p14:creationId xmlns:p14="http://schemas.microsoft.com/office/powerpoint/2010/main" val="2428669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70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Who might have imagined that the organizer of Microsoft would now be taking on the world to make a self-economical latrine? Obviously, there's a reason behind his </a:t>
            </a:r>
            <a:r>
              <a:rPr lang="en-US" dirty="0" err="1">
                <a:solidFill>
                  <a:srgbClr val="002060"/>
                </a:solidFill>
                <a:latin typeface="Arial" panose="020B0604020202020204" pitchFamily="34" charset="0"/>
                <a:cs typeface="Arial" panose="020B0604020202020204" pitchFamily="34" charset="0"/>
              </a:rPr>
              <a:t>vision.At</a:t>
            </a:r>
            <a:r>
              <a:rPr lang="en-US" dirty="0">
                <a:solidFill>
                  <a:srgbClr val="002060"/>
                </a:solidFill>
                <a:latin typeface="Arial" panose="020B0604020202020204" pitchFamily="34" charset="0"/>
                <a:cs typeface="Arial" panose="020B0604020202020204" pitchFamily="34" charset="0"/>
              </a:rPr>
              <a:t> the beginning of Episode 1, Bill Gates and his establishment are confused that created nations are improving sanitation strategies, yet in creating nations, thousands of people die from diarrhea a day and it is the second leading cause of death for children under five.</a:t>
            </a:r>
          </a:p>
          <a:p>
            <a:pPr marL="0" indent="0">
              <a:buNone/>
            </a:pPr>
            <a:r>
              <a:rPr lang="en-US" dirty="0">
                <a:solidFill>
                  <a:srgbClr val="002060"/>
                </a:solidFill>
                <a:latin typeface="Arial" panose="020B0604020202020204" pitchFamily="34" charset="0"/>
                <a:cs typeface="Arial" panose="020B0604020202020204" pitchFamily="34" charset="0"/>
              </a:rPr>
              <a:t>	His whole profession has been founded on forceful degrees of exploration and applying his high knowledge to give the most-utilized working frameworks on the planet. But since 2008, when he stood down from Microsoft from an operational standpoint, it’s clear he is on a mission, with his wife Melinda, to solve problems that are seemingly out of reach.</a:t>
            </a:r>
          </a:p>
          <a:p>
            <a:pPr marL="0" indent="0">
              <a:buNone/>
            </a:pPr>
            <a:r>
              <a:rPr lang="en-US" dirty="0">
                <a:solidFill>
                  <a:srgbClr val="002060"/>
                </a:solidFill>
                <a:latin typeface="Arial" panose="020B0604020202020204" pitchFamily="34" charset="0"/>
                <a:cs typeface="Arial" panose="020B0604020202020204" pitchFamily="34" charset="0"/>
              </a:rPr>
              <a:t>	A toilet that generates enough energy to sanitize waste and create drinkable water without the need for a multi-billion piping project became a drive for Bill Gates, not just a vision. Episode 1 gives us a slice into his personal life; there’s a reference that Bill is not as emotional as the average person, yet the death of his mother sincerely hit home.</a:t>
            </a:r>
          </a:p>
          <a:p>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6617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40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Gates is an American business magnate, software developer, investor and philanthropist. He is best known as the co-founder of Microsoft Corporation. During his career at Microsoft, Bill Gates held the position of chairman, chief executive officer (CEO), president and chief software architect, while also being the largest individual shareholder until May 2014. He is one of the best-known entrepreneurs and pioneers of the microcomputer revolution of the 1970s and 1980s. His worst fear is that he doesn’t want his brain to stop working.</a:t>
            </a:r>
          </a:p>
          <a:p>
            <a:pPr marL="0" indent="0">
              <a:buNone/>
            </a:pPr>
            <a:r>
              <a:rPr lang="en-US" dirty="0">
                <a:solidFill>
                  <a:srgbClr val="002060"/>
                </a:solidFill>
                <a:latin typeface="Arial" panose="020B0604020202020204" pitchFamily="34" charset="0"/>
                <a:cs typeface="Arial" panose="020B0604020202020204" pitchFamily="34" charset="0"/>
              </a:rPr>
              <a:t>	He was born in Seattle, Washington. His childhood friend was Paul Allen and Kent Evans. His mother was Mary Maxwell and his father were Bill Gates Sr. His father was a lawyer who could afford to take him on vacation and own a nice house. His mother was a member in many board committees. His mother wanted him to focus on community and family. But he gives his mom a hard time not following what she wanted. His wife was Malinda. He has 3 children. His childhood was not that difficult.</a:t>
            </a:r>
          </a:p>
          <a:p>
            <a:pPr marL="0" indent="0">
              <a:buNone/>
            </a:pPr>
            <a:r>
              <a:rPr lang="en-US" dirty="0">
                <a:solidFill>
                  <a:srgbClr val="002060"/>
                </a:solidFill>
                <a:latin typeface="Arial" panose="020B0604020202020204" pitchFamily="34" charset="0"/>
                <a:cs typeface="Arial" panose="020B0604020202020204" pitchFamily="34" charset="0"/>
              </a:rPr>
              <a:t>	Bill met Allen, who was two years senior, in high school at Lakeside School. They became fast friends bonding their common interest for computers, even though they were very different people. Allen was more reserved and shy. Bill was feisty and at times combative. In 1975, Gates and Allen formed Microsoft, a blend of “micro-computer” and “software”. The company’s first product was basic software that ran on Altair computer. At first it was not smooth. They created the first coding system that work on personal computers. And the Microsoft became a successful company.</a:t>
            </a:r>
          </a:p>
          <a:p>
            <a:pPr marL="0" indent="0">
              <a:buNone/>
            </a:pPr>
            <a:r>
              <a:rPr lang="en-US" dirty="0">
                <a:solidFill>
                  <a:srgbClr val="002060"/>
                </a:solidFill>
                <a:latin typeface="Arial" panose="020B0604020202020204" pitchFamily="34" charset="0"/>
                <a:cs typeface="Arial" panose="020B0604020202020204" pitchFamily="34" charset="0"/>
              </a:rPr>
              <a:t>	He wanted to create a toilet that wouldn’t waste water and in turn clean drinkable water from the used water. It took many years for him to find the right manufacturer to create a toilet under his budget. After years of trying he finally accomplish his goal and had taken care of the poor sewage system in developing area. He also helps children in Nigeria to overcome Polio.</a:t>
            </a:r>
          </a:p>
          <a:p>
            <a:pPr marL="0" indent="0">
              <a:buNone/>
            </a:pPr>
            <a:r>
              <a:rPr lang="en-US" dirty="0">
                <a:solidFill>
                  <a:srgbClr val="002060"/>
                </a:solidFill>
                <a:latin typeface="Arial" panose="020B0604020202020204" pitchFamily="34" charset="0"/>
                <a:cs typeface="Arial" panose="020B0604020202020204" pitchFamily="34" charset="0"/>
              </a:rPr>
              <a:t>	I think that Bill Gate is a good person and had a kind heart for other people who needs help. He is a very intelligent person and has a lot of ideas in his hands. He is an introverted person. He is also a firm believer and he believes that if you believe in something strongly and one day or the other, you will end up attaining it</a:t>
            </a:r>
            <a:br>
              <a:rPr lang="en-US" dirty="0">
                <a:solidFill>
                  <a:srgbClr val="002060"/>
                </a:solidFill>
                <a:latin typeface="Arial" panose="020B0604020202020204" pitchFamily="34" charset="0"/>
                <a:cs typeface="Arial" panose="020B0604020202020204" pitchFamily="34" charset="0"/>
              </a:rPr>
            </a:b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8592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70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I thought Bill Gates gain his interest and influence when he became older only, but after I watched this I realized that he was already smart and interested since he was young. He always read a book during his free time since he was young and till now. But it is also sad that he embarrasses himself in front of his parents and made his mom being ungrateful and making her disappointed and could not make her proud when he became successful and rich. It is also very sad how his best-friend died falling down a hill. He is one of the most remarkable person on this planet and will make in on history. It is very loving and inspiring that he think about the world’s health rather than himself. It is also very impressive that he spent 8 to 9 hours a day playing tennis. I mean if I run for only a minute without stopping I would be out of grasp and would be dying to sit down and rest. He is definitely a very talented and well-gifted ones of the world. I also heard that he is working with Mark </a:t>
            </a:r>
            <a:r>
              <a:rPr lang="en-US" dirty="0" err="1">
                <a:solidFill>
                  <a:srgbClr val="002060"/>
                </a:solidFill>
                <a:latin typeface="Arial" panose="020B0604020202020204" pitchFamily="34" charset="0"/>
                <a:cs typeface="Arial" panose="020B0604020202020204" pitchFamily="34" charset="0"/>
              </a:rPr>
              <a:t>Rober</a:t>
            </a:r>
            <a:r>
              <a:rPr lang="en-US" dirty="0">
                <a:solidFill>
                  <a:srgbClr val="002060"/>
                </a:solidFill>
                <a:latin typeface="Arial" panose="020B0604020202020204" pitchFamily="34" charset="0"/>
                <a:cs typeface="Arial" panose="020B0604020202020204" pitchFamily="34" charset="0"/>
              </a:rPr>
              <a:t> to try to save the world by eating burgers made of entirely plants. In my opinion I think that Bill Gates and Elon Musk are the only billionaires that are worth their billions. I do believe that his mother is so proud of him from above. </a:t>
            </a:r>
          </a:p>
        </p:txBody>
      </p:sp>
    </p:spTree>
    <p:extLst>
      <p:ext uri="{BB962C8B-B14F-4D97-AF65-F5344CB8AC3E}">
        <p14:creationId xmlns:p14="http://schemas.microsoft.com/office/powerpoint/2010/main" val="3254650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85000" lnSpcReduction="10000"/>
          </a:bodyPr>
          <a:lstStyle/>
          <a:p>
            <a:pPr marL="457200" lvl="1" indent="0">
              <a:buNone/>
            </a:pPr>
            <a:r>
              <a:rPr lang="en-US" dirty="0">
                <a:solidFill>
                  <a:srgbClr val="002060"/>
                </a:solidFill>
                <a:latin typeface="Arial" panose="020B0604020202020204" pitchFamily="34" charset="0"/>
                <a:cs typeface="Arial" panose="020B0604020202020204" pitchFamily="34" charset="0"/>
              </a:rPr>
              <a:t>	Bill was rich as he was smart, intelligent, honest and he cares for other people. His strategies and business make him really rich. He developed Microsoft. He donates to the poor people from the poor countries and help them who have been dying at a young age because of diseases. His daily life is always the same but he is always on time for his meeting. He also wanted his people to think like he is Edison. He tries his best for his work by reading </a:t>
            </a:r>
            <a:r>
              <a:rPr lang="en-US" dirty="0" err="1">
                <a:solidFill>
                  <a:srgbClr val="002060"/>
                </a:solidFill>
                <a:latin typeface="Arial" panose="020B0604020202020204" pitchFamily="34" charset="0"/>
                <a:cs typeface="Arial" panose="020B0604020202020204" pitchFamily="34" charset="0"/>
              </a:rPr>
              <a:t>booksto</a:t>
            </a:r>
            <a:r>
              <a:rPr lang="en-US" dirty="0">
                <a:solidFill>
                  <a:srgbClr val="002060"/>
                </a:solidFill>
                <a:latin typeface="Arial" panose="020B0604020202020204" pitchFamily="34" charset="0"/>
                <a:cs typeface="Arial" panose="020B0604020202020204" pitchFamily="34" charset="0"/>
              </a:rPr>
              <a:t> find information. The thing is his brain is just like a CPU. Until he was at sixth grade, he attended at a public school but starting from the seventh grade, his parents moved him to a private school until the twelfth grade. His best friend was Kent and his business partner was Paul. When he became rich, he owned $31 billion. The diseases cause hundreds of thousands of people to suffer or even die and Bill helped them by donating millions of dollars. But he still continued raising the money. His childhood at school, his business at Microsoft and how he worked with his business partners and his teamwork with them</a:t>
            </a:r>
          </a:p>
        </p:txBody>
      </p:sp>
    </p:spTree>
    <p:extLst>
      <p:ext uri="{BB962C8B-B14F-4D97-AF65-F5344CB8AC3E}">
        <p14:creationId xmlns:p14="http://schemas.microsoft.com/office/powerpoint/2010/main" val="1267909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47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Gates is an American Business, Software Developer and a Philanthropist. He is best known as the co-founder of Microsoft Corporation. His childhood wasn’t that difficult he had a quit a comfortable. He father was lawyer and his mother was involved in many board committee.</a:t>
            </a:r>
          </a:p>
          <a:p>
            <a:pPr marL="0" indent="0">
              <a:buNone/>
            </a:pPr>
            <a:r>
              <a:rPr lang="en-US" dirty="0">
                <a:solidFill>
                  <a:srgbClr val="002060"/>
                </a:solidFill>
                <a:latin typeface="Arial" panose="020B0604020202020204" pitchFamily="34" charset="0"/>
                <a:cs typeface="Arial" panose="020B0604020202020204" pitchFamily="34" charset="0"/>
              </a:rPr>
              <a:t>	He stepped down a from Microsoft at 2008. He and his partner Melinda built a foundation he never complained about his wife in his entire life. He has worked on topics like US public education, women, family planning. They gave anti-viral drugs to HIV patients and vaccines to the poorest kids. He focused on the issue that many children in developing world are dying of diarrhea. He wants to create toilet that wouldn’t waste water and create clean drinkable water. It took him years to find the perfect machines which worked as he imagined. He called that Omni Processor. He made partnerships with a company where they were helping children in Nigeria who are suffering from Polio. He spent millions on trying to eradicating polio. He was very closed to his goals but the terrorism intruded his almost perfect plan.</a:t>
            </a:r>
          </a:p>
          <a:p>
            <a:pPr marL="0" indent="0">
              <a:buNone/>
            </a:pPr>
            <a:r>
              <a:rPr lang="en-US" dirty="0">
                <a:solidFill>
                  <a:srgbClr val="002060"/>
                </a:solidFill>
                <a:latin typeface="Arial" panose="020B0604020202020204" pitchFamily="34" charset="0"/>
                <a:cs typeface="Arial" panose="020B0604020202020204" pitchFamily="34" charset="0"/>
              </a:rPr>
              <a:t>	He was very bright as a child, he was always a step ahead of the other kids. He says if it wasn’t his mother he wouldn’t be the person he is now. his mother pushed him to be more social. He was very sad when his mother died of cancer. He went to public school until seventh grade. In seventh grade he went to all boy school where he met his tr friends. Paul Allen and Kent Evans upper class men made a IT club were Bill Gate and one of his other friend joined. Their senior taught them about coding and Bill got so good at it that companies asked them to solve computer coding errors. He became good friends with Kent Evans they imagined their future. Unfortunately Kent Evans died in a rock climbing accident. Later years to </a:t>
            </a:r>
            <a:r>
              <a:rPr lang="en-US" dirty="0" err="1">
                <a:solidFill>
                  <a:srgbClr val="002060"/>
                </a:solidFill>
                <a:latin typeface="Arial" panose="020B0604020202020204" pitchFamily="34" charset="0"/>
                <a:cs typeface="Arial" panose="020B0604020202020204" pitchFamily="34" charset="0"/>
              </a:rPr>
              <a:t>parterned</a:t>
            </a:r>
            <a:r>
              <a:rPr lang="en-US" dirty="0">
                <a:solidFill>
                  <a:srgbClr val="002060"/>
                </a:solidFill>
                <a:latin typeface="Arial" panose="020B0604020202020204" pitchFamily="34" charset="0"/>
                <a:cs typeface="Arial" panose="020B0604020202020204" pitchFamily="34" charset="0"/>
              </a:rPr>
              <a:t> up with Paul Allen and successful company named Microsoft. In later years Paul Allen died of cancer.</a:t>
            </a:r>
          </a:p>
          <a:p>
            <a:pPr marL="0" indent="0">
              <a:buNone/>
            </a:pPr>
            <a:r>
              <a:rPr lang="en-US" dirty="0">
                <a:solidFill>
                  <a:srgbClr val="002060"/>
                </a:solidFill>
                <a:latin typeface="Arial" panose="020B0604020202020204" pitchFamily="34" charset="0"/>
                <a:cs typeface="Arial" panose="020B0604020202020204" pitchFamily="34" charset="0"/>
              </a:rPr>
              <a:t>	Bill thrives on complexity. He pulls ideas together that other people don’t see. He take think weeks where were he calms and stills himself. He think of his brain as a CPU. He turned his life into a long think week. He said that he doesn’t do things to inspired he is doing things for optimization. </a:t>
            </a:r>
          </a:p>
          <a:p>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2014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62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 has higher IQ, thinking power, and grit. He is special for everyone. When others read one book, he reads 5 books. When others do general, he does specific. That is the reason he has more knowledge and education than normal people. Reading make him more intelligent and skillful. He knows everything for human's life. He found Microsoft. That isn’t an easy job. This is even harder than having an own business or other jobs.</a:t>
            </a:r>
          </a:p>
          <a:p>
            <a:pPr marL="0" indent="0">
              <a:buNone/>
            </a:pPr>
            <a:r>
              <a:rPr lang="en-US" dirty="0">
                <a:solidFill>
                  <a:srgbClr val="002060"/>
                </a:solidFill>
                <a:latin typeface="Arial" panose="020B0604020202020204" pitchFamily="34" charset="0"/>
                <a:cs typeface="Arial" panose="020B0604020202020204" pitchFamily="34" charset="0"/>
              </a:rPr>
              <a:t>	Before he found Microsoft, he reads thousands of books about human’s life. He thinks for the future civilization and development. So, he decided to create it. He reads books with very fast speed. He also had many coffees to be active. He tried very hard for this. Luckily, he got his success, he earned billions of moneys. He shared his knowledge, skills and education to people. An interviewer asked him what is the biggest fear. He answered that my biggest fear is when his brain stopped working. That is the point, although he is old, he wants to learn new things. He knows that there is no end in education and knowledge.</a:t>
            </a:r>
          </a:p>
          <a:p>
            <a:pPr marL="0" indent="0">
              <a:buNone/>
            </a:pPr>
            <a:r>
              <a:rPr lang="en-US" dirty="0">
                <a:solidFill>
                  <a:srgbClr val="002060"/>
                </a:solidFill>
                <a:latin typeface="Arial" panose="020B0604020202020204" pitchFamily="34" charset="0"/>
                <a:cs typeface="Arial" panose="020B0604020202020204" pitchFamily="34" charset="0"/>
              </a:rPr>
              <a:t>	So, I think everyone should be like Bill Gates so that everybody in this world know about what human life is.</a:t>
            </a:r>
          </a:p>
          <a:p>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2264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62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Poverty is one of the world’s biggest problems, and Bill Gates is one of the world’s richest people. Usually, rich people wouldn’t help as most of them are too privileged to do so, but Bill Gates is different, he uses his privilege to help others and make a difference as we see in the Netflix documentary, Inside the mind of Bill Gates. In this Essay I’m mainly going to talking about the first part but the others are also really good.</a:t>
            </a:r>
          </a:p>
          <a:p>
            <a:pPr marL="0" indent="0">
              <a:buNone/>
            </a:pPr>
            <a:r>
              <a:rPr lang="en-US" dirty="0">
                <a:solidFill>
                  <a:srgbClr val="002060"/>
                </a:solidFill>
                <a:latin typeface="Arial" panose="020B0604020202020204" pitchFamily="34" charset="0"/>
                <a:cs typeface="Arial" panose="020B0604020202020204" pitchFamily="34" charset="0"/>
              </a:rPr>
              <a:t>	There are an abundance of problems with poverty but the main one the first part mainly discusses is the need for sanitation and a better sewage system and how thousands of people die from preventable and treatable diseases such diarrhea and cholera and how these could be prevented with an updated sewer system in poorer places.</a:t>
            </a:r>
          </a:p>
          <a:p>
            <a:pPr marL="0" indent="0">
              <a:buNone/>
            </a:pPr>
            <a:r>
              <a:rPr lang="en-US" dirty="0">
                <a:solidFill>
                  <a:srgbClr val="002060"/>
                </a:solidFill>
                <a:latin typeface="Arial" panose="020B0604020202020204" pitchFamily="34" charset="0"/>
                <a:cs typeface="Arial" panose="020B0604020202020204" pitchFamily="34" charset="0"/>
              </a:rPr>
              <a:t>	Bill is trying to change this as he has been working with other people in order to improve this by working up with new designs. This has been in its early phases but he’s persistent that he can help people be healthier and safer. He and his wife, Melinda Gates started the Bill and Melinda Gates Foundation and helping with a lot of different causes in the world.</a:t>
            </a:r>
          </a:p>
          <a:p>
            <a:pPr marL="0" indent="0">
              <a:buNone/>
            </a:pPr>
            <a:r>
              <a:rPr lang="en-US" dirty="0">
                <a:solidFill>
                  <a:srgbClr val="002060"/>
                </a:solidFill>
                <a:latin typeface="Arial" panose="020B0604020202020204" pitchFamily="34" charset="0"/>
                <a:cs typeface="Arial" panose="020B0604020202020204" pitchFamily="34" charset="0"/>
              </a:rPr>
              <a:t>	In short, Bill Gates is an inspiration to us for trying to help people in need and trying to improve the world. Unlike other rich people he uses his influence to help people.</a:t>
            </a:r>
          </a:p>
          <a:p>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6428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47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Software magnate Bill Gates is one of the most famous people in the world, but the public barely knows him. Gates has been a household name for decades for two reasons: he was the face of Microsoft during an era when the company’s products became ubiquitous, and, perhaps more notably, he’s very, very rich. Yet, he’s never been the kind of celebrity whose personal life and political opinions are splashed across the tabloids and social media. And unlike the late Steve Jobs — his contemporary and occasional rival — Gates is rarely discussed in terms of some ineffable mystique.</a:t>
            </a:r>
          </a:p>
          <a:p>
            <a:pPr marL="0" indent="0">
              <a:buNone/>
            </a:pPr>
            <a:r>
              <a:rPr lang="en-US" dirty="0">
                <a:solidFill>
                  <a:srgbClr val="002060"/>
                </a:solidFill>
                <a:latin typeface="Arial" panose="020B0604020202020204" pitchFamily="34" charset="0"/>
                <a:cs typeface="Arial" panose="020B0604020202020204" pitchFamily="34" charset="0"/>
              </a:rPr>
              <a:t>	The title of Davis Guggenheim’s three-part Netflix documentary Inside Bill’s Brain: Decoding Bill Gates (which debuts on Friday, September 20th) speaks to its subject’s opacity. What makes one of the world’s wealthiest people tick? What formed him? How did he come to dominate a fiercely competitive industry so thoroughly that the US government sued Microsoft under antitrust statutes?</a:t>
            </a:r>
          </a:p>
          <a:p>
            <a:pPr marL="0" indent="0">
              <a:buNone/>
            </a:pPr>
            <a:r>
              <a:rPr lang="en-US" dirty="0">
                <a:solidFill>
                  <a:srgbClr val="002060"/>
                </a:solidFill>
                <a:latin typeface="Arial" panose="020B0604020202020204" pitchFamily="34" charset="0"/>
                <a:cs typeface="Arial" panose="020B0604020202020204" pitchFamily="34" charset="0"/>
              </a:rPr>
              <a:t>	Guggenheim gets into all that… sort of. Over the course of nearly three hours, Inside Bill’s Brain covers the basics of Gates’ life: his childhood, education, Microsoft stewardship, marriage to his wife Melinda, and the charitable foundation they co-</a:t>
            </a:r>
            <a:r>
              <a:rPr lang="en-US" dirty="0" err="1">
                <a:solidFill>
                  <a:srgbClr val="002060"/>
                </a:solidFill>
                <a:latin typeface="Arial" panose="020B0604020202020204" pitchFamily="34" charset="0"/>
                <a:cs typeface="Arial" panose="020B0604020202020204" pitchFamily="34" charset="0"/>
              </a:rPr>
              <a:t>manage.At</a:t>
            </a:r>
            <a:r>
              <a:rPr lang="en-US" dirty="0">
                <a:solidFill>
                  <a:srgbClr val="002060"/>
                </a:solidFill>
                <a:latin typeface="Arial" panose="020B0604020202020204" pitchFamily="34" charset="0"/>
                <a:cs typeface="Arial" panose="020B0604020202020204" pitchFamily="34" charset="0"/>
              </a:rPr>
              <a:t> times, though, it seems like the Bill &amp; Melinda Gates Foundation is this doc’s real subject. Each episode of Inside Bill’s Brain focuses on one of the foundation’s major initiatives: improving sewage conditions in developing countries, eradicating polio, and developing a cleaner, safer form of nuclear power. Each of the three parts shifts rapidly between interviews, biographical material, and fly-on-the-wall footage of the Gates team’s philanthropic missions. Guggenheim eschews traditional transitions, and instead jumps from subject to subject, even when there’s no clear connection between them.</a:t>
            </a:r>
          </a:p>
          <a:p>
            <a:pPr marL="0" indent="0">
              <a:buNone/>
            </a:pPr>
            <a:r>
              <a:rPr lang="en-US" dirty="0">
                <a:solidFill>
                  <a:srgbClr val="002060"/>
                </a:solidFill>
                <a:latin typeface="Arial" panose="020B0604020202020204" pitchFamily="34" charset="0"/>
                <a:cs typeface="Arial" panose="020B0604020202020204" pitchFamily="34" charset="0"/>
              </a:rPr>
              <a:t>	The point, apparently, is to replicate Bill Gates’ thought processes. Having spent most of his adult life (and even some of his teenage years) juggling multiple complicated projects, Gates doesn’t have the kind of mind that functions in neat, straight lines. At one point, Melinda even laughs at this </a:t>
            </a:r>
            <a:r>
              <a:rPr lang="en-US" dirty="0" err="1">
                <a:solidFill>
                  <a:srgbClr val="002060"/>
                </a:solidFill>
                <a:latin typeface="Arial" panose="020B0604020202020204" pitchFamily="34" charset="0"/>
                <a:cs typeface="Arial" panose="020B0604020202020204" pitchFamily="34" charset="0"/>
              </a:rPr>
              <a:t>series’s</a:t>
            </a:r>
            <a:r>
              <a:rPr lang="en-US" dirty="0">
                <a:solidFill>
                  <a:srgbClr val="002060"/>
                </a:solidFill>
                <a:latin typeface="Arial" panose="020B0604020202020204" pitchFamily="34" charset="0"/>
                <a:cs typeface="Arial" panose="020B0604020202020204" pitchFamily="34" charset="0"/>
              </a:rPr>
              <a:t> title, saying that her husband’s brain is as cluttered and chaotic as the cheap apartment he once shared with Paul Allen when the two were building Microsoft.</a:t>
            </a:r>
          </a:p>
        </p:txBody>
      </p:sp>
    </p:spTree>
    <p:extLst>
      <p:ext uri="{BB962C8B-B14F-4D97-AF65-F5344CB8AC3E}">
        <p14:creationId xmlns:p14="http://schemas.microsoft.com/office/powerpoint/2010/main" val="3248731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55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Currently, Bill Gates is the 2nd richest man in the world. He was born from an ordinary family and had a normal life just like the other kids. Bill decided to create a new system of toilets for the countries with bad sewage system. He called many engineers and scientists to find a solution together. It took time, money and a lot of effort in order to be able to help fix the sewage system by creating new formulas. He read many books about people dying from diarrhea. He worked cooperatively with the rest and never complained about anything. He was punctual and hard-working when it comes to something important like this.</a:t>
            </a:r>
          </a:p>
          <a:p>
            <a:pPr marL="0" indent="0">
              <a:buNone/>
            </a:pPr>
            <a:r>
              <a:rPr lang="en-US" dirty="0">
                <a:solidFill>
                  <a:srgbClr val="002060"/>
                </a:solidFill>
                <a:latin typeface="Arial" panose="020B0604020202020204" pitchFamily="34" charset="0"/>
                <a:cs typeface="Arial" panose="020B0604020202020204" pitchFamily="34" charset="0"/>
              </a:rPr>
              <a:t>	His team came to a solution and announced that there’s a way to help solve the problem and had an agreement in a meeting which a lot of people attended to listen to him. As he was the leader he attended important assemblies and led his team carefully and well. He was able to achieve numerous things and became really popular all around the world. Many of his teammates thought for a second like “why would Bill Gates call me for a toilet system and why is it important for someone who is an expert in technology.” It sounded weird at first, but they all agreed and started the project.</a:t>
            </a:r>
          </a:p>
          <a:p>
            <a:pPr marL="0" indent="0">
              <a:buNone/>
            </a:pPr>
            <a:r>
              <a:rPr lang="en-US" dirty="0">
                <a:solidFill>
                  <a:srgbClr val="002060"/>
                </a:solidFill>
                <a:latin typeface="Arial" panose="020B0604020202020204" pitchFamily="34" charset="0"/>
                <a:cs typeface="Arial" panose="020B0604020202020204" pitchFamily="34" charset="0"/>
              </a:rPr>
              <a:t>	Now, those countries with poor sewage system are able to handle the citizens with clean and advanced system of toilets. That was a great success and many people are able to live a better life. I really admire him and hope to become like him one day</a:t>
            </a:r>
          </a:p>
          <a:p>
            <a:pPr marL="0" indent="0">
              <a:buNone/>
            </a:pP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8745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32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In this writing of Part 1 of Inside Bill’s Brain show, I would like to concentrate on one specific part. Bill and Melinda read a story in the paper, it was about that, kids around the world are dying for reasons that are entirely preventable diseases. Bill wanted every child to be equally treated.</a:t>
            </a:r>
          </a:p>
          <a:p>
            <a:pPr marL="0" indent="0">
              <a:buNone/>
            </a:pPr>
            <a:r>
              <a:rPr lang="en-US" dirty="0">
                <a:solidFill>
                  <a:srgbClr val="002060"/>
                </a:solidFill>
                <a:latin typeface="Arial" panose="020B0604020202020204" pitchFamily="34" charset="0"/>
                <a:cs typeface="Arial" panose="020B0604020202020204" pitchFamily="34" charset="0"/>
              </a:rPr>
              <a:t>	The article said that sewage seeps into water to produce one of the deadliest ailments in the world today; diarrhea. Melinda understands that those kids in undeveloped places wouldn’t make it to hospitals or pharmacy in time, and that how tragic it would be as a perspective from a mother. The article got them into thinking about global health and what could they do.</a:t>
            </a:r>
          </a:p>
          <a:p>
            <a:pPr marL="0" indent="0">
              <a:buNone/>
            </a:pPr>
            <a:r>
              <a:rPr lang="en-US" dirty="0">
                <a:solidFill>
                  <a:srgbClr val="002060"/>
                </a:solidFill>
                <a:latin typeface="Arial" panose="020B0604020202020204" pitchFamily="34" charset="0"/>
                <a:cs typeface="Arial" panose="020B0604020202020204" pitchFamily="34" charset="0"/>
              </a:rPr>
              <a:t>	Bill went on to read the World Development Report about how many kids are dying of diarrhea. It made him wonder if the world is applying its incredible set of resources to eliminate these deaths. He wanted make a change.</a:t>
            </a:r>
          </a:p>
          <a:p>
            <a:pPr marL="0" indent="0">
              <a:buNone/>
            </a:pPr>
            <a:r>
              <a:rPr lang="en-US" dirty="0">
                <a:solidFill>
                  <a:srgbClr val="002060"/>
                </a:solidFill>
                <a:latin typeface="Arial" panose="020B0604020202020204" pitchFamily="34" charset="0"/>
                <a:cs typeface="Arial" panose="020B0604020202020204" pitchFamily="34" charset="0"/>
              </a:rPr>
              <a:t>	It was in India, when the reporter asked the Indian family where he could urinate. he pointed at a place, where he realized it was taking to the somewhere, they collected water to drink. Now they get that diarrheal infection is taking place in mud where their kids play in, has human sewages in it.</a:t>
            </a:r>
          </a:p>
          <a:p>
            <a:pPr marL="0" indent="0">
              <a:buNone/>
            </a:pPr>
            <a:r>
              <a:rPr lang="en-US" dirty="0">
                <a:solidFill>
                  <a:srgbClr val="002060"/>
                </a:solidFill>
                <a:latin typeface="Arial" panose="020B0604020202020204" pitchFamily="34" charset="0"/>
                <a:cs typeface="Arial" panose="020B0604020202020204" pitchFamily="34" charset="0"/>
              </a:rPr>
              <a:t>	They did many researches and took a year. Then, they started brainstorming and putting everything together, to build a toilet where it's not only better for everyone’s hygiene, but also produce electricity.</a:t>
            </a:r>
          </a:p>
          <a:p>
            <a:pPr marL="0" indent="0">
              <a:buNone/>
            </a:pPr>
            <a:r>
              <a:rPr lang="en-US" dirty="0">
                <a:solidFill>
                  <a:srgbClr val="002060"/>
                </a:solidFill>
                <a:latin typeface="Arial" panose="020B0604020202020204" pitchFamily="34" charset="0"/>
                <a:cs typeface="Arial" panose="020B0604020202020204" pitchFamily="34" charset="0"/>
              </a:rPr>
              <a:t>	If he failed, it would have been 7 years of work and 500 million dollars wasted. It was 18 months later; Omni Processor was produced. The machine worked exactly they imagined it would. It evaporates the water, solids going to a fire, they boil them, they boil more steam and drive a steam engine to make electricity to drive the whole process.</a:t>
            </a:r>
          </a:p>
          <a:p>
            <a:pPr marL="0" indent="0">
              <a:buNone/>
            </a:pPr>
            <a:r>
              <a:rPr lang="en-US" dirty="0">
                <a:solidFill>
                  <a:srgbClr val="002060"/>
                </a:solidFill>
                <a:latin typeface="Arial" panose="020B0604020202020204" pitchFamily="34" charset="0"/>
                <a:cs typeface="Arial" panose="020B0604020202020204" pitchFamily="34" charset="0"/>
              </a:rPr>
              <a:t>	It requires no external power, and no outside water. The only byproducts are electricity, ash, and clean, drinkable water. They had hundreds of mechanics, engineers, electricians and getting it to run every day. The hard part was sending this to the outside world and making it progress there, too.</a:t>
            </a:r>
          </a:p>
          <a:p>
            <a:pPr marL="0" indent="0">
              <a:buNone/>
            </a:pPr>
            <a:r>
              <a:rPr lang="en-US" dirty="0">
                <a:solidFill>
                  <a:srgbClr val="002060"/>
                </a:solidFill>
                <a:latin typeface="Arial" panose="020B0604020202020204" pitchFamily="34" charset="0"/>
                <a:cs typeface="Arial" panose="020B0604020202020204" pitchFamily="34" charset="0"/>
              </a:rPr>
              <a:t>	Today in some poor countries, the Omni Processor is treating of the city’s fecal sludge, and providing clean, drinkable water.</a:t>
            </a:r>
          </a:p>
          <a:p>
            <a:pPr marL="0" indent="0">
              <a:buNone/>
            </a:pPr>
            <a:r>
              <a:rPr lang="en-US" dirty="0">
                <a:solidFill>
                  <a:srgbClr val="002060"/>
                </a:solidFill>
                <a:latin typeface="Arial" panose="020B0604020202020204" pitchFamily="34" charset="0"/>
                <a:cs typeface="Arial" panose="020B0604020202020204" pitchFamily="34" charset="0"/>
              </a:rPr>
              <a:t>	This clip of 52 minutes taught me so many things. It made me think, if Bill Gates could have taken a big action for what was happening around the world, from just plans on paper to a success, why would I give up on things when I lose myself.</a:t>
            </a:r>
          </a:p>
          <a:p>
            <a:pPr marL="0" indent="0">
              <a:buNone/>
            </a:pPr>
            <a:r>
              <a:rPr lang="en-US" dirty="0">
                <a:solidFill>
                  <a:srgbClr val="002060"/>
                </a:solidFill>
                <a:latin typeface="Arial" panose="020B0604020202020204" pitchFamily="34" charset="0"/>
                <a:cs typeface="Arial" panose="020B0604020202020204" pitchFamily="34" charset="0"/>
              </a:rPr>
              <a:t>	It might seem easy but it isn’t. It takes time. We need many qualities of building ourselves, such as, the quality of grit, perseverance or integrity. Now I know how myself, and everyone should be very focused on what our mindset is, and never underestimate ourselves, because nothing is impossible if you are willing to accomplish it.</a:t>
            </a:r>
          </a:p>
          <a:p>
            <a:pPr marL="0" indent="0">
              <a:buNone/>
            </a:pPr>
            <a:br>
              <a:rPr lang="en-US" dirty="0">
                <a:solidFill>
                  <a:srgbClr val="002060"/>
                </a:solidFill>
                <a:latin typeface="Arial" panose="020B0604020202020204" pitchFamily="34" charset="0"/>
                <a:cs typeface="Arial" panose="020B0604020202020204" pitchFamily="34" charset="0"/>
              </a:rPr>
            </a:b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9822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62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Gates dropped out of Harvard in 1975 to launch Microsoft. Microsoft became a worldwide app across the world. In the documentary about himself, he talked about his childhood, his education and so as his greatest accomplishments. In the first episode, he determines to talk about a hygienic disease in Africa. Diarrhea is a preventable disease in developed countries across the world. Bill has interpreted the solutions and formulas though no one really cares about it. He then asked around the world for possible explanations and funds for the process. Then these people realized to finally talked about it. In rural areas and some urban areas in Africa does not have enough money for an underground sewage system and for clean water. Bill hired a group of people to brainstorm the idea and to accomplish his dream and to change the world. Bill thought to make a sewer system and the overall process is to consume fresh water from the system into not costing a wide amount of money. It was a cycled process into not wasting much water and expense of the overall. In my opinion, Bill is a big brainer. He reads at 150words per minute and he has all the ideas and solutions of a particular problem and could process it. Bill Gates is a clever and smart businessman who has been a part of the top 10 richest businessman around the whole entire world</a:t>
            </a:r>
          </a:p>
        </p:txBody>
      </p:sp>
    </p:spTree>
    <p:extLst>
      <p:ext uri="{BB962C8B-B14F-4D97-AF65-F5344CB8AC3E}">
        <p14:creationId xmlns:p14="http://schemas.microsoft.com/office/powerpoint/2010/main" val="697777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55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 is a very popular person and he do a lot of things for this society. He is the one who invented the Microsoft, and he donate a lot of things who are suffering the danger of diseases. He is also a member of the donation association. Furthermore, he is also one of the richest men in the world.</a:t>
            </a:r>
          </a:p>
          <a:p>
            <a:pPr marL="0" indent="0">
              <a:buNone/>
            </a:pPr>
            <a:r>
              <a:rPr lang="en-US" dirty="0">
                <a:solidFill>
                  <a:srgbClr val="002060"/>
                </a:solidFill>
                <a:latin typeface="Arial" panose="020B0604020202020204" pitchFamily="34" charset="0"/>
                <a:cs typeface="Arial" panose="020B0604020202020204" pitchFamily="34" charset="0"/>
              </a:rPr>
              <a:t>	During his school life, Gates wrote his first program on a General Electric computer. It was a version of tic-tac-toe where you could play against the machine. Once in school, Gates discovered coding abilities, and they let him write the school’s computer program for scheduling students in classes.</a:t>
            </a:r>
          </a:p>
          <a:p>
            <a:pPr marL="0" indent="0">
              <a:buNone/>
            </a:pPr>
            <a:r>
              <a:rPr lang="en-US" dirty="0">
                <a:solidFill>
                  <a:srgbClr val="002060"/>
                </a:solidFill>
                <a:latin typeface="Arial" panose="020B0604020202020204" pitchFamily="34" charset="0"/>
                <a:cs typeface="Arial" panose="020B0604020202020204" pitchFamily="34" charset="0"/>
              </a:rPr>
              <a:t>	When he gets older and rich, he donates the people in poor countries who are suffering the polio, diarrhea and other diseases. He also enters the association of donation and helping. With that association, he really helped a lot of countries and people. In Nigeria, there were 798 polio cases at first and they make it down to less than 100 cases in only 2 years. They spent six billions of dollars for it. He also helped a lot of other countries and people who are needing help. He also has a lot of partners like Paul who is the co-founding Microsoft Corporation with childhood friend Bill Gate.</a:t>
            </a:r>
          </a:p>
          <a:p>
            <a:pPr marL="0" indent="0">
              <a:buNone/>
            </a:pPr>
            <a:r>
              <a:rPr lang="en-US" dirty="0">
                <a:solidFill>
                  <a:srgbClr val="002060"/>
                </a:solidFill>
                <a:latin typeface="Arial" panose="020B0604020202020204" pitchFamily="34" charset="0"/>
                <a:cs typeface="Arial" panose="020B0604020202020204" pitchFamily="34" charset="0"/>
              </a:rPr>
              <a:t>	Bill Gate is a very kind and generous person. He invented Microsoft for the people and he also help the people by donation. He is rich, and he use these monies in good ways for the world. So, people like him a lot.</a:t>
            </a:r>
          </a:p>
          <a:p>
            <a:pPr marL="0" indent="0">
              <a:buNone/>
            </a:pPr>
            <a:r>
              <a:rPr lang="en-US" dirty="0">
                <a:solidFill>
                  <a:srgbClr val="002060"/>
                </a:solidFill>
                <a:latin typeface="Arial" panose="020B0604020202020204" pitchFamily="34" charset="0"/>
                <a:cs typeface="Arial" panose="020B0604020202020204" pitchFamily="34" charset="0"/>
              </a:rPr>
              <a:t>	</a:t>
            </a:r>
            <a:br>
              <a:rPr lang="en-US" dirty="0">
                <a:solidFill>
                  <a:srgbClr val="002060"/>
                </a:solidFill>
                <a:latin typeface="Arial" panose="020B0604020202020204" pitchFamily="34" charset="0"/>
                <a:cs typeface="Arial" panose="020B0604020202020204" pitchFamily="34" charset="0"/>
              </a:rPr>
            </a:b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8525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85000" lnSpcReduction="10000"/>
          </a:bodyPr>
          <a:lstStyle/>
          <a:p>
            <a:pPr marL="457200" lvl="1" indent="0">
              <a:buNone/>
            </a:pPr>
            <a:r>
              <a:rPr lang="en-US" dirty="0">
                <a:solidFill>
                  <a:srgbClr val="002060"/>
                </a:solidFill>
                <a:latin typeface="Arial" panose="020B0604020202020204" pitchFamily="34" charset="0"/>
                <a:cs typeface="Arial" panose="020B0604020202020204" pitchFamily="34" charset="0"/>
              </a:rPr>
              <a:t>	They made their way through the machine, getting boiled and treated. A few minutes later he took a long taste of the end result: a glass of delicious drinking water.</a:t>
            </a:r>
          </a:p>
          <a:p>
            <a:pPr marL="457200" lvl="1" indent="0">
              <a:buNone/>
            </a:pPr>
            <a:r>
              <a:rPr lang="en-US" dirty="0">
                <a:solidFill>
                  <a:srgbClr val="002060"/>
                </a:solidFill>
                <a:latin typeface="Arial" panose="020B0604020202020204" pitchFamily="34" charset="0"/>
                <a:cs typeface="Arial" panose="020B0604020202020204" pitchFamily="34" charset="0"/>
              </a:rPr>
              <a:t>	The occasion was a tour of a facility that burns human waste and produces water and electricity (plus a little ash). He have visited lots of similar sites, like power plants and paper mills, so when he heard about this one—it’s part of the Gates Foundation’s effort to improve sanitation in poor countries—he was eager to check it out.</a:t>
            </a:r>
          </a:p>
          <a:p>
            <a:pPr marL="457200" lvl="1" indent="0">
              <a:buNone/>
            </a:pPr>
            <a:r>
              <a:rPr lang="en-US" dirty="0">
                <a:solidFill>
                  <a:srgbClr val="002060"/>
                </a:solidFill>
                <a:latin typeface="Arial" panose="020B0604020202020204" pitchFamily="34" charset="0"/>
                <a:cs typeface="Arial" panose="020B0604020202020204" pitchFamily="34" charset="0"/>
              </a:rPr>
              <a:t>	The water tasted as good as any he have had out of a bottle. And having studied the engineering behind it, he would happily drink it every day. It’s that safe.</a:t>
            </a:r>
          </a:p>
          <a:p>
            <a:pPr marL="0" indent="0">
              <a:buNone/>
            </a:pPr>
            <a:br>
              <a:rPr lang="en-US" dirty="0">
                <a:solidFill>
                  <a:srgbClr val="002060"/>
                </a:solidFill>
                <a:latin typeface="Arial" panose="020B0604020202020204" pitchFamily="34" charset="0"/>
                <a:cs typeface="Arial" panose="020B0604020202020204" pitchFamily="34" charset="0"/>
              </a:rPr>
            </a:b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2589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47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From the exposure I've had from watching the first episode of the documentary, I've seen that Bill Gates is truly an admirable person. His dedication to solve the sanitary problem in developing countries even though he comes from a privileged background is inspirational.</a:t>
            </a:r>
          </a:p>
          <a:p>
            <a:pPr marL="0" indent="0">
              <a:buNone/>
            </a:pPr>
            <a:r>
              <a:rPr lang="en-US" dirty="0">
                <a:solidFill>
                  <a:srgbClr val="002060"/>
                </a:solidFill>
                <a:latin typeface="Arial" panose="020B0604020202020204" pitchFamily="34" charset="0"/>
                <a:cs typeface="Arial" panose="020B0604020202020204" pitchFamily="34" charset="0"/>
              </a:rPr>
              <a:t>	I love the fact that his parents, especially his mom, were supporting of him and encouraged him and helped him be the person that he is today. He is still down to earth and humble even after all of his successes and doesn’t act arrogant or stuck up. His wife, Melinda, is a great role model as well. Even though women have been oppressed over history, Melinda and Bill’s mom have earned high positions in their industries.</a:t>
            </a:r>
          </a:p>
          <a:p>
            <a:pPr marL="0" indent="0">
              <a:buNone/>
            </a:pPr>
            <a:r>
              <a:rPr lang="en-US" dirty="0">
                <a:solidFill>
                  <a:srgbClr val="002060"/>
                </a:solidFill>
                <a:latin typeface="Arial" panose="020B0604020202020204" pitchFamily="34" charset="0"/>
                <a:cs typeface="Arial" panose="020B0604020202020204" pitchFamily="34" charset="0"/>
              </a:rPr>
              <a:t>	Solving third world problems such as plumbing or hygiene, even things as disregarded as that, would be of interest to people in high authority is mostly likely unheard of. Nobody who has lived with privilege and comfort all their life would care of people who are suffering unless they’re good enough to educate themselves and help all they can. Bill Gates, someone who’s probably one of the most successful people in the world, and with all that power he has chosen to help.</a:t>
            </a:r>
          </a:p>
          <a:p>
            <a:pPr marL="0" indent="0">
              <a:buNone/>
            </a:pPr>
            <a:r>
              <a:rPr lang="en-US" dirty="0">
                <a:solidFill>
                  <a:srgbClr val="002060"/>
                </a:solidFill>
                <a:latin typeface="Arial" panose="020B0604020202020204" pitchFamily="34" charset="0"/>
                <a:cs typeface="Arial" panose="020B0604020202020204" pitchFamily="34" charset="0"/>
              </a:rPr>
              <a:t>	He was so true to his work and put in so much time, effort and money to fix one of the many issues this world currently has. I think the reason he’s so successful is because he’s so open-minded and tries to see everything from a different perspective and respects opinions. That way he would see the various problems from people’s point of view.</a:t>
            </a:r>
          </a:p>
          <a:p>
            <a:pPr marL="0" indent="0">
              <a:buNone/>
            </a:pPr>
            <a:r>
              <a:rPr lang="en-US" dirty="0">
                <a:solidFill>
                  <a:srgbClr val="002060"/>
                </a:solidFill>
                <a:latin typeface="Arial" panose="020B0604020202020204" pitchFamily="34" charset="0"/>
                <a:cs typeface="Arial" panose="020B0604020202020204" pitchFamily="34" charset="0"/>
              </a:rPr>
              <a:t>	It’s refreshing to see how one of the greatest minds in the century works. I’ve definitely been amazed.</a:t>
            </a:r>
          </a:p>
          <a:p>
            <a:pPr marL="0" indent="0">
              <a:buNone/>
            </a:pPr>
            <a:br>
              <a:rPr lang="en-US" dirty="0">
                <a:solidFill>
                  <a:srgbClr val="002060"/>
                </a:solidFill>
                <a:latin typeface="Arial" panose="020B0604020202020204" pitchFamily="34" charset="0"/>
                <a:cs typeface="Arial" panose="020B0604020202020204" pitchFamily="34" charset="0"/>
              </a:rPr>
            </a:b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7546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55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Everyone knows who Bill Gates is, or at least the majority of the world’s population. Most people only know that he’s the CEO of Microsoft, he’s extremely rich and literally nothing else. Bill isn’t one of the celebrities whose past has been known by the most of the public. Which is true but Bill has done many other selfless things for the world such as making an operating system and improving sanitation in developing countries drastically.</a:t>
            </a:r>
          </a:p>
          <a:p>
            <a:pPr marL="0" indent="0">
              <a:buNone/>
            </a:pPr>
            <a:r>
              <a:rPr lang="en-US" dirty="0">
                <a:solidFill>
                  <a:srgbClr val="002060"/>
                </a:solidFill>
                <a:latin typeface="Arial" panose="020B0604020202020204" pitchFamily="34" charset="0"/>
                <a:cs typeface="Arial" panose="020B0604020202020204" pitchFamily="34" charset="0"/>
              </a:rPr>
              <a:t>	In this 3-part Netflix documentary, Inside Bill’s Brain: Decoding Bill Gates, it’s mostly about Bill doing charity work and not about his personal life. Each episode is about different major topics Gates has done for the world. The first episode focuses on improving sewage systems in some underdeveloped countries. Microsoft spends 5 billion dollars a year to work on US public education, they give medicine to those in need and vaccines to poor kids. Bill and his wife is one of the only people who shed light on South Africa’s sanitation problems connecting to children. He explains the huge number of children dying due to diarrhea. Gates’ mom explained how Bill get frustrated in his childhood and sometimes would not come out of his room for days.</a:t>
            </a:r>
          </a:p>
          <a:p>
            <a:pPr marL="0" indent="0">
              <a:buNone/>
            </a:pPr>
            <a:r>
              <a:rPr lang="en-US" dirty="0">
                <a:solidFill>
                  <a:srgbClr val="002060"/>
                </a:solidFill>
                <a:latin typeface="Arial" panose="020B0604020202020204" pitchFamily="34" charset="0"/>
                <a:cs typeface="Arial" panose="020B0604020202020204" pitchFamily="34" charset="0"/>
              </a:rPr>
              <a:t>	He developed a sewage system with many complicated parts but would turn human waste into fuel instead of contaminating the very water children of South Africa bathe in. He also made a toilet that separates urine and feces with the use of screws, the burning of the waste gives energy to power the screw. At the end the feces is only left to a pile of ashes and the urine is sanitized. However, it was too overpriced with the tag of $50,000. The episode ends of with one of the biggest manufactures in the world, </a:t>
            </a:r>
            <a:r>
              <a:rPr lang="en-US" dirty="0" err="1">
                <a:solidFill>
                  <a:srgbClr val="002060"/>
                </a:solidFill>
                <a:latin typeface="Arial" panose="020B0604020202020204" pitchFamily="34" charset="0"/>
                <a:cs typeface="Arial" panose="020B0604020202020204" pitchFamily="34" charset="0"/>
              </a:rPr>
              <a:t>Lixil</a:t>
            </a:r>
            <a:r>
              <a:rPr lang="en-US" dirty="0">
                <a:solidFill>
                  <a:srgbClr val="002060"/>
                </a:solidFill>
                <a:latin typeface="Arial" panose="020B0604020202020204" pitchFamily="34" charset="0"/>
                <a:cs typeface="Arial" panose="020B0604020202020204" pitchFamily="34" charset="0"/>
              </a:rPr>
              <a:t> agreed to develop Bill’s toilet.</a:t>
            </a:r>
          </a:p>
          <a:p>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2864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B6C9-3B0E-40FD-8D41-1234BD311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DF365B-F6E7-4775-B758-6D4741DC399E}"/>
              </a:ext>
            </a:extLst>
          </p:cNvPr>
          <p:cNvSpPr>
            <a:spLocks noGrp="1"/>
          </p:cNvSpPr>
          <p:nvPr>
            <p:ph idx="1"/>
          </p:nvPr>
        </p:nvSpPr>
        <p:spPr/>
        <p:txBody>
          <a:bodyPr>
            <a:normAutofit fontScale="62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Taking reference from the film, I’ve seen that; Bill Gates is a person who really puts effort in his work and everything. He is also a truly admirable person who would go through any difficulties and make sure his work is done. He was also very determined to develop to solve the sanitation problems in many developing countries although he comes with a background which is privileged.</a:t>
            </a:r>
          </a:p>
          <a:p>
            <a:pPr marL="0" indent="0">
              <a:buNone/>
            </a:pPr>
            <a:r>
              <a:rPr lang="en-US" dirty="0">
                <a:solidFill>
                  <a:srgbClr val="002060"/>
                </a:solidFill>
                <a:latin typeface="Arial" panose="020B0604020202020204" pitchFamily="34" charset="0"/>
                <a:cs typeface="Arial" panose="020B0604020202020204" pitchFamily="34" charset="0"/>
              </a:rPr>
              <a:t>	Bill’s family is one thing that is excellent. His mother especially is very encouraging and supportive of what he’s doing. In other way she helped him to be what he is today and Bill was also very passionate. Melinda, his wife also plays a big part in his life. She a great role model. Bill was still very humble even after his success. Both women are people of high positions. Despite his successes, he’s taken interest into solving the toiletry problem that has been going on in the poorer countries, which is often ignored and not noticed by most people. That compassionate nature is one of the things that makes him truly inspirational.</a:t>
            </a:r>
          </a:p>
          <a:p>
            <a:pPr marL="0" indent="0">
              <a:buNone/>
            </a:pPr>
            <a:r>
              <a:rPr lang="en-US" dirty="0">
                <a:solidFill>
                  <a:srgbClr val="002060"/>
                </a:solidFill>
                <a:latin typeface="Arial" panose="020B0604020202020204" pitchFamily="34" charset="0"/>
                <a:cs typeface="Arial" panose="020B0604020202020204" pitchFamily="34" charset="0"/>
              </a:rPr>
              <a:t>	Bill was always a person who likes to think any sort of things. His wife even said that his mind is complex. I’m sure it’s the truth since he’s the co-founder of Microsoft Corporation. And Microsoft is the most popular software today.</a:t>
            </a:r>
          </a:p>
          <a:p>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619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EE839-AF5F-4FE6-94F4-5CFC7F35E51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D7C48D-504F-4F36-A42D-F01BEC6C5F52}"/>
              </a:ext>
            </a:extLst>
          </p:cNvPr>
          <p:cNvSpPr>
            <a:spLocks noGrp="1"/>
          </p:cNvSpPr>
          <p:nvPr>
            <p:ph idx="1"/>
          </p:nvPr>
        </p:nvSpPr>
        <p:spPr/>
        <p:txBody>
          <a:bodyPr>
            <a:normAutofit fontScale="55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I and my class recently watched the documentary series of “Inside Bill Gates's Brain”. A young boy, Bill Gates with interests in computers and programming had never expected to be a billionaire philanthropist and Microsoft co-founder. Fate was with him throughout the times, yet his childhood was not very smooth. It makes Bill Gates a very hardworking and delicate person who we truly admire. For reaching this place he is in right now was so much depending on his amazing and supportive parents who encouraged him all the way. Even after all those successes, he was still a kind-hearted and humble human to the earth. As he grew up, he met this life partner which was also a good role model to people around. His wife, Melinda was oppressed over history, but Bill’s mom and she still managed to earn high positions in their industries. The privileged background he came from doesn’t matter when he can solve the sanitary problem in developing countries. Solving third world problems such as plumbing or hygiene, even things as disregarded as that, would be of interest to people in high authority is mostly likely unheard. All Bill’s times, efforts, and money he risked on were all super useful for this world. The world would not be as smooth as it is now without these efforts of Bill’s. He was a specially created person with lots of awesome skills in him such as open-mindedness and respecting opinions which bring him up here to today. The technology was not a lot to worry about after what Bill did. It was a big helping hand in this world and a great success for himself. We surely must look up to him and be thankful at the same time. </a:t>
            </a:r>
          </a:p>
        </p:txBody>
      </p:sp>
    </p:spTree>
    <p:extLst>
      <p:ext uri="{BB962C8B-B14F-4D97-AF65-F5344CB8AC3E}">
        <p14:creationId xmlns:p14="http://schemas.microsoft.com/office/powerpoint/2010/main" val="3732802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5695-9FC2-44E5-B1FC-A48387654A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33D61B-DBC9-4F1F-A259-A6FC0D9D1B32}"/>
              </a:ext>
            </a:extLst>
          </p:cNvPr>
          <p:cNvSpPr>
            <a:spLocks noGrp="1"/>
          </p:cNvSpPr>
          <p:nvPr>
            <p:ph idx="1"/>
          </p:nvPr>
        </p:nvSpPr>
        <p:spPr/>
        <p:txBody>
          <a:bodyPr>
            <a:normAutofit fontScale="92500" lnSpcReduction="10000"/>
          </a:bodyPr>
          <a:lstStyle/>
          <a:p>
            <a:pPr marL="0" indent="0">
              <a:buNone/>
            </a:pPr>
            <a:r>
              <a:rPr lang="en-US" dirty="0">
                <a:solidFill>
                  <a:srgbClr val="002060"/>
                </a:solidFill>
                <a:latin typeface="Arial" panose="020B0604020202020204" pitchFamily="34" charset="0"/>
                <a:cs typeface="Arial" panose="020B0604020202020204" pitchFamily="34" charset="0"/>
              </a:rPr>
              <a:t>	Bill and Paul are best friend before that Bill always go to his house watching movies. He doesn’t want his brain to stop working. He believes that his brain is like a CPU. He usually goes to his other house. It was built in a place that is very pleasant and peaceful. He goes there every week and he take many books. He is searching and also note down the information. He also donates money to the poor village that effect by Polio even young children get Polio and they can’t live their life happily. On the other hand, he wants to end Polio. He compares with his childhood he was so lucky and he don’t have to worry about anything.</a:t>
            </a:r>
          </a:p>
        </p:txBody>
      </p:sp>
    </p:spTree>
    <p:extLst>
      <p:ext uri="{BB962C8B-B14F-4D97-AF65-F5344CB8AC3E}">
        <p14:creationId xmlns:p14="http://schemas.microsoft.com/office/powerpoint/2010/main" val="2689917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5695-9FC2-44E5-B1FC-A48387654A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33D61B-DBC9-4F1F-A259-A6FC0D9D1B32}"/>
              </a:ext>
            </a:extLst>
          </p:cNvPr>
          <p:cNvSpPr>
            <a:spLocks noGrp="1"/>
          </p:cNvSpPr>
          <p:nvPr>
            <p:ph idx="1"/>
          </p:nvPr>
        </p:nvSpPr>
        <p:spPr/>
        <p:txBody>
          <a:bodyPr>
            <a:normAutofit fontScale="47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It was an early morning when Bill and Melinda read a story in the paper that changed the course of their formation. The title of the article was” For Third World, Water Is Still a Deathly Drink” Basically the point of the article was to remind people that kids are dying around the world for reasons that are entirely preventable just because they happen to be born in Niger and not New York.</a:t>
            </a:r>
          </a:p>
          <a:p>
            <a:pPr marL="0" indent="0">
              <a:buNone/>
            </a:pPr>
            <a:r>
              <a:rPr lang="en-US" dirty="0">
                <a:solidFill>
                  <a:srgbClr val="002060"/>
                </a:solidFill>
                <a:latin typeface="Arial" panose="020B0604020202020204" pitchFamily="34" charset="0"/>
                <a:cs typeface="Arial" panose="020B0604020202020204" pitchFamily="34" charset="0"/>
              </a:rPr>
              <a:t>	Many people die by diarrhea and bill wanted to fix that problem. But there were only two choices. One was to fix sewage and toilets problems that would cost millions of dollars. Other was to leave it as it is. Bill didn’t like both of the choices so he met up with people who’s willing to find a new solution about it. He started by making notes on board(brainstorming) Later, he and the other person came to a conclusion that it would be possible. But there was still one big question left to answer. How can they transform their scribbles on a whiteboard into something that really works?</a:t>
            </a:r>
          </a:p>
          <a:p>
            <a:pPr marL="0" indent="0">
              <a:buNone/>
            </a:pPr>
            <a:r>
              <a:rPr lang="en-US" dirty="0">
                <a:solidFill>
                  <a:srgbClr val="002060"/>
                </a:solidFill>
                <a:latin typeface="Arial" panose="020B0604020202020204" pitchFamily="34" charset="0"/>
                <a:cs typeface="Arial" panose="020B0604020202020204" pitchFamily="34" charset="0"/>
              </a:rPr>
              <a:t>	Bill himself knew that the best and brightest engineers are too often focused on well-funded projects for business and military. So, he had to find a way to get them to think about toilets. Bill went back to eight universities but instead of asking them to show their designs in private, he had another idea. He sort of made a competition to invent a new toilet and he was willing to pay for it. He was amazed by the brilliant ideas made by many people. But he also knew that it would take years for even one to become reality.</a:t>
            </a:r>
          </a:p>
          <a:p>
            <a:pPr marL="0" indent="0">
              <a:buNone/>
            </a:pPr>
            <a:r>
              <a:rPr lang="en-US" dirty="0">
                <a:solidFill>
                  <a:srgbClr val="002060"/>
                </a:solidFill>
                <a:latin typeface="Arial" panose="020B0604020202020204" pitchFamily="34" charset="0"/>
                <a:cs typeface="Arial" panose="020B0604020202020204" pitchFamily="34" charset="0"/>
              </a:rPr>
              <a:t>	Six years after the first toilet flair, the engineers have refined their early prototypes. What began as a brainstorm on a whiteboard had finally come to life. Once again there was a problem. The prototype was too overpriced. But bill tried hard to processed through it and tried to built it with other engineers with low costs price and it was successful. Many years of hard work and ideas of Bill Gates had finally come to an end.</a:t>
            </a:r>
            <a:br>
              <a:rPr lang="en-US" dirty="0">
                <a:solidFill>
                  <a:srgbClr val="002060"/>
                </a:solidFill>
                <a:latin typeface="Arial" panose="020B0604020202020204" pitchFamily="34" charset="0"/>
                <a:cs typeface="Arial" panose="020B0604020202020204" pitchFamily="34" charset="0"/>
              </a:rPr>
            </a:b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4977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5695-9FC2-44E5-B1FC-A48387654A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33D61B-DBC9-4F1F-A259-A6FC0D9D1B32}"/>
              </a:ext>
            </a:extLst>
          </p:cNvPr>
          <p:cNvSpPr>
            <a:spLocks noGrp="1"/>
          </p:cNvSpPr>
          <p:nvPr>
            <p:ph idx="1"/>
          </p:nvPr>
        </p:nvSpPr>
        <p:spPr/>
        <p:txBody>
          <a:bodyPr>
            <a:normAutofit fontScale="77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It	's an eye-opener to health, sanitation and climate issues/problems in the world. I truly admire Bill Gates desire and relentlessness in not just looking for solutions but more importantly creating and making them happen no matter how many years it would take. It's comforting to know that a billionaire like Bill Gates really has a genuine care for poor people and for the future of our planet. May God bless him more with long &amp; healthy life!“ Each one of us has to start out with developing his or her own definition of success; and when we have these specific expectations of our selves we're more likely to live up to them. Ultimately, it's not what you get or even what you give, it's WHAT YOU BECOME. One of the best and most insightful documentaries. Bill &amp; Melinda Gates and The Gates Foundation have found viable and affordable ways to provide clean water in developing nations. AND, how we should be exploring safe nuclear power.</a:t>
            </a:r>
          </a:p>
        </p:txBody>
      </p:sp>
    </p:spTree>
    <p:extLst>
      <p:ext uri="{BB962C8B-B14F-4D97-AF65-F5344CB8AC3E}">
        <p14:creationId xmlns:p14="http://schemas.microsoft.com/office/powerpoint/2010/main" val="340428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5695-9FC2-44E5-B1FC-A48387654A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33D61B-DBC9-4F1F-A259-A6FC0D9D1B32}"/>
              </a:ext>
            </a:extLst>
          </p:cNvPr>
          <p:cNvSpPr>
            <a:spLocks noGrp="1"/>
          </p:cNvSpPr>
          <p:nvPr>
            <p:ph idx="1"/>
          </p:nvPr>
        </p:nvSpPr>
        <p:spPr/>
        <p:txBody>
          <a:bodyPr>
            <a:normAutofit fontScale="32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Gates. A very successful lad who holds the second biggest fortune on this planet, and leader of probably the most major event that you, dear teacher, have told us: The campaign to fix the toilet problem in Dakar. This man, this genius, who is he actually? Well, that question isn’t rhetorical anymore, because on Netflix, a documentary about his life and personality have been released? So, now my dear teacher, you are about to read the review of which I’ve written on it, just as you’ve ordered from me, your humble student. Now, let us begin, shall we?</a:t>
            </a:r>
          </a:p>
          <a:p>
            <a:pPr marL="0" indent="0">
              <a:buNone/>
            </a:pPr>
            <a:r>
              <a:rPr lang="en-US" dirty="0">
                <a:solidFill>
                  <a:srgbClr val="002060"/>
                </a:solidFill>
                <a:latin typeface="Arial" panose="020B0604020202020204" pitchFamily="34" charset="0"/>
                <a:cs typeface="Arial" panose="020B0604020202020204" pitchFamily="34" charset="0"/>
              </a:rPr>
              <a:t>First, his childhood. Bill was very competitive in his childhood, and had been taught to yearn for excellence. His mother, Mary Gates, was a person with heavy influence in many sectors, most notably charity. She was a main reason why Bill end up being the famous juggernaut of business he is today. She would bring Bill to her many board meetings, to make him more sociable, prepping him up for an important aspect of adulthood: Social Interaction.</a:t>
            </a:r>
          </a:p>
          <a:p>
            <a:pPr marL="0" indent="0">
              <a:buNone/>
            </a:pPr>
            <a:r>
              <a:rPr lang="en-US" dirty="0">
                <a:solidFill>
                  <a:srgbClr val="002060"/>
                </a:solidFill>
                <a:latin typeface="Arial" panose="020B0604020202020204" pitchFamily="34" charset="0"/>
                <a:cs typeface="Arial" panose="020B0604020202020204" pitchFamily="34" charset="0"/>
              </a:rPr>
              <a:t>	Now, his personality. Despite his success, Bill is an actually shy and nervous guy. He prances from place to place when he thinks and he bites at his pens and pencils when he is worried or confused. When he is totally frustrated however, he normally plays tennis to blow off the steam. Despite this, Bill managed to become a successful person because of his compassion and will to do what he thinks is right. He is where is he is now because of his determination, his open-minded-ness. He is a prime example of someone who normally wouldn’t be recognized, become someone so important to the whole world, everyone knows his name. He is an example of living life to be successful, and not to waste it.</a:t>
            </a:r>
          </a:p>
          <a:p>
            <a:pPr marL="0" indent="0">
              <a:buNone/>
            </a:pPr>
            <a:r>
              <a:rPr lang="en-US" dirty="0">
                <a:solidFill>
                  <a:srgbClr val="002060"/>
                </a:solidFill>
                <a:latin typeface="Arial" panose="020B0604020202020204" pitchFamily="34" charset="0"/>
                <a:cs typeface="Arial" panose="020B0604020202020204" pitchFamily="34" charset="0"/>
              </a:rPr>
              <a:t>	Now, if I continued on with his childhood and mentality, I would turn into an entire Wikipedia article, so I’ll leave it at that. The only thing you should know (although, you already do, right?) is that Bill went on to create Microsoft, and he then dropped out from his position, leading to the events of now.</a:t>
            </a:r>
          </a:p>
          <a:p>
            <a:pPr marL="0" indent="0">
              <a:buNone/>
            </a:pPr>
            <a:r>
              <a:rPr lang="en-US" dirty="0">
                <a:solidFill>
                  <a:srgbClr val="002060"/>
                </a:solidFill>
                <a:latin typeface="Arial" panose="020B0604020202020204" pitchFamily="34" charset="0"/>
                <a:cs typeface="Arial" panose="020B0604020202020204" pitchFamily="34" charset="0"/>
              </a:rPr>
              <a:t>	Doing this time, Bill noticed a certain problem. Sewage in Dakar, was being a very big threat to the population there, and many infants were being killed by diarrhea. Bill’s proposed solution to this problem was to reach out to major universities and colleges around the world, asking for talented individuals to gather and create designs for machines and system to solve the problem.</a:t>
            </a:r>
          </a:p>
          <a:p>
            <a:pPr marL="0" indent="0">
              <a:buNone/>
            </a:pPr>
            <a:r>
              <a:rPr lang="en-US" dirty="0">
                <a:solidFill>
                  <a:srgbClr val="002060"/>
                </a:solidFill>
                <a:latin typeface="Arial" panose="020B0604020202020204" pitchFamily="34" charset="0"/>
                <a:cs typeface="Arial" panose="020B0604020202020204" pitchFamily="34" charset="0"/>
              </a:rPr>
              <a:t>	The event went all over the news, with many anchors reporting on the story. Out of all the universities, only a few reached back out, but it was enough to gather clot to attract the media. Designs submitted, although being efficient, were hard to mass-produce for Dakar’s population, meaning they had to be rejected. Then, Bill took the ultimate gamble. A design for a toilet that turned human waste into clean, drinking water and fueled itself on the filtrate. If this design fails, his whole scheme falls apart. But Bill took the risk and jumped to it, and produced it. The device was a success, and the lowered infection rate of diarrhea and the boosted abundance of cleaning water made life in poorer countries more doable, and to his face, a much better reputation.</a:t>
            </a:r>
          </a:p>
          <a:p>
            <a:pPr marL="0" indent="0">
              <a:buNone/>
            </a:pPr>
            <a:r>
              <a:rPr lang="en-US" dirty="0">
                <a:solidFill>
                  <a:srgbClr val="002060"/>
                </a:solidFill>
                <a:latin typeface="Arial" panose="020B0604020202020204" pitchFamily="34" charset="0"/>
                <a:cs typeface="Arial" panose="020B0604020202020204" pitchFamily="34" charset="0"/>
              </a:rPr>
              <a:t>	Now, I know this may seem sudden, but I will now have to call it a day. This tale shall not have an epilogue, for I simply have no time. I’m sorry, for I have failed to see your request of a complete reflection to the complete end. I did try however, and as long as you enjoy my work and are happy with me, then I guess it is fine.</a:t>
            </a:r>
          </a:p>
          <a:p>
            <a:pPr marL="0" indent="0">
              <a:buNone/>
            </a:pPr>
            <a:r>
              <a:rPr lang="en-US" dirty="0">
                <a:solidFill>
                  <a:srgbClr val="002060"/>
                </a:solidFill>
                <a:latin typeface="Arial" panose="020B0604020202020204" pitchFamily="34" charset="0"/>
                <a:cs typeface="Arial" panose="020B0604020202020204" pitchFamily="34" charset="0"/>
              </a:rPr>
              <a:t>	Also, I would like to thank my friends, </a:t>
            </a:r>
            <a:r>
              <a:rPr lang="en-US" dirty="0" err="1">
                <a:solidFill>
                  <a:srgbClr val="002060"/>
                </a:solidFill>
                <a:latin typeface="Arial" panose="020B0604020202020204" pitchFamily="34" charset="0"/>
                <a:cs typeface="Arial" panose="020B0604020202020204" pitchFamily="34" charset="0"/>
              </a:rPr>
              <a:t>Lsk</a:t>
            </a:r>
            <a:r>
              <a:rPr lang="en-US" dirty="0">
                <a:solidFill>
                  <a:srgbClr val="002060"/>
                </a:solidFill>
                <a:latin typeface="Arial" panose="020B0604020202020204" pitchFamily="34" charset="0"/>
                <a:cs typeface="Arial" panose="020B0604020202020204" pitchFamily="34" charset="0"/>
              </a:rPr>
              <a:t>, Kai and MP for giving me a re-run of the information. I don’t have Netflix, meaning I couldn’t re-watch the documentary, and I have poor memory of pure audio if it doesn’t come with visuals, and you do remember, there weren’t any. If I didn’t have them, I would probably be lost, so I would like to give a dear and warm thank-you to them from the bottom of my heart. I am truly grateful. Anyway, I’m going to wrap it up now, so farewell. Bye~ </a:t>
            </a:r>
          </a:p>
          <a:p>
            <a:pPr marL="0" indent="0">
              <a:buNone/>
            </a:pP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8552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5695-9FC2-44E5-B1FC-A48387654A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33D61B-DBC9-4F1F-A259-A6FC0D9D1B32}"/>
              </a:ext>
            </a:extLst>
          </p:cNvPr>
          <p:cNvSpPr>
            <a:spLocks noGrp="1"/>
          </p:cNvSpPr>
          <p:nvPr>
            <p:ph idx="1"/>
          </p:nvPr>
        </p:nvSpPr>
        <p:spPr/>
        <p:txBody>
          <a:bodyPr>
            <a:normAutofit fontScale="92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Software businessman Bill Gates is one of the most famous people in the world, but the public barely knows him. Microsoft was founded on April 4, 1975 at a time when most Americans used typewriters. Bill Gates was born on October 28, 1955. He is a very smart man. He was the face of Microsoft during an era when the company’s products became famous and noticeable. He is a very rich man. He has never been kind of celebrity whose personal life and political opinions are splashed across social media. He and his business partner Paul Allen founded and built the world’s largest software business, Microsoft. He tried very hard and he found success and Gates became one of the richest men in the world.</a:t>
            </a:r>
          </a:p>
        </p:txBody>
      </p:sp>
    </p:spTree>
    <p:extLst>
      <p:ext uri="{BB962C8B-B14F-4D97-AF65-F5344CB8AC3E}">
        <p14:creationId xmlns:p14="http://schemas.microsoft.com/office/powerpoint/2010/main" val="3050809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5695-9FC2-44E5-B1FC-A48387654A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33D61B-DBC9-4F1F-A259-A6FC0D9D1B32}"/>
              </a:ext>
            </a:extLst>
          </p:cNvPr>
          <p:cNvSpPr>
            <a:spLocks noGrp="1"/>
          </p:cNvSpPr>
          <p:nvPr>
            <p:ph idx="1"/>
          </p:nvPr>
        </p:nvSpPr>
        <p:spPr/>
        <p:txBody>
          <a:bodyPr>
            <a:normAutofit fontScale="55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When Bill Gates was young, he was nicknamed “Happy Boy” because he was always smiling. Even now, through periods of stress, he keeps the positive attitude. He made me realize that being optimism can change the way we see the world.</a:t>
            </a:r>
          </a:p>
          <a:p>
            <a:pPr marL="0" indent="0">
              <a:buNone/>
            </a:pPr>
            <a:r>
              <a:rPr lang="en-US" dirty="0">
                <a:solidFill>
                  <a:srgbClr val="002060"/>
                </a:solidFill>
                <a:latin typeface="Arial" panose="020B0604020202020204" pitchFamily="34" charset="0"/>
                <a:cs typeface="Arial" panose="020B0604020202020204" pitchFamily="34" charset="0"/>
              </a:rPr>
              <a:t>	In his 20s, he was a co-founder of Microsoft and managed thousands of people. I really admire him because he was a successful at an early age. That make me think that our age does not matter for success. He lost his best friend, Kent while climbing mountain. They decided to do everything together. Bill’s perseverance in the emotional time shows us that it is possible to carry on even in some of our worst time. Although his yearly income is $12 billion, he would spend nearly $5 billion each year to help the world’s pressing health, poor people, and development problems. He is rich but he is also generous to help people. In many parts of world, an unsafe mixing of human waste and drinking water leads to many diseases like diarrhea and death. He wanted to help those people so he solved the toilet problems in many areas as possible by throwing the toilet expo. He also wanted to save the countries that have polio. He could not watch thousands of people died so he tried to eradicate polio by providing everyone with vaccines. He could save millions of people and the whole world.</a:t>
            </a:r>
          </a:p>
          <a:p>
            <a:pPr marL="0" indent="0">
              <a:buNone/>
            </a:pPr>
            <a:r>
              <a:rPr lang="en-US" dirty="0">
                <a:solidFill>
                  <a:srgbClr val="002060"/>
                </a:solidFill>
                <a:latin typeface="Arial" panose="020B0604020202020204" pitchFamily="34" charset="0"/>
                <a:cs typeface="Arial" panose="020B0604020202020204" pitchFamily="34" charset="0"/>
              </a:rPr>
              <a:t>	Bill Gates is not like some other rich people who is greedy of money. He made money for himself, his family and to save the entire world one day. The movie is very inspiring for teenage that give us lesson not to give up on things easily.</a:t>
            </a:r>
          </a:p>
          <a:p>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3171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5695-9FC2-44E5-B1FC-A48387654A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33D61B-DBC9-4F1F-A259-A6FC0D9D1B32}"/>
              </a:ext>
            </a:extLst>
          </p:cNvPr>
          <p:cNvSpPr>
            <a:spLocks noGrp="1"/>
          </p:cNvSpPr>
          <p:nvPr>
            <p:ph idx="1"/>
          </p:nvPr>
        </p:nvSpPr>
        <p:spPr/>
        <p:txBody>
          <a:bodyPr>
            <a:normAutofit fontScale="92500"/>
          </a:bodyPr>
          <a:lstStyle/>
          <a:p>
            <a:pPr marL="0" indent="0">
              <a:buNone/>
            </a:pPr>
            <a:r>
              <a:rPr lang="en-US" sz="1000" dirty="0">
                <a:solidFill>
                  <a:srgbClr val="002060"/>
                </a:solidFill>
                <a:latin typeface="Arial" panose="020B0604020202020204" pitchFamily="34" charset="0"/>
                <a:cs typeface="Arial" panose="020B0604020202020204" pitchFamily="34" charset="0"/>
              </a:rPr>
              <a:t>Entrepreneur and businessman Bill Gates and his business partner Paul Allen founded and built the world’s largest software business, Microsoft, through technological innovation, keen business strategy and aggressive business tactics. In the process, Gates became one of the richest men in the world.</a:t>
            </a:r>
          </a:p>
          <a:p>
            <a:pPr marL="0" indent="0">
              <a:buNone/>
            </a:pPr>
            <a:r>
              <a:rPr lang="en-US" sz="1000" dirty="0">
                <a:solidFill>
                  <a:srgbClr val="002060"/>
                </a:solidFill>
                <a:latin typeface="Arial" panose="020B0604020202020204" pitchFamily="34" charset="0"/>
                <a:cs typeface="Arial" panose="020B0604020202020204" pitchFamily="34" charset="0"/>
              </a:rPr>
              <a:t>Bill Gates was born William Henry Gates III on October 28, !955, in Seattle, Washington. Gates grew up in an upper-middle-class family with his older sister, </a:t>
            </a:r>
            <a:r>
              <a:rPr lang="en-US" sz="1000" dirty="0" err="1">
                <a:solidFill>
                  <a:srgbClr val="002060"/>
                </a:solidFill>
                <a:latin typeface="Arial" panose="020B0604020202020204" pitchFamily="34" charset="0"/>
                <a:cs typeface="Arial" panose="020B0604020202020204" pitchFamily="34" charset="0"/>
              </a:rPr>
              <a:t>Kristianne</a:t>
            </a:r>
            <a:r>
              <a:rPr lang="en-US" sz="1000" dirty="0">
                <a:solidFill>
                  <a:srgbClr val="002060"/>
                </a:solidFill>
                <a:latin typeface="Arial" panose="020B0604020202020204" pitchFamily="34" charset="0"/>
                <a:cs typeface="Arial" panose="020B0604020202020204" pitchFamily="34" charset="0"/>
              </a:rPr>
              <a:t>, and younger sister, Libby. Their father, William H. Gates Sr., was a promising, if somewhat shy, law student when he met his future wife, Marry Maxwell. She was an athletic, outgoing student at university of Washington, actively involved in student affairs and leadership. The Gates family atmosphere was warm and close, and all three children were encouraged to be competitive and strive for excellence. Gates showed early signs of competitive when he coordinated family athletic games at their summer house on Puget Sound. He also relished in playing board games (Risk was his favorite) and excelled at Monopoly.</a:t>
            </a:r>
          </a:p>
          <a:p>
            <a:pPr marL="0" indent="0">
              <a:buNone/>
            </a:pPr>
            <a:r>
              <a:rPr lang="en-US" sz="1000" dirty="0">
                <a:solidFill>
                  <a:srgbClr val="002060"/>
                </a:solidFill>
                <a:latin typeface="Arial" panose="020B0604020202020204" pitchFamily="34" charset="0"/>
                <a:cs typeface="Arial" panose="020B0604020202020204" pitchFamily="34" charset="0"/>
              </a:rPr>
              <a:t>Gates was voracious reader as a child, spending many hours poring over reference books such as the encyclopedia. Around the age of 11 or 12, Gates’s parents began to have concern about his behavior. He was doing well in the school, but he seemed bored and withdrawn at the time, and his parents worried he might become a loner. Though they were strong believers in public education, when Gates turned 13, his parents enrolled him at Seattle's exclusive preparatory Lakeside School. He blossomed in nearly all his subject, excelling in math and science, but also doing very well in drama and English. While at Lakeside School, a Seattle computer company offered to provide computer time for the students. The Mother’s Club used proceeds from the school’s rummage sale to purchase a teletype terminal for students to use. Gates became entrance with what a computer could do and spent much of his free time working on the terminal. He wrote a tic-tac-toe program in BASIC computer language that allowed users to play against the computer. Gates graduated from Lakeside in 1973. He scored 1590 out 1600 on the collage SAT test, a feat of intellectual achievement that he boasted about for several years when introducing himself to new people.</a:t>
            </a:r>
          </a:p>
          <a:p>
            <a:pPr marL="0" indent="0">
              <a:buNone/>
            </a:pPr>
            <a:r>
              <a:rPr lang="en-US" sz="1000" dirty="0">
                <a:solidFill>
                  <a:srgbClr val="002060"/>
                </a:solidFill>
                <a:latin typeface="Arial" panose="020B0604020202020204" pitchFamily="34" charset="0"/>
                <a:cs typeface="Arial" panose="020B0604020202020204" pitchFamily="34" charset="0"/>
              </a:rPr>
              <a:t>Gates enrolled at Harvard University in the fall of 1973, originally thinking of a career in law. Much to his parents’ dismay, Gates dropped out of college in 1975 to pursue his business, Microsoft, with partner Allen. Gates spent more of his time in the computer lab than classes. He did not really have a study regimen; he got by on a few hours of sleep, crammed for a test, and passed with a reasonable grade.</a:t>
            </a:r>
          </a:p>
          <a:p>
            <a:pPr marL="0" indent="0">
              <a:buNone/>
            </a:pPr>
            <a:r>
              <a:rPr lang="en-US" sz="1000" dirty="0">
                <a:solidFill>
                  <a:srgbClr val="002060"/>
                </a:solidFill>
                <a:latin typeface="Arial" panose="020B0604020202020204" pitchFamily="34" charset="0"/>
                <a:cs typeface="Arial" panose="020B0604020202020204" pitchFamily="34" charset="0"/>
              </a:rPr>
              <a:t>Gates met Allen, who was two years his senior, in high school at Lakeside School. The pair became fast friends, bonding over their common enthusiasm for computers, even though they were very different people. Allen was more reserve and shyer. Gates was feisty and at times combative. Regardless of their differences, Allen and Gates spent much of their free time together working on programs.</a:t>
            </a:r>
          </a:p>
          <a:p>
            <a:pPr marL="0" indent="0">
              <a:buNone/>
            </a:pPr>
            <a:r>
              <a:rPr lang="en-US" sz="1000" dirty="0">
                <a:solidFill>
                  <a:srgbClr val="002060"/>
                </a:solidFill>
                <a:latin typeface="Arial" panose="020B0604020202020204" pitchFamily="34" charset="0"/>
                <a:cs typeface="Arial" panose="020B0604020202020204" pitchFamily="34" charset="0"/>
              </a:rPr>
              <a:t>AS the computer industry grew, with companies like Apple, Intel and IBM developing hardware and components Gates was continuously on the road tout the merits of Microsoft software with him. Mary was highly respected and well connected with her membership on several corporate boards, including IBM’s. It was through Mary that Gates met the CEO of IBM. In November 1980, IBM was looking for software that would operate their upcoming personal computer (PC) and approached Microsoft. Legend has it that at the first meeting with Gates someone at IBM mistook him for an office assistant and he start working and doing his job. He offered the largest software Microsoft. After a lot of years, he became world’s richest and famous people in the world.</a:t>
            </a:r>
          </a:p>
          <a:p>
            <a:pPr marL="0" indent="0">
              <a:buNone/>
            </a:pPr>
            <a:endParaRPr lang="en-US" sz="1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6555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5695-9FC2-44E5-B1FC-A48387654A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33D61B-DBC9-4F1F-A259-A6FC0D9D1B32}"/>
              </a:ext>
            </a:extLst>
          </p:cNvPr>
          <p:cNvSpPr>
            <a:spLocks noGrp="1"/>
          </p:cNvSpPr>
          <p:nvPr>
            <p:ph idx="1"/>
          </p:nvPr>
        </p:nvSpPr>
        <p:spPr/>
        <p:txBody>
          <a:bodyPr>
            <a:normAutofit fontScale="77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Gates invented the Microsoft. He doesn’t eat for breakfast. His worse fear is that his brain would stop working. He can read something else while processing at the same time. He is a multiprocessor. He makes framework in his mind and he starts slotting in the information. He can pull ideas together that other people can’t see. He worked all days and nights during inventing Microsoft. Microsoft hit a new record high on Wall Street. His mother wants him to focus on community and family than spending times on scream. He gave his mom a hard time not following what she wanted. We should start out with developing our definition of success. We have to decided that what is important in the world. It is important to start developing solutions of the diseases unnaturally fast. He used to look at problems from unusual angles. There are many challenges in his life. Those are harder than he expected. It is not depending on our luck or fate, it is depending on who we are and what we </a:t>
            </a:r>
          </a:p>
        </p:txBody>
      </p:sp>
    </p:spTree>
    <p:extLst>
      <p:ext uri="{BB962C8B-B14F-4D97-AF65-F5344CB8AC3E}">
        <p14:creationId xmlns:p14="http://schemas.microsoft.com/office/powerpoint/2010/main" val="2773066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5695-9FC2-44E5-B1FC-A48387654A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33D61B-DBC9-4F1F-A259-A6FC0D9D1B32}"/>
              </a:ext>
            </a:extLst>
          </p:cNvPr>
          <p:cNvSpPr>
            <a:spLocks noGrp="1"/>
          </p:cNvSpPr>
          <p:nvPr>
            <p:ph idx="1"/>
          </p:nvPr>
        </p:nvSpPr>
        <p:spPr/>
        <p:txBody>
          <a:bodyPr>
            <a:normAutofit fontScale="62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This is about Bill Gates trying to solve the problem of starvation and drought in Africa. He went to Africa to help the under privilege African children. He wants every children to have equality. He wondered why every children in other countries have all amenities but African children don’t. He try to solve the problem of not having enough food and water for people mainly in Africa. He also wanted to make African people have equal amenities with the people in the rest of the world.</a:t>
            </a:r>
          </a:p>
          <a:p>
            <a:pPr marL="0" indent="0">
              <a:buNone/>
            </a:pPr>
            <a:r>
              <a:rPr lang="en-US" dirty="0">
                <a:solidFill>
                  <a:srgbClr val="002060"/>
                </a:solidFill>
                <a:latin typeface="Arial" panose="020B0604020202020204" pitchFamily="34" charset="0"/>
                <a:cs typeface="Arial" panose="020B0604020202020204" pitchFamily="34" charset="0"/>
              </a:rPr>
              <a:t>	He tries to solve the problem of diarrhea infecting children in Africa. Diarrhea killed most African children under the age of five. He told us to think what happens when you wash your hands or flush your toilet. Most of the toilets in </a:t>
            </a:r>
            <a:r>
              <a:rPr lang="en-US" dirty="0" err="1">
                <a:solidFill>
                  <a:srgbClr val="002060"/>
                </a:solidFill>
                <a:latin typeface="Arial" panose="020B0604020202020204" pitchFamily="34" charset="0"/>
                <a:cs typeface="Arial" panose="020B0604020202020204" pitchFamily="34" charset="0"/>
              </a:rPr>
              <a:t>rual</a:t>
            </a:r>
            <a:r>
              <a:rPr lang="en-US" dirty="0">
                <a:solidFill>
                  <a:srgbClr val="002060"/>
                </a:solidFill>
                <a:latin typeface="Arial" panose="020B0604020202020204" pitchFamily="34" charset="0"/>
                <a:cs typeface="Arial" panose="020B0604020202020204" pitchFamily="34" charset="0"/>
              </a:rPr>
              <a:t> areas go straight into the drainage system which is straightly connected to the sea, a river or a canal leading to a sea.</a:t>
            </a:r>
          </a:p>
          <a:p>
            <a:pPr marL="0" indent="0">
              <a:buNone/>
            </a:pPr>
            <a:r>
              <a:rPr lang="en-US" dirty="0">
                <a:solidFill>
                  <a:srgbClr val="002060"/>
                </a:solidFill>
                <a:latin typeface="Arial" panose="020B0604020202020204" pitchFamily="34" charset="0"/>
                <a:cs typeface="Arial" panose="020B0604020202020204" pitchFamily="34" charset="0"/>
              </a:rPr>
              <a:t>	He wanted to know what is causing the negativity in the world. He wanted to fix what is really important in the world. He wants to know what cause global warming and climate change, food crises and starvation, droughts and famine and what dieses can do and how to fix all these problems. Bill gives his time and money to the world and not use it himself. That is the whole structure around the documentary of what Bill thinks about in his brain. </a:t>
            </a:r>
          </a:p>
          <a:p>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3617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5695-9FC2-44E5-B1FC-A48387654A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33D61B-DBC9-4F1F-A259-A6FC0D9D1B32}"/>
              </a:ext>
            </a:extLst>
          </p:cNvPr>
          <p:cNvSpPr>
            <a:spLocks noGrp="1"/>
          </p:cNvSpPr>
          <p:nvPr>
            <p:ph idx="1"/>
          </p:nvPr>
        </p:nvSpPr>
        <p:spPr/>
        <p:txBody>
          <a:bodyPr>
            <a:normAutofit fontScale="85000" lnSpcReduction="10000"/>
          </a:bodyPr>
          <a:lstStyle/>
          <a:p>
            <a:pPr marL="0" indent="0">
              <a:buNone/>
            </a:pPr>
            <a:r>
              <a:rPr lang="en-US" dirty="0">
                <a:solidFill>
                  <a:srgbClr val="002060"/>
                </a:solidFill>
                <a:latin typeface="Arial" panose="020B0604020202020204" pitchFamily="34" charset="0"/>
                <a:cs typeface="Arial" panose="020B0604020202020204" pitchFamily="34" charset="0"/>
              </a:rPr>
              <a:t>	The video was about Bill Gates solving the problem about drought and starvation in Africa. First he went to Africa to help children in Africa. He wants that all the children to be the same. He tries to solve that not having enough food for Africa people. He wants to make people in Africa to be equal with the other countries.</a:t>
            </a:r>
          </a:p>
          <a:p>
            <a:pPr marL="0" indent="0">
              <a:buNone/>
            </a:pPr>
            <a:r>
              <a:rPr lang="en-US" dirty="0">
                <a:solidFill>
                  <a:srgbClr val="002060"/>
                </a:solidFill>
                <a:latin typeface="Arial" panose="020B0604020202020204" pitchFamily="34" charset="0"/>
                <a:cs typeface="Arial" panose="020B0604020202020204" pitchFamily="34" charset="0"/>
              </a:rPr>
              <a:t>	He tries to solve that diarrhea was killing under five years old children. Most of the sewage in the village goes to the river or sea. So he wanted to fix these problems in the world. Then he wanted to know how is global warming and climate changes cause to our world. And also how to fix starvation and drought. In his brain he is always thinking about these things. And also he always want to provide his money to fix these problems</a:t>
            </a:r>
          </a:p>
          <a:p>
            <a:pPr marL="0" indent="0">
              <a:buNone/>
            </a:pP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70903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50B8C-30E1-43F2-B96D-2BAF25ECEB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657087-656B-412F-B9AF-F6223FEFCB06}"/>
              </a:ext>
            </a:extLst>
          </p:cNvPr>
          <p:cNvSpPr>
            <a:spLocks noGrp="1"/>
          </p:cNvSpPr>
          <p:nvPr>
            <p:ph idx="1"/>
          </p:nvPr>
        </p:nvSpPr>
        <p:spPr/>
        <p:txBody>
          <a:bodyPr>
            <a:normAutofit fontScale="85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 is a former CEO of Microsoft and this documentary show how he and their families got successfully rich in their life. Growing bill is a smart kid and his sister involved in his childhood memories. He has a biggest interest in developing countries economy system. And his working partner Paul Allen help him to get successful in life. Paul and Bill work together for such a long time. While they are working there’s a time when they’re close and not close. Bill help a lot in many </a:t>
            </a:r>
            <a:r>
              <a:rPr lang="en-US" dirty="0">
                <a:solidFill>
                  <a:srgbClr val="002060"/>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foundations.in</a:t>
            </a:r>
            <a:r>
              <a:rPr lang="en-US" dirty="0">
                <a:solidFill>
                  <a:srgbClr val="002060"/>
                </a:solidFill>
                <a:latin typeface="Arial" panose="020B0604020202020204" pitchFamily="34" charset="0"/>
                <a:cs typeface="Arial" panose="020B0604020202020204" pitchFamily="34" charset="0"/>
              </a:rPr>
              <a:t> also shown detail that how he gets rich and help Us government by many ways. He not only helps the US and so do the world. And bill's biggest fear is to lost his thinking skills. This documentary show about world-changing creation of Microsoft and his childhood life. Now he is the second richest man in the world.  </a:t>
            </a:r>
          </a:p>
        </p:txBody>
      </p:sp>
    </p:spTree>
    <p:extLst>
      <p:ext uri="{BB962C8B-B14F-4D97-AF65-F5344CB8AC3E}">
        <p14:creationId xmlns:p14="http://schemas.microsoft.com/office/powerpoint/2010/main" val="19036429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C3634-F59A-4146-B851-D48CB6C0EE4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DBCDA5-7544-4FB9-A83E-D07C180A83D7}"/>
              </a:ext>
            </a:extLst>
          </p:cNvPr>
          <p:cNvSpPr>
            <a:spLocks noGrp="1"/>
          </p:cNvSpPr>
          <p:nvPr>
            <p:ph idx="1"/>
          </p:nvPr>
        </p:nvSpPr>
        <p:spPr/>
        <p:txBody>
          <a:bodyPr>
            <a:normAutofit fontScale="55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Software magnate Bill Gates is one of the most famous people in the world, but the public barely knows him. Gates has been a household name for decades for two reasons: he was the face of Microsoft during an era when the company’s products became ubiquitous, and, perhaps more notably, he’s very, very rich. Yet, he’s never been the kind of celebrity whose personal life and political opinions are splashed across the tabloids and social media. And unlike the late Steve Jobs — his contemporary and occasional rival — Gates is rarely discussed in terms of some ineffable mystique.</a:t>
            </a:r>
          </a:p>
          <a:p>
            <a:pPr marL="0" indent="0">
              <a:buNone/>
            </a:pPr>
            <a:r>
              <a:rPr lang="en-US" dirty="0">
                <a:solidFill>
                  <a:srgbClr val="002060"/>
                </a:solidFill>
                <a:latin typeface="Arial" panose="020B0604020202020204" pitchFamily="34" charset="0"/>
                <a:cs typeface="Arial" panose="020B0604020202020204" pitchFamily="34" charset="0"/>
              </a:rPr>
              <a:t>	Having spent most of his adult life (and even some of his teenage years) juggling multiple complicated projects, Gates doesn’t have the kind of mind that functions in neat, straight lines. At one point, Melinda even laughs at this </a:t>
            </a:r>
            <a:r>
              <a:rPr lang="en-US" dirty="0" err="1">
                <a:solidFill>
                  <a:srgbClr val="002060"/>
                </a:solidFill>
                <a:latin typeface="Arial" panose="020B0604020202020204" pitchFamily="34" charset="0"/>
                <a:cs typeface="Arial" panose="020B0604020202020204" pitchFamily="34" charset="0"/>
              </a:rPr>
              <a:t>series’s</a:t>
            </a:r>
            <a:r>
              <a:rPr lang="en-US" dirty="0">
                <a:solidFill>
                  <a:srgbClr val="002060"/>
                </a:solidFill>
                <a:latin typeface="Arial" panose="020B0604020202020204" pitchFamily="34" charset="0"/>
                <a:cs typeface="Arial" panose="020B0604020202020204" pitchFamily="34" charset="0"/>
              </a:rPr>
              <a:t> title, saying that her husband’s brain is as cluttered and chaotic as the cheap apartment he once shared with Paul Allen when the two were building Microsoft.</a:t>
            </a:r>
          </a:p>
          <a:p>
            <a:pPr marL="0" indent="0">
              <a:buNone/>
            </a:pPr>
            <a:r>
              <a:rPr lang="en-US" dirty="0">
                <a:solidFill>
                  <a:srgbClr val="002060"/>
                </a:solidFill>
                <a:latin typeface="Arial" panose="020B0604020202020204" pitchFamily="34" charset="0"/>
                <a:cs typeface="Arial" panose="020B0604020202020204" pitchFamily="34" charset="0"/>
              </a:rPr>
              <a:t>	He didn’t have much time to spend with his family when he was </a:t>
            </a:r>
            <a:r>
              <a:rPr lang="en-US" dirty="0" err="1">
                <a:solidFill>
                  <a:srgbClr val="002060"/>
                </a:solidFill>
                <a:latin typeface="Arial" panose="020B0604020202020204" pitchFamily="34" charset="0"/>
                <a:cs typeface="Arial" panose="020B0604020202020204" pitchFamily="34" charset="0"/>
              </a:rPr>
              <a:t>was</a:t>
            </a:r>
            <a:r>
              <a:rPr lang="en-US" dirty="0">
                <a:solidFill>
                  <a:srgbClr val="002060"/>
                </a:solidFill>
                <a:latin typeface="Arial" panose="020B0604020202020204" pitchFamily="34" charset="0"/>
                <a:cs typeface="Arial" panose="020B0604020202020204" pitchFamily="34" charset="0"/>
              </a:rPr>
              <a:t> at his teens since he was busy with his study of engineering software which is really difficult and must probably know </a:t>
            </a:r>
            <a:r>
              <a:rPr lang="en-US" dirty="0" err="1">
                <a:solidFill>
                  <a:srgbClr val="002060"/>
                </a:solidFill>
                <a:latin typeface="Arial" panose="020B0604020202020204" pitchFamily="34" charset="0"/>
                <a:cs typeface="Arial" panose="020B0604020202020204" pitchFamily="34" charset="0"/>
              </a:rPr>
              <a:t>alot</a:t>
            </a:r>
            <a:r>
              <a:rPr lang="en-US" dirty="0">
                <a:solidFill>
                  <a:srgbClr val="002060"/>
                </a:solidFill>
                <a:latin typeface="Arial" panose="020B0604020202020204" pitchFamily="34" charset="0"/>
                <a:cs typeface="Arial" panose="020B0604020202020204" pitchFamily="34" charset="0"/>
              </a:rPr>
              <a:t> about IT </a:t>
            </a:r>
            <a:r>
              <a:rPr lang="en-US" dirty="0" err="1">
                <a:solidFill>
                  <a:srgbClr val="002060"/>
                </a:solidFill>
                <a:latin typeface="Arial" panose="020B0604020202020204" pitchFamily="34" charset="0"/>
                <a:cs typeface="Arial" panose="020B0604020202020204" pitchFamily="34" charset="0"/>
              </a:rPr>
              <a:t>techonology</a:t>
            </a:r>
            <a:r>
              <a:rPr lang="en-US" dirty="0">
                <a:solidFill>
                  <a:srgbClr val="002060"/>
                </a:solidFill>
                <a:latin typeface="Arial" panose="020B0604020202020204" pitchFamily="34" charset="0"/>
                <a:cs typeface="Arial" panose="020B0604020202020204" pitchFamily="34" charset="0"/>
              </a:rPr>
              <a:t> and the basic of </a:t>
            </a:r>
            <a:r>
              <a:rPr lang="en-US" dirty="0" err="1">
                <a:solidFill>
                  <a:srgbClr val="002060"/>
                </a:solidFill>
                <a:latin typeface="Arial" panose="020B0604020202020204" pitchFamily="34" charset="0"/>
                <a:cs typeface="Arial" panose="020B0604020202020204" pitchFamily="34" charset="0"/>
              </a:rPr>
              <a:t>programning</a:t>
            </a:r>
            <a:r>
              <a:rPr lang="en-US" dirty="0">
                <a:solidFill>
                  <a:srgbClr val="002060"/>
                </a:solidFill>
                <a:latin typeface="Arial" panose="020B0604020202020204" pitchFamily="34" charset="0"/>
                <a:cs typeface="Arial" panose="020B0604020202020204" pitchFamily="34" charset="0"/>
              </a:rPr>
              <a:t> is not that messy but on its second stage it is really messy </a:t>
            </a:r>
            <a:r>
              <a:rPr lang="en-US" dirty="0" err="1">
                <a:solidFill>
                  <a:srgbClr val="002060"/>
                </a:solidFill>
                <a:latin typeface="Arial" panose="020B0604020202020204" pitchFamily="34" charset="0"/>
                <a:cs typeface="Arial" panose="020B0604020202020204" pitchFamily="34" charset="0"/>
              </a:rPr>
              <a:t>progamning</a:t>
            </a:r>
            <a:r>
              <a:rPr lang="en-US" dirty="0">
                <a:solidFill>
                  <a:srgbClr val="002060"/>
                </a:solidFill>
                <a:latin typeface="Arial" panose="020B0604020202020204" pitchFamily="34" charset="0"/>
                <a:cs typeface="Arial" panose="020B0604020202020204" pitchFamily="34" charset="0"/>
              </a:rPr>
              <a:t>.</a:t>
            </a:r>
          </a:p>
          <a:p>
            <a:pPr marL="0" indent="0">
              <a:buNone/>
            </a:pPr>
            <a:br>
              <a:rPr lang="en-US" dirty="0">
                <a:solidFill>
                  <a:srgbClr val="002060"/>
                </a:solidFill>
                <a:latin typeface="Arial" panose="020B0604020202020204" pitchFamily="34" charset="0"/>
                <a:cs typeface="Arial" panose="020B0604020202020204" pitchFamily="34" charset="0"/>
              </a:rPr>
            </a:b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6159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C3634-F59A-4146-B851-D48CB6C0EE4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DBCDA5-7544-4FB9-A83E-D07C180A83D7}"/>
              </a:ext>
            </a:extLst>
          </p:cNvPr>
          <p:cNvSpPr>
            <a:spLocks noGrp="1"/>
          </p:cNvSpPr>
          <p:nvPr>
            <p:ph idx="1"/>
          </p:nvPr>
        </p:nvSpPr>
        <p:spPr/>
        <p:txBody>
          <a:bodyPr>
            <a:normAutofit fontScale="62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When I watch Inside Bill’s Brain, I got the idea about the relationship between supporting mother and her son, in the first part, Bill Gate share with his mother gratitude to get a successful life. Even though, his father was a superhero for him. His mother dominated his life. He continues his story with research.</a:t>
            </a:r>
          </a:p>
          <a:p>
            <a:pPr marL="0" indent="0">
              <a:buNone/>
            </a:pPr>
            <a:r>
              <a:rPr lang="en-US" dirty="0">
                <a:solidFill>
                  <a:srgbClr val="002060"/>
                </a:solidFill>
                <a:latin typeface="Arial" panose="020B0604020202020204" pitchFamily="34" charset="0"/>
                <a:cs typeface="Arial" panose="020B0604020202020204" pitchFamily="34" charset="0"/>
              </a:rPr>
              <a:t>	He started his research in making convenient toilet with cheap price. He tries those toilet to fit everywhere easily with the help of brilliant staff but the costs are not very low.</a:t>
            </a:r>
          </a:p>
          <a:p>
            <a:pPr marL="0" indent="0">
              <a:buNone/>
            </a:pPr>
            <a:r>
              <a:rPr lang="en-US" dirty="0">
                <a:solidFill>
                  <a:srgbClr val="002060"/>
                </a:solidFill>
                <a:latin typeface="Arial" panose="020B0604020202020204" pitchFamily="34" charset="0"/>
                <a:cs typeface="Arial" panose="020B0604020202020204" pitchFamily="34" charset="0"/>
              </a:rPr>
              <a:t>	He mentioned about his best friend, Paul. He explained how they struggled to achieve their goals. He encouraged to fight for Polio. I learned that Polio is the severe disease after smallpox. He educated the people from Pakistan and Afghanistan to vaccinate. Since they were young they had to educate people from the poor countries concern with their health care.</a:t>
            </a:r>
          </a:p>
          <a:p>
            <a:pPr marL="0" indent="0">
              <a:buNone/>
            </a:pPr>
            <a:r>
              <a:rPr lang="en-US" dirty="0">
                <a:solidFill>
                  <a:srgbClr val="002060"/>
                </a:solidFill>
                <a:latin typeface="Arial" panose="020B0604020202020204" pitchFamily="34" charset="0"/>
                <a:cs typeface="Arial" panose="020B0604020202020204" pitchFamily="34" charset="0"/>
              </a:rPr>
              <a:t>	In this video, I learnt about charity word from thus documentary. I am very pleasure to see how the mother love his son and leaded his successful life.</a:t>
            </a:r>
            <a:br>
              <a:rPr lang="en-US" dirty="0">
                <a:solidFill>
                  <a:srgbClr val="002060"/>
                </a:solidFill>
                <a:latin typeface="Arial" panose="020B0604020202020204" pitchFamily="34" charset="0"/>
                <a:cs typeface="Arial" panose="020B0604020202020204" pitchFamily="34" charset="0"/>
              </a:rPr>
            </a:b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76862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C3634-F59A-4146-B851-D48CB6C0EE4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DBCDA5-7544-4FB9-A83E-D07C180A83D7}"/>
              </a:ext>
            </a:extLst>
          </p:cNvPr>
          <p:cNvSpPr>
            <a:spLocks noGrp="1"/>
          </p:cNvSpPr>
          <p:nvPr>
            <p:ph idx="1"/>
          </p:nvPr>
        </p:nvSpPr>
        <p:spPr/>
        <p:txBody>
          <a:bodyPr>
            <a:normAutofit fontScale="55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 is one of the most famous people in the world but people barely know him. Bill Gate is one of the founder of Microsoft which is a very good company with high technology.</a:t>
            </a:r>
          </a:p>
          <a:p>
            <a:pPr marL="0" indent="0">
              <a:buNone/>
            </a:pPr>
            <a:r>
              <a:rPr lang="en-US" dirty="0">
                <a:solidFill>
                  <a:srgbClr val="002060"/>
                </a:solidFill>
                <a:latin typeface="Arial" panose="020B0604020202020204" pitchFamily="34" charset="0"/>
                <a:cs typeface="Arial" panose="020B0604020202020204" pitchFamily="34" charset="0"/>
              </a:rPr>
              <a:t>	When Bill was very young, he was nicknamed “Happy Boy” because he was always smiling. And not much has changed. While still in his 20s, he was a co-founder of Microsoft and managed thousands of people, but he maintained that same positive attitude even through periods of professional stress. Now, alongside his wife and partner Melinda Gates, he runs what has become the world’s largest foundation, spending nearly $5 billion each year to tackle some of the world’s most pressing health and development problems. So what keeps him going despite a demanding job and chaotic schedule? His unwavering optimism,</a:t>
            </a:r>
          </a:p>
          <a:p>
            <a:pPr marL="0" indent="0">
              <a:buNone/>
            </a:pPr>
            <a:r>
              <a:rPr lang="en-US" dirty="0">
                <a:solidFill>
                  <a:srgbClr val="002060"/>
                </a:solidFill>
                <a:latin typeface="Arial" panose="020B0604020202020204" pitchFamily="34" charset="0"/>
                <a:cs typeface="Arial" panose="020B0604020202020204" pitchFamily="34" charset="0"/>
              </a:rPr>
              <a:t>	At the beginning of Episode 1, Bill Gates and his establishment are confused that created nations are improving sanitation strategies, yet in creating nations, thousands of people die from diarrhea a day and it is the second leading cause of death for children under five.</a:t>
            </a:r>
          </a:p>
          <a:p>
            <a:pPr marL="0" indent="0">
              <a:buNone/>
            </a:pPr>
            <a:r>
              <a:rPr lang="en-US" dirty="0">
                <a:solidFill>
                  <a:srgbClr val="002060"/>
                </a:solidFill>
                <a:latin typeface="Arial" panose="020B0604020202020204" pitchFamily="34" charset="0"/>
                <a:cs typeface="Arial" panose="020B0604020202020204" pitchFamily="34" charset="0"/>
              </a:rPr>
              <a:t>	A toilet that generates enough energy to sanitize waste and create drinkable water without the need for a multi-billion piping project became a drive for Bill Gates, not just a vision. Episode 1 gives us a slice into his personal life; there’s a reference that Bill is not as emotional as the average person, yet the death of his mother sincerely hit home.</a:t>
            </a:r>
          </a:p>
          <a:p>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5292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C3634-F59A-4146-B851-D48CB6C0EE4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DBCDA5-7544-4FB9-A83E-D07C180A83D7}"/>
              </a:ext>
            </a:extLst>
          </p:cNvPr>
          <p:cNvSpPr>
            <a:spLocks noGrp="1"/>
          </p:cNvSpPr>
          <p:nvPr>
            <p:ph idx="1"/>
          </p:nvPr>
        </p:nvSpPr>
        <p:spPr/>
        <p:txBody>
          <a:bodyPr>
            <a:normAutofit fontScale="55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Inside Bill’s brain is a good documentary series as it helps us get to know who Bill Gates really is, not only as the rich billionaire who owns Microsoft but as a regular man who works hard and loves his family. We get to explore the complicated mind of Bill, learn about his childhood, his education, his marriage, his success, his charity work and a lot more.</a:t>
            </a:r>
          </a:p>
          <a:p>
            <a:pPr marL="0" indent="0">
              <a:buNone/>
            </a:pPr>
            <a:r>
              <a:rPr lang="en-US" dirty="0">
                <a:solidFill>
                  <a:srgbClr val="002060"/>
                </a:solidFill>
                <a:latin typeface="Arial" panose="020B0604020202020204" pitchFamily="34" charset="0"/>
                <a:cs typeface="Arial" panose="020B0604020202020204" pitchFamily="34" charset="0"/>
              </a:rPr>
              <a:t>	On the first episode of the series, we got to learn about his unusual way of thinking. His brain is described to be like an excel spread sheet. He slots in the information and processes them. When something isn’t right, he tends to get frustrated. He can also look at things from different perspectives and visualize things unlike anyone else.</a:t>
            </a:r>
          </a:p>
          <a:p>
            <a:pPr marL="0" indent="0">
              <a:buNone/>
            </a:pPr>
            <a:r>
              <a:rPr lang="en-US" dirty="0">
                <a:solidFill>
                  <a:srgbClr val="002060"/>
                </a:solidFill>
                <a:latin typeface="Arial" panose="020B0604020202020204" pitchFamily="34" charset="0"/>
                <a:cs typeface="Arial" panose="020B0604020202020204" pitchFamily="34" charset="0"/>
              </a:rPr>
              <a:t>	This was later proved when Bill saved a huge population of people from the poor sewage system. Before, people were literally bathing in poop water as the waste from the toilets were being flushed into the same river they were using. Not only was it unsanitary, but it was also dangerous as several diseases could be spread in this manner. However, Bill solved this problem by not only getting rid of the filth but thought one step further and used the waste material to generate usable energy.</a:t>
            </a:r>
          </a:p>
          <a:p>
            <a:pPr marL="0" indent="0">
              <a:buNone/>
            </a:pPr>
            <a:r>
              <a:rPr lang="en-US" dirty="0">
                <a:solidFill>
                  <a:srgbClr val="002060"/>
                </a:solidFill>
                <a:latin typeface="Arial" panose="020B0604020202020204" pitchFamily="34" charset="0"/>
                <a:cs typeface="Arial" panose="020B0604020202020204" pitchFamily="34" charset="0"/>
              </a:rPr>
              <a:t>	In the second part, his kindness and generosity were shown yet again when he devoted a lot of his time and money to entirely wipe out malaria. He was someone who couldn’t stand watching the poor kids die from a completely preventable disease, so he vaccinated millions of them.</a:t>
            </a:r>
          </a:p>
          <a:p>
            <a:pPr marL="0" indent="0">
              <a:buNone/>
            </a:pPr>
            <a:r>
              <a:rPr lang="en-US" dirty="0">
                <a:solidFill>
                  <a:srgbClr val="002060"/>
                </a:solidFill>
                <a:latin typeface="Arial" panose="020B0604020202020204" pitchFamily="34" charset="0"/>
                <a:cs typeface="Arial" panose="020B0604020202020204" pitchFamily="34" charset="0"/>
              </a:rPr>
              <a:t>	In conclusion, this is a pretty good documentary as it teaches you about how Bill is really like and I’d recommend everyone to watch this</a:t>
            </a:r>
          </a:p>
          <a:p>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52652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D3A66-5D47-4407-9A59-2416EAC9063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6D38F2F-61D1-46BE-B88C-2E4D317C95A2}"/>
              </a:ext>
            </a:extLst>
          </p:cNvPr>
          <p:cNvSpPr>
            <a:spLocks noGrp="1"/>
          </p:cNvSpPr>
          <p:nvPr>
            <p:ph idx="1"/>
          </p:nvPr>
        </p:nvSpPr>
        <p:spPr/>
        <p:txBody>
          <a:bodyPr>
            <a:normAutofit fontScale="55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Software magnate Bill Gates is one of the most famous people in the world, but the public barely knows him. Gates has been a household name for decades for two reasons: he was the face of Microsoft during an era when the company’s products became ubiquitous, and, perhaps more notably, he’s very, very rich. Yet, he’s never been the kind of celebrity whose personal life and political opinions are splashed across the tabloids and social media. Inside Bill’s Brain covers the basics of Gates’ life: his childhood, education, Microsoft stewardship, marriage to his wife Melinda, and the charitable foundation they co-manage. When Bill was very young, he was nicknamed “Happy Boy” because he was always smiling. And not much has changed. While still in his 20s, he was a co-founder of Microsoft and managed thousands of people, but he maintained that same positive attitude even through periods of professional stress. Now, alongside his wife and partner Melinda Gates, he runs what has become the world’s largest foundation, spending nearly $5 billion each year to tackle some of the world’s most pressing health and development problems. So what keeps him going despite a demanding job and chaotic schedule? His unwavering optimism, Now, alongside his wife and partner Melinda Gates, he runs what has become the world’s largest foundation, spending nearly $5 billion each year to tackle some of the world’s most pressing health and development problems. So what keeps him going despite a demanding job and chaotic schedule? His unwavering optimism. Bill saw that many people were dying of diarrhea so he wanted to do something for those people. So he made a machine that can make purified water from toilet water </a:t>
            </a:r>
          </a:p>
        </p:txBody>
      </p:sp>
    </p:spTree>
    <p:extLst>
      <p:ext uri="{BB962C8B-B14F-4D97-AF65-F5344CB8AC3E}">
        <p14:creationId xmlns:p14="http://schemas.microsoft.com/office/powerpoint/2010/main" val="27179961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5F92-2949-45A5-913B-6BEBFCB90B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45C981-B94A-4AAC-B0DF-75093F49ED17}"/>
              </a:ext>
            </a:extLst>
          </p:cNvPr>
          <p:cNvSpPr>
            <a:spLocks noGrp="1"/>
          </p:cNvSpPr>
          <p:nvPr>
            <p:ph idx="1"/>
          </p:nvPr>
        </p:nvSpPr>
        <p:spPr/>
        <p:txBody>
          <a:bodyPr>
            <a:normAutofit fontScale="47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Gates is one of the famous people in the world but most people barely know him. If you don’t know who Bill Gates is, he is an American business magnate, software developer, investor, and co-founder of Microsoft Corporation. In Netflix, they made a 3-part documentary about him called Inside Bill’s Brain: Decoding Bill Gates.</a:t>
            </a:r>
          </a:p>
          <a:p>
            <a:pPr marL="0" indent="0">
              <a:buNone/>
            </a:pPr>
            <a:r>
              <a:rPr lang="en-US" dirty="0">
                <a:solidFill>
                  <a:srgbClr val="002060"/>
                </a:solidFill>
                <a:latin typeface="Arial" panose="020B0604020202020204" pitchFamily="34" charset="0"/>
                <a:cs typeface="Arial" panose="020B0604020202020204" pitchFamily="34" charset="0"/>
              </a:rPr>
              <a:t>	In the first episode, it’s about his childhood, personal life, his family and how he solved some of the world’s most pressing problems around sanitation, disease, etc... When he was young he was given a nickname called “Happy Boy” because he was very optimistic. He was always smiling but when he makes mistake or when the things don’t go the way that he expected to go, he gets frustrated. His mom pushed him to be the best. Sadly, his mom died of breast cancer. Unlike other people, Bill Gates look at problems in a very unusual angle and that’s why he’s special. He was never late to his work and he was always on time. One day he saw an article about many people and kids dying from diarrhea. So he decided to do something about it and that was to improve the sewage conditions in developing countries. He and Melinda worked on it and it became successful. Bill also turned human waste into reusable energy. Bill have never blame anything on Melinda when they are working together.</a:t>
            </a:r>
          </a:p>
          <a:p>
            <a:pPr marL="0" indent="0">
              <a:buNone/>
            </a:pPr>
            <a:r>
              <a:rPr lang="en-US" dirty="0">
                <a:solidFill>
                  <a:srgbClr val="002060"/>
                </a:solidFill>
                <a:latin typeface="Arial" panose="020B0604020202020204" pitchFamily="34" charset="0"/>
                <a:cs typeface="Arial" panose="020B0604020202020204" pitchFamily="34" charset="0"/>
              </a:rPr>
              <a:t>	In the second episode, he talked about his childhood best friends Kent and Paul. Paul was 2 grades older than him and he was the co-founder of Microsoft too. At work Bill knew everyone’s license plate so he could just walk through the parking lot and he can tell who’s there and who’s not there. Bill also talked about how he and Malinda foundation solve the polio problem. They vaccinated millions of people that have polio in countries such as Nigeria and cases were getting lower. But in September fifty armed militants raided Bauchi Prison in Northern Nigeria and they freed nearly 150 members of the terrorist organization, Boko Haram. In 2012, a roadside bombing killed many vaccinators and a policeman guarding polio workers was gunned down. Not only them many people were killed by terrorists. But Bill stepped up and a partnership of organizations planned to eradicate polio in 6 years. One of his regrets was not getting to see Paul when he died with cancer. Before Paul died, the two best friends fought and they lost contact. In 2018, Paul cancer returned and Bill didn’t get to see him.</a:t>
            </a:r>
          </a:p>
          <a:p>
            <a:pPr marL="0" indent="0">
              <a:buNone/>
            </a:pPr>
            <a:r>
              <a:rPr lang="en-US" dirty="0">
                <a:solidFill>
                  <a:srgbClr val="002060"/>
                </a:solidFill>
                <a:latin typeface="Arial" panose="020B0604020202020204" pitchFamily="34" charset="0"/>
                <a:cs typeface="Arial" panose="020B0604020202020204" pitchFamily="34" charset="0"/>
              </a:rPr>
              <a:t>	In conclusion, this is a very interesting and emotional documentary which helps us know more about Bill Gates’ life, childhood and more. I would recommend this to people that have free time to watch this 3-part documentary.</a:t>
            </a:r>
          </a:p>
          <a:p>
            <a:pPr marL="0" indent="0">
              <a:buNone/>
            </a:pP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19149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5F92-2949-45A5-913B-6BEBFCB90B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45C981-B94A-4AAC-B0DF-75093F49ED17}"/>
              </a:ext>
            </a:extLst>
          </p:cNvPr>
          <p:cNvSpPr>
            <a:spLocks noGrp="1"/>
          </p:cNvSpPr>
          <p:nvPr>
            <p:ph idx="1"/>
          </p:nvPr>
        </p:nvSpPr>
        <p:spPr/>
        <p:txBody>
          <a:bodyPr>
            <a:normAutofit fontScale="40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 was the most famous people in the world, but I know that the public barely knows him. Gates has been a household name for decades for reason: he was the face of Microsoft during an era when the company’s products became ubiquitous, and perhaps more notably, he is very rich too. Inside Bill’s Brain cover the basics of Gates life: his childhood, education, Microsoft stewardship, marriage to his wife Melinda and the charitable foundation they co-manage.</a:t>
            </a:r>
          </a:p>
          <a:p>
            <a:pPr marL="0" indent="0">
              <a:buNone/>
            </a:pPr>
            <a:r>
              <a:rPr lang="en-US" dirty="0">
                <a:solidFill>
                  <a:srgbClr val="002060"/>
                </a:solidFill>
                <a:latin typeface="Arial" panose="020B0604020202020204" pitchFamily="34" charset="0"/>
                <a:cs typeface="Arial" panose="020B0604020202020204" pitchFamily="34" charset="0"/>
              </a:rPr>
              <a:t>	Bill Gates has always been ambitious. He decided he want to be a </a:t>
            </a:r>
            <a:r>
              <a:rPr lang="en-US" dirty="0" err="1">
                <a:solidFill>
                  <a:srgbClr val="002060"/>
                </a:solidFill>
                <a:latin typeface="Arial" panose="020B0604020202020204" pitchFamily="34" charset="0"/>
                <a:cs typeface="Arial" panose="020B0604020202020204" pitchFamily="34" charset="0"/>
              </a:rPr>
              <a:t>groundbreak</a:t>
            </a:r>
            <a:r>
              <a:rPr lang="en-US" dirty="0">
                <a:solidFill>
                  <a:srgbClr val="002060"/>
                </a:solidFill>
                <a:latin typeface="Arial" panose="020B0604020202020204" pitchFamily="34" charset="0"/>
                <a:cs typeface="Arial" panose="020B0604020202020204" pitchFamily="34" charset="0"/>
              </a:rPr>
              <a:t> when he was 14. Bill Gates has never been one to take on small-scale or easily solved problems. In facts, the series show the extent to which he has sought unsolvable: eradicating polio, finding clean sources of energy to combat climate change.</a:t>
            </a:r>
          </a:p>
          <a:p>
            <a:pPr marL="0" indent="0">
              <a:buNone/>
            </a:pPr>
            <a:r>
              <a:rPr lang="en-US" dirty="0">
                <a:solidFill>
                  <a:srgbClr val="002060"/>
                </a:solidFill>
                <a:latin typeface="Arial" panose="020B0604020202020204" pitchFamily="34" charset="0"/>
                <a:cs typeface="Arial" panose="020B0604020202020204" pitchFamily="34" charset="0"/>
              </a:rPr>
              <a:t>	At times, though, it seems like the Bill and Melinda Gates Foundation is the doc’s real subject. Each episode of Inside Bill’s Brain focuses on one of the foundation’s major initiatives. The point, apparently, is to replicate Bill Gates though processes. Have spent most of his life ( and even some of his teenage years) juggling multiple complicated projects, Gates doesn’t have the kind of mind that functions in neat, straights lines. Inside Bill’s Brain is being released as a series rather than as a feature film. Another reason is whenever one of those stories starts to build some narrative momentum, the doc skips to another, and then to another and then back again. Inside Bill’s Brain often feels more superficial than it actually is because it switches topic so freely.</a:t>
            </a:r>
          </a:p>
          <a:p>
            <a:pPr marL="0" indent="0">
              <a:buNone/>
            </a:pPr>
            <a:r>
              <a:rPr lang="en-US" dirty="0">
                <a:solidFill>
                  <a:srgbClr val="002060"/>
                </a:solidFill>
                <a:latin typeface="Arial" panose="020B0604020202020204" pitchFamily="34" charset="0"/>
                <a:cs typeface="Arial" panose="020B0604020202020204" pitchFamily="34" charset="0"/>
              </a:rPr>
              <a:t>	Inside Bill’s Brain is about his charity work, about his life, not about his personality, or beliefs. But really should not be surprising to anyone. He won Oscar for An Inconvenient Truth. He is not turned off by wonky details, either. Inside Bill’s Brain risks losing its audience with its first episode, which keeps the Gate biography to a minimum, and instead dedicates a lot of its run time to various designs for better public toilets that are meant to improve the water supply. In the early years of Microsoft, had him memorizing license plate numbers in the company’s parking lot to track who was staying late.</a:t>
            </a:r>
          </a:p>
          <a:p>
            <a:pPr marL="0" indent="0">
              <a:buNone/>
            </a:pPr>
            <a:r>
              <a:rPr lang="en-US" dirty="0">
                <a:solidFill>
                  <a:srgbClr val="002060"/>
                </a:solidFill>
                <a:latin typeface="Arial" panose="020B0604020202020204" pitchFamily="34" charset="0"/>
                <a:cs typeface="Arial" panose="020B0604020202020204" pitchFamily="34" charset="0"/>
              </a:rPr>
              <a:t>	Inside Bill’s Brain does have some fleeting insights into who Gate is and what he is accomplished. But there is a moment in the series where Guggenheim and Gates talk about the latter’s periodic “think weeks” where he goes off the grid with a stack of books and tries to open himself up to new ideas, largely unrelated to his daily work. A more focused version of this docuseries with the same title and intentions might have started here. I know that there is a reason why he became famous, is because he has confidence and he try to reach his goal for his life. I know that every people like me and all the people who are study heard for their goal was because me and they want to be famous like him. My option about him is I know that before he reaches the goal, he will have many kinds of problem and some of his friends will him too when he was attending school when he was young</a:t>
            </a:r>
          </a:p>
          <a:p>
            <a:pPr marL="0" indent="0">
              <a:buNone/>
            </a:pP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44098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5F92-2949-45A5-913B-6BEBFCB90B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45C981-B94A-4AAC-B0DF-75093F49ED17}"/>
              </a:ext>
            </a:extLst>
          </p:cNvPr>
          <p:cNvSpPr>
            <a:spLocks noGrp="1"/>
          </p:cNvSpPr>
          <p:nvPr>
            <p:ph idx="1"/>
          </p:nvPr>
        </p:nvSpPr>
        <p:spPr/>
        <p:txBody>
          <a:bodyPr>
            <a:normAutofit fontScale="55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Gates was known as one of “The Smartest” or “Richest” man. He really likes to keep track of time since it’s the only thing he can’t purchase. One day, there was an article in the newspaper saying that there were children dying of diarrhea just because they were born in poor countries. Bill and his partner (Melinda Gates) were going to change that because they know how it felt when your kid died because of diarrhea. The reporter who wrote that article asked a woman who he was interviewing “where can I pee”. She pointed at the direction and he saw that it was a river where most people get their water from. </a:t>
            </a:r>
            <a:r>
              <a:rPr lang="en-US" dirty="0" err="1">
                <a:solidFill>
                  <a:srgbClr val="002060"/>
                </a:solidFill>
                <a:latin typeface="Arial" panose="020B0604020202020204" pitchFamily="34" charset="0"/>
                <a:cs typeface="Arial" panose="020B0604020202020204" pitchFamily="34" charset="0"/>
              </a:rPr>
              <a:t>Doulaye</a:t>
            </a:r>
            <a:r>
              <a:rPr lang="en-US" dirty="0">
                <a:solidFill>
                  <a:srgbClr val="002060"/>
                </a:solidFill>
                <a:latin typeface="Arial" panose="020B0604020202020204" pitchFamily="34" charset="0"/>
                <a:cs typeface="Arial" panose="020B0604020202020204" pitchFamily="34" charset="0"/>
              </a:rPr>
              <a:t> was a black man who had lived in a developing country and had experienced the same problem. Of course, he wanted to change it but there was no one to help him do that. He got an email from Bill and he finally found someone who was also interested in changing this disaster. They started planning what he (</a:t>
            </a:r>
            <a:r>
              <a:rPr lang="en-US" dirty="0" err="1">
                <a:solidFill>
                  <a:srgbClr val="002060"/>
                </a:solidFill>
                <a:latin typeface="Arial" panose="020B0604020202020204" pitchFamily="34" charset="0"/>
                <a:cs typeface="Arial" panose="020B0604020202020204" pitchFamily="34" charset="0"/>
              </a:rPr>
              <a:t>Doulaye</a:t>
            </a:r>
            <a:r>
              <a:rPr lang="en-US" dirty="0">
                <a:solidFill>
                  <a:srgbClr val="002060"/>
                </a:solidFill>
                <a:latin typeface="Arial" panose="020B0604020202020204" pitchFamily="34" charset="0"/>
                <a:cs typeface="Arial" panose="020B0604020202020204" pitchFamily="34" charset="0"/>
              </a:rPr>
              <a:t>) have and haven’t tried. They came to a conclusion which is possible. One of the engineers helping him on the project gave a great idea that they could boil poop which will turn to steam and the steam will generate energy and energy is important in powering a sewage system. After 6 years, he found other people creating many marvelous toilets but they cost around 5,000 US dollars but the budget was only $500. However, in only 18 months, Peter (the engineer) and his team created a prototype and they called it “The Omni Processer” and it worked perfectly. Now, developing countries are getting clean water, thanks to Bill Gates.</a:t>
            </a:r>
          </a:p>
        </p:txBody>
      </p:sp>
    </p:spTree>
    <p:extLst>
      <p:ext uri="{BB962C8B-B14F-4D97-AF65-F5344CB8AC3E}">
        <p14:creationId xmlns:p14="http://schemas.microsoft.com/office/powerpoint/2010/main" val="2619509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5F92-2949-45A5-913B-6BEBFCB90B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45C981-B94A-4AAC-B0DF-75093F49ED17}"/>
              </a:ext>
            </a:extLst>
          </p:cNvPr>
          <p:cNvSpPr>
            <a:spLocks noGrp="1"/>
          </p:cNvSpPr>
          <p:nvPr>
            <p:ph idx="1"/>
          </p:nvPr>
        </p:nvSpPr>
        <p:spPr/>
        <p:txBody>
          <a:bodyPr>
            <a:normAutofit lnSpcReduction="10000"/>
          </a:bodyPr>
          <a:lstStyle/>
          <a:p>
            <a:pPr marL="0" indent="0">
              <a:buNone/>
            </a:pPr>
            <a:r>
              <a:rPr lang="en-US" sz="1200" dirty="0">
                <a:solidFill>
                  <a:srgbClr val="002060"/>
                </a:solidFill>
                <a:latin typeface="Arial" panose="020B0604020202020204" pitchFamily="34" charset="0"/>
                <a:cs typeface="Arial" panose="020B0604020202020204" pitchFamily="34" charset="0"/>
              </a:rPr>
              <a:t>When the name ‘Bill Gates’ get into our heads, most of us simply know that he is among the wealthiest people in the world and that he is the founder of Microsoft, but have we ever considered what he has been working so hard for: his own business or for the world? Well, I had never thought about that deeply until I watched a documentary about the way he thinks, solves problems and gets to where he wants to. Honestly, I am not into business, but there are some things about Bill Gates that I admire.</a:t>
            </a:r>
          </a:p>
          <a:p>
            <a:pPr marL="0" indent="0">
              <a:buNone/>
            </a:pPr>
            <a:r>
              <a:rPr lang="en-US" sz="1200" dirty="0">
                <a:solidFill>
                  <a:srgbClr val="002060"/>
                </a:solidFill>
                <a:latin typeface="Arial" panose="020B0604020202020204" pitchFamily="34" charset="0"/>
                <a:cs typeface="Arial" panose="020B0604020202020204" pitchFamily="34" charset="0"/>
              </a:rPr>
              <a:t>Bill Gates left Microsoft in 2008 to focus more on philanthropic activities. I do not really think that someone would leave such a thriving company for something that is non-profitable, but Bill Gates did. He and his wife, Melinda, then created ‘Bill and Melinda Gates Foundation’ with the aim of saving lives, making the environment a cleaner place to live in and innovating a better future for the world. By that time, the couple already had enough money for a foundation.</a:t>
            </a:r>
          </a:p>
          <a:p>
            <a:pPr marL="0" indent="0">
              <a:buNone/>
            </a:pPr>
            <a:r>
              <a:rPr lang="en-US" sz="1200" dirty="0">
                <a:solidFill>
                  <a:srgbClr val="002060"/>
                </a:solidFill>
                <a:latin typeface="Arial" panose="020B0604020202020204" pitchFamily="34" charset="0"/>
                <a:cs typeface="Arial" panose="020B0604020202020204" pitchFamily="34" charset="0"/>
              </a:rPr>
              <a:t>Bill does not simply assign others tasks to get done and just give orders, but instead, he always gets involved in it. I would say that he is supportive and that is a personality that a great leader must always have: to appreciate the work of fellows and to encourage and work together with them. He strengthens the force of getting something to its goal by being one of the team workers.</a:t>
            </a:r>
          </a:p>
          <a:p>
            <a:pPr marL="0" indent="0">
              <a:buNone/>
            </a:pPr>
            <a:r>
              <a:rPr lang="en-US" sz="1200" dirty="0">
                <a:solidFill>
                  <a:srgbClr val="002060"/>
                </a:solidFill>
                <a:latin typeface="Arial" panose="020B0604020202020204" pitchFamily="34" charset="0"/>
                <a:cs typeface="Arial" panose="020B0604020202020204" pitchFamily="34" charset="0"/>
              </a:rPr>
              <a:t>Bill and Melinda worked on sanitation projects in order to cease the deaths resulting from diarrhea in undeveloped countries. They also worked on the distribution of vaccines for patients who were suffering from polio. Attempts for inventing safe, energy independent nuclear reactors to reduce the emissions of greenhouse gases were also made.</a:t>
            </a:r>
          </a:p>
          <a:p>
            <a:pPr marL="0" indent="0">
              <a:buNone/>
            </a:pPr>
            <a:r>
              <a:rPr lang="en-US" sz="1200" dirty="0">
                <a:solidFill>
                  <a:srgbClr val="002060"/>
                </a:solidFill>
                <a:latin typeface="Arial" panose="020B0604020202020204" pitchFamily="34" charset="0"/>
                <a:cs typeface="Arial" panose="020B0604020202020204" pitchFamily="34" charset="0"/>
              </a:rPr>
              <a:t>These things may sound very unchallenging, but indeed, they are not. Bill and his fellows had to face great incomplexities, and political and social pressure, as well. Although Bill and Melinda had enough money for sending the Omni processor to Dakar, it was a huge deal, but the team finally succeeded after years of hard work and sanitation problems were solved. Bill and the team also came up with a creative idea of running power plants with the energy produced by the burning of </a:t>
            </a:r>
            <a:r>
              <a:rPr lang="en-US" sz="1200" dirty="0" err="1">
                <a:solidFill>
                  <a:srgbClr val="002060"/>
                </a:solidFill>
                <a:latin typeface="Arial" panose="020B0604020202020204" pitchFamily="34" charset="0"/>
                <a:cs typeface="Arial" panose="020B0604020202020204" pitchFamily="34" charset="0"/>
              </a:rPr>
              <a:t>faeces</a:t>
            </a:r>
            <a:r>
              <a:rPr lang="en-US" sz="1200" dirty="0">
                <a:solidFill>
                  <a:srgbClr val="002060"/>
                </a:solidFill>
                <a:latin typeface="Arial" panose="020B0604020202020204" pitchFamily="34" charset="0"/>
                <a:cs typeface="Arial" panose="020B0604020202020204" pitchFamily="34" charset="0"/>
              </a:rPr>
              <a:t> and urine. The nuclear project with China</a:t>
            </a:r>
          </a:p>
          <a:p>
            <a:pPr marL="0" indent="0">
              <a:buNone/>
            </a:pPr>
            <a:r>
              <a:rPr lang="en-US" sz="1200" dirty="0">
                <a:solidFill>
                  <a:srgbClr val="002060"/>
                </a:solidFill>
                <a:latin typeface="Arial" panose="020B0604020202020204" pitchFamily="34" charset="0"/>
                <a:cs typeface="Arial" panose="020B0604020202020204" pitchFamily="34" charset="0"/>
              </a:rPr>
              <a:t>was not allowed by the US government just when the project was about to be successfully done.</a:t>
            </a:r>
          </a:p>
          <a:p>
            <a:pPr marL="0" indent="0">
              <a:buNone/>
            </a:pPr>
            <a:endParaRPr lang="en-US" sz="12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73759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5F92-2949-45A5-913B-6BEBFCB90B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45C981-B94A-4AAC-B0DF-75093F49ED17}"/>
              </a:ext>
            </a:extLst>
          </p:cNvPr>
          <p:cNvSpPr>
            <a:spLocks noGrp="1"/>
          </p:cNvSpPr>
          <p:nvPr>
            <p:ph idx="1"/>
          </p:nvPr>
        </p:nvSpPr>
        <p:spPr/>
        <p:txBody>
          <a:bodyPr>
            <a:normAutofit fontScale="47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The reason I mentioned about the obstacles that Bill faced is to tell about how he solved those despite all those pressure that made the foundation’s goal to be almost unattainable.</a:t>
            </a:r>
          </a:p>
          <a:p>
            <a:pPr marL="0" indent="0">
              <a:buNone/>
            </a:pPr>
            <a:r>
              <a:rPr lang="en-US" dirty="0">
                <a:solidFill>
                  <a:srgbClr val="002060"/>
                </a:solidFill>
                <a:latin typeface="Arial" panose="020B0604020202020204" pitchFamily="34" charset="0"/>
                <a:cs typeface="Arial" panose="020B0604020202020204" pitchFamily="34" charset="0"/>
              </a:rPr>
              <a:t>It is said that Bill reads several books just for a single topic and that he works on it every day. During the interview from the documentary, he says that he does not do things for inspiration or fame, but for optimization and if something does not go well, he tries to find the answer ‘why’. He loves working out on complexities and setting goals to the extreme. He is able to take responsibilities of heavy burdens and that is not something that all leaders can do. It is like walking on a rope. If he cannot balance himself and if he makes a little mistake, it is all over, but take that risk or not, just walk away from it and never look back. Rather than stepping back and giving up, Bill works much harder. I can say that he has grit and perseverance as we have learnt about earlier.</a:t>
            </a:r>
          </a:p>
          <a:p>
            <a:pPr marL="0" indent="0">
              <a:buNone/>
            </a:pPr>
            <a:r>
              <a:rPr lang="en-US" dirty="0">
                <a:solidFill>
                  <a:srgbClr val="002060"/>
                </a:solidFill>
                <a:latin typeface="Arial" panose="020B0604020202020204" pitchFamily="34" charset="0"/>
                <a:cs typeface="Arial" panose="020B0604020202020204" pitchFamily="34" charset="0"/>
              </a:rPr>
              <a:t>Looking back to all the things that he has gone through, I have realized that he is the competitor of himself, which means that he always tries to get better. My mom always tells me to be a challenger, not enemy, of myself, and not to be competing with others.</a:t>
            </a:r>
          </a:p>
          <a:p>
            <a:pPr marL="0" indent="0">
              <a:buNone/>
            </a:pPr>
            <a:r>
              <a:rPr lang="en-US" dirty="0">
                <a:solidFill>
                  <a:srgbClr val="002060"/>
                </a:solidFill>
                <a:latin typeface="Arial" panose="020B0604020202020204" pitchFamily="34" charset="0"/>
                <a:cs typeface="Arial" panose="020B0604020202020204" pitchFamily="34" charset="0"/>
              </a:rPr>
              <a:t>Bill is also very perceptive despite his wealth. He understands how it is like to be in the shoes of people of different people and is very warm-hearted. He can control relationships well and is able to learn from his mistakes. He might have had some troubles in relationships with some people, but in the end, he never hides his true feelings about them.</a:t>
            </a:r>
          </a:p>
          <a:p>
            <a:pPr marL="0" indent="0">
              <a:buNone/>
            </a:pPr>
            <a:r>
              <a:rPr lang="en-US" dirty="0">
                <a:solidFill>
                  <a:srgbClr val="002060"/>
                </a:solidFill>
                <a:latin typeface="Arial" panose="020B0604020202020204" pitchFamily="34" charset="0"/>
                <a:cs typeface="Arial" panose="020B0604020202020204" pitchFamily="34" charset="0"/>
              </a:rPr>
              <a:t>Although my dream is not becoming a businesswoman, knowing about the true Bill Gates that not everyone knows, has taught me several lessons for life: to spend time effectively, to be optimistic, to be a great leader, to be supportive, to respect important people in my life, to work harder than stepping back and to be intelligent in all areas. The documentary has also altered my thoughts that not all business people work only for money, but also for the world.</a:t>
            </a:r>
          </a:p>
          <a:p>
            <a:pPr marL="0" indent="0">
              <a:buNone/>
            </a:pPr>
            <a:endParaRPr lang="en-US" dirty="0"/>
          </a:p>
        </p:txBody>
      </p:sp>
    </p:spTree>
    <p:extLst>
      <p:ext uri="{BB962C8B-B14F-4D97-AF65-F5344CB8AC3E}">
        <p14:creationId xmlns:p14="http://schemas.microsoft.com/office/powerpoint/2010/main" val="2440778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5F92-2949-45A5-913B-6BEBFCB90B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45C981-B94A-4AAC-B0DF-75093F49ED17}"/>
              </a:ext>
            </a:extLst>
          </p:cNvPr>
          <p:cNvSpPr>
            <a:spLocks noGrp="1"/>
          </p:cNvSpPr>
          <p:nvPr>
            <p:ph idx="1"/>
          </p:nvPr>
        </p:nvSpPr>
        <p:spPr/>
        <p:txBody>
          <a:bodyPr>
            <a:normAutofit fontScale="700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	Bill gates is known as one of the richest people and also one of the famous people in the world. He owns a company called Microsoft which most of the people know.</a:t>
            </a:r>
          </a:p>
          <a:p>
            <a:pPr marL="0" indent="0">
              <a:buNone/>
            </a:pPr>
            <a:r>
              <a:rPr lang="en-US" dirty="0">
                <a:solidFill>
                  <a:srgbClr val="002060"/>
                </a:solidFill>
                <a:latin typeface="Arial" panose="020B0604020202020204" pitchFamily="34" charset="0"/>
                <a:cs typeface="Arial" panose="020B0604020202020204" pitchFamily="34" charset="0"/>
              </a:rPr>
              <a:t>	Since Bill Gate was a child they have called “Happy Boy” because he always had a smile on his face. At his twenties he was the co-founder of Microsoft. While he was working, he maintained thousands of people and till today he still does the same. He also has to maintain his positive attitude even through the tough times and stress. Now that he is with his wife and partner Melinda Gates, he runs the world's biggest foundation, spending 5 billion dollars each year to take care of the world's most pressing health and developments.</a:t>
            </a:r>
          </a:p>
          <a:p>
            <a:pPr marL="0" indent="0">
              <a:buNone/>
            </a:pPr>
            <a:r>
              <a:rPr lang="en-US" dirty="0">
                <a:solidFill>
                  <a:srgbClr val="002060"/>
                </a:solidFill>
                <a:latin typeface="Arial" panose="020B0604020202020204" pitchFamily="34" charset="0"/>
                <a:cs typeface="Arial" panose="020B0604020202020204" pitchFamily="34" charset="0"/>
              </a:rPr>
              <a:t>	At the beginning of episode one bill gate and his team created an improving sanitation station strategy to all nation. Thousands of people die to diarrhea every day most of them are kids that are under 5-year-old.</a:t>
            </a:r>
          </a:p>
          <a:p>
            <a:pPr marL="0" indent="0">
              <a:buNone/>
            </a:pPr>
            <a:r>
              <a:rPr lang="en-US" dirty="0">
                <a:solidFill>
                  <a:srgbClr val="002060"/>
                </a:solidFill>
                <a:latin typeface="Arial" panose="020B0604020202020204" pitchFamily="34" charset="0"/>
                <a:cs typeface="Arial" panose="020B0604020202020204" pitchFamily="34" charset="0"/>
              </a:rPr>
              <a:t>	They created a toilet which makes enough energy to sanitize waste and produce drinkable. Without wasting any money on pluming system</a:t>
            </a:r>
          </a:p>
        </p:txBody>
      </p:sp>
    </p:spTree>
    <p:extLst>
      <p:ext uri="{BB962C8B-B14F-4D97-AF65-F5344CB8AC3E}">
        <p14:creationId xmlns:p14="http://schemas.microsoft.com/office/powerpoint/2010/main" val="4249389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5F92-2949-45A5-913B-6BEBFCB90B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45C981-B94A-4AAC-B0DF-75093F49ED17}"/>
              </a:ext>
            </a:extLst>
          </p:cNvPr>
          <p:cNvSpPr>
            <a:spLocks noGrp="1"/>
          </p:cNvSpPr>
          <p:nvPr>
            <p:ph idx="1"/>
          </p:nvPr>
        </p:nvSpPr>
        <p:spPr/>
        <p:txBody>
          <a:bodyPr>
            <a:normAutofit fontScale="47500" lnSpcReduction="20000"/>
          </a:bodyPr>
          <a:lstStyle/>
          <a:p>
            <a:pPr marL="0" indent="0">
              <a:buNone/>
            </a:pPr>
            <a:r>
              <a:rPr lang="en-US" dirty="0">
                <a:solidFill>
                  <a:srgbClr val="002060"/>
                </a:solidFill>
                <a:latin typeface="Arial" panose="020B0604020202020204" pitchFamily="34" charset="0"/>
                <a:cs typeface="Arial" panose="020B0604020202020204" pitchFamily="34" charset="0"/>
              </a:rPr>
              <a:t>Bill Gates who was born October 28, 1955 is an American business magnate. software developer, investor, and philanthropist. He is best known as the co-founder of Microsoft Corporation During his career at Microsoft, Gates held the positions of chairman, president and chief software architect. while also being the largest individual shareholder until May 2014. He is one of the best-known entrepreneurs and pioneers of the microcomputer revolution of the 1970s and 1980s.</a:t>
            </a:r>
          </a:p>
          <a:p>
            <a:pPr marL="0" indent="0">
              <a:buNone/>
            </a:pPr>
            <a:r>
              <a:rPr lang="en-US" dirty="0">
                <a:solidFill>
                  <a:srgbClr val="002060"/>
                </a:solidFill>
                <a:latin typeface="Arial" panose="020B0604020202020204" pitchFamily="34" charset="0"/>
                <a:cs typeface="Arial" panose="020B0604020202020204" pitchFamily="34" charset="0"/>
              </a:rPr>
              <a:t>Born and raised in Seattle, Washington, Gates co-founded Microsoft with childhood friend Paul Allen in 1975, in Albuquerque, New Mexico; it went on to become the world's largest personal computer software company. Gates led the company as chairman and CEO until stepping down as CEO in January 2000, but he remained chairman and became chief software architect. During the late 1990s, Gates had been criticized for his business tactics, which have been considered anti-competitive. This opinion has been upheld by numerous court rulings. In June 2006, Gates announced that he would be transitioning to a part-time role at Microsoft and full-time work at the Bill &amp; Melinda Gates Foundation, the private charitable foundation that he and his wife, Melinda Gates, established in 2000. He gradually transferred his duties to Ray Ozzie and Craig </a:t>
            </a:r>
            <a:r>
              <a:rPr lang="en-US" dirty="0" err="1">
                <a:solidFill>
                  <a:srgbClr val="002060"/>
                </a:solidFill>
                <a:latin typeface="Arial" panose="020B0604020202020204" pitchFamily="34" charset="0"/>
                <a:cs typeface="Arial" panose="020B0604020202020204" pitchFamily="34" charset="0"/>
              </a:rPr>
              <a:t>Mundie.He</a:t>
            </a:r>
            <a:r>
              <a:rPr lang="en-US" dirty="0">
                <a:solidFill>
                  <a:srgbClr val="002060"/>
                </a:solidFill>
                <a:latin typeface="Arial" panose="020B0604020202020204" pitchFamily="34" charset="0"/>
                <a:cs typeface="Arial" panose="020B0604020202020204" pitchFamily="34" charset="0"/>
              </a:rPr>
              <a:t> stepped down as chairman of Microsoft in February 2014 and assumed a new post as technology adviser to support the newly appointed CEO Satya Nadella.</a:t>
            </a:r>
          </a:p>
          <a:p>
            <a:pPr marL="0" indent="0">
              <a:buNone/>
            </a:pPr>
            <a:r>
              <a:rPr lang="en-US" dirty="0">
                <a:solidFill>
                  <a:srgbClr val="002060"/>
                </a:solidFill>
                <a:latin typeface="Arial" panose="020B0604020202020204" pitchFamily="34" charset="0"/>
                <a:cs typeface="Arial" panose="020B0604020202020204" pitchFamily="34" charset="0"/>
              </a:rPr>
              <a:t>Since 1987, he has been included in the Forbes list of the world's wealthiest people. From 1995 to 2017, he held the Forbes title of the richest person in the world all but four of those years. In October 2017, he was surpassed by Amazon founder and CEO Jeff Bezos, who had an estimated net worth of US$90.6 billion compared to Gates' net worth of US$89.9 billion at the time. As of November 2019, Gates had an estimated net worth of US$107.1 billion, making him the second-wealthiest person in the world, behind Bezos.</a:t>
            </a:r>
          </a:p>
          <a:p>
            <a:pPr marL="0" indent="0">
              <a:buNone/>
            </a:pPr>
            <a:r>
              <a:rPr lang="en-US" dirty="0">
                <a:solidFill>
                  <a:srgbClr val="002060"/>
                </a:solidFill>
                <a:latin typeface="Arial" panose="020B0604020202020204" pitchFamily="34" charset="0"/>
                <a:cs typeface="Arial" panose="020B0604020202020204" pitchFamily="34" charset="0"/>
              </a:rPr>
              <a:t>Later in his career and since leaving day-to-day operations at Microsoft in 2008, Gates pursued a number of philanthropic endeavors. He donated large amounts of money to various charitable organizations and scientific research programs through the Bill &amp; Melinda Gates Foundation, reported to be the world's largest private charity. In 2009, Gates and Warren Buffett founded The Giving Pledge, whereby they and other billionaires pledge to give at least half of their wealth to philanthropy. The foundation works to improve global health, and is working with Rotary International to eliminate polio.</a:t>
            </a:r>
          </a:p>
          <a:p>
            <a:pPr marL="0" indent="0">
              <a:buNone/>
            </a:pP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3777986"/>
      </p:ext>
    </p:extLst>
  </p:cSld>
  <p:clrMapOvr>
    <a:masterClrMapping/>
  </p:clrMapOvr>
</p:sld>
</file>

<file path=ppt/theme/theme1.xml><?xml version="1.0" encoding="utf-8"?>
<a:theme xmlns:a="http://schemas.openxmlformats.org/drawingml/2006/main" name="SketchyVTI">
  <a:themeElements>
    <a:clrScheme name="AnalogousFromLightSeedRightStep">
      <a:dk1>
        <a:srgbClr val="000000"/>
      </a:dk1>
      <a:lt1>
        <a:srgbClr val="FFFFFF"/>
      </a:lt1>
      <a:dk2>
        <a:srgbClr val="412A24"/>
      </a:dk2>
      <a:lt2>
        <a:srgbClr val="E2E5E8"/>
      </a:lt2>
      <a:accent1>
        <a:srgbClr val="C69976"/>
      </a:accent1>
      <a:accent2>
        <a:srgbClr val="ADA265"/>
      </a:accent2>
      <a:accent3>
        <a:srgbClr val="99A771"/>
      </a:accent3>
      <a:accent4>
        <a:srgbClr val="7EB067"/>
      </a:accent4>
      <a:accent5>
        <a:srgbClr val="71AF77"/>
      </a:accent5>
      <a:accent6>
        <a:srgbClr val="67B08C"/>
      </a:accent6>
      <a:hlink>
        <a:srgbClr val="5B86A6"/>
      </a:hlink>
      <a:folHlink>
        <a:srgbClr val="7F7F7F"/>
      </a:folHlink>
    </a:clrScheme>
    <a:fontScheme name="Sketchy_SerifHand">
      <a:majorFont>
        <a:latin typeface="The Serif Hand Black"/>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26</TotalTime>
  <Words>13871</Words>
  <Application>Microsoft Office PowerPoint</Application>
  <PresentationFormat>Widescreen</PresentationFormat>
  <Paragraphs>147</Paragraphs>
  <Slides>43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The Hand</vt:lpstr>
      <vt:lpstr>The Serif Hand Black</vt:lpstr>
      <vt:lpstr>SketchyVTI</vt:lpstr>
      <vt:lpstr>Inside bill’s brain Netflix reflection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bill’s brain Netflix reflection</dc:title>
  <dc:creator>Ye Won</dc:creator>
  <cp:lastModifiedBy>Ye Won</cp:lastModifiedBy>
  <cp:revision>4</cp:revision>
  <dcterms:created xsi:type="dcterms:W3CDTF">2020-07-27T16:17:57Z</dcterms:created>
  <dcterms:modified xsi:type="dcterms:W3CDTF">2020-07-27T16:44:26Z</dcterms:modified>
</cp:coreProperties>
</file>