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7" r:id="rId19"/>
    <p:sldId id="278" r:id="rId20"/>
    <p:sldId id="279" r:id="rId21"/>
    <p:sldId id="280" r:id="rId22"/>
    <p:sldId id="274" r:id="rId23"/>
    <p:sldId id="275" r:id="rId24"/>
    <p:sldId id="276"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6" d="100"/>
          <a:sy n="66" d="100"/>
        </p:scale>
        <p:origin x="1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48778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95388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99458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52193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02775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69647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259941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9210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617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74793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891084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415519377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1" r:id="rId6"/>
    <p:sldLayoutId id="2147483707" r:id="rId7"/>
    <p:sldLayoutId id="2147483708" r:id="rId8"/>
    <p:sldLayoutId id="2147483709" r:id="rId9"/>
    <p:sldLayoutId id="2147483710" r:id="rId10"/>
    <p:sldLayoutId id="2147483712"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43C855-63D8-4C5A-844D-4DA0CCA06EE3}"/>
              </a:ext>
            </a:extLst>
          </p:cNvPr>
          <p:cNvPicPr>
            <a:picLocks noChangeAspect="1"/>
          </p:cNvPicPr>
          <p:nvPr/>
        </p:nvPicPr>
        <p:blipFill rotWithShape="1">
          <a:blip r:embed="rId2"/>
          <a:srcRect l="4578" r="25200"/>
          <a:stretch/>
        </p:blipFill>
        <p:spPr>
          <a:xfrm>
            <a:off x="-3047" y="10"/>
            <a:ext cx="12191999" cy="6857990"/>
          </a:xfrm>
          <a:prstGeom prst="rect">
            <a:avLst/>
          </a:prstGeom>
        </p:spPr>
      </p:pic>
      <p:sp>
        <p:nvSpPr>
          <p:cNvPr id="9" name="Rectangle 8">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1">
                  <a:alpha val="0"/>
                </a:schemeClr>
              </a:gs>
              <a:gs pos="50000">
                <a:schemeClr val="tx1">
                  <a:alpha val="3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A5FF2B-A19F-4361-8567-ED96065D8807}"/>
              </a:ext>
            </a:extLst>
          </p:cNvPr>
          <p:cNvSpPr>
            <a:spLocks noGrp="1"/>
          </p:cNvSpPr>
          <p:nvPr>
            <p:ph type="ctrTitle"/>
          </p:nvPr>
        </p:nvSpPr>
        <p:spPr>
          <a:xfrm>
            <a:off x="643466" y="1322616"/>
            <a:ext cx="10905059" cy="2651204"/>
          </a:xfrm>
          <a:effectLst>
            <a:outerShdw blurRad="50800" dist="38100" dir="2700000" algn="tl" rotWithShape="0">
              <a:prstClr val="black">
                <a:alpha val="40000"/>
              </a:prstClr>
            </a:outerShdw>
          </a:effectLst>
        </p:spPr>
        <p:txBody>
          <a:bodyPr>
            <a:normAutofit/>
          </a:bodyPr>
          <a:lstStyle/>
          <a:p>
            <a:pPr algn="ctr"/>
            <a:r>
              <a:rPr lang="en-US" sz="5400" b="1" dirty="0">
                <a:solidFill>
                  <a:schemeClr val="bg1"/>
                </a:solidFill>
                <a:latin typeface="Arial Black" panose="020B0A04020102020204" pitchFamily="34" charset="0"/>
              </a:rPr>
              <a:t>Interview assignment </a:t>
            </a:r>
            <a:br>
              <a:rPr lang="en-US" sz="5400" b="1" dirty="0">
                <a:solidFill>
                  <a:schemeClr val="bg1"/>
                </a:solidFill>
                <a:latin typeface="Arial Black" panose="020B0A04020102020204" pitchFamily="34" charset="0"/>
              </a:rPr>
            </a:br>
            <a:r>
              <a:rPr lang="en-US" sz="4400" b="1" dirty="0">
                <a:solidFill>
                  <a:schemeClr val="bg1"/>
                </a:solidFill>
                <a:latin typeface="Arial Black" panose="020B0A04020102020204" pitchFamily="34" charset="0"/>
              </a:rPr>
              <a:t>(Narrative Writing)</a:t>
            </a:r>
          </a:p>
        </p:txBody>
      </p:sp>
      <p:sp>
        <p:nvSpPr>
          <p:cNvPr id="3" name="Subtitle 2">
            <a:extLst>
              <a:ext uri="{FF2B5EF4-FFF2-40B4-BE49-F238E27FC236}">
                <a16:creationId xmlns:a16="http://schemas.microsoft.com/office/drawing/2014/main" id="{73F63F18-D7F8-4842-8752-5E2539AF81C8}"/>
              </a:ext>
            </a:extLst>
          </p:cNvPr>
          <p:cNvSpPr>
            <a:spLocks noGrp="1"/>
          </p:cNvSpPr>
          <p:nvPr>
            <p:ph type="subTitle" idx="1"/>
          </p:nvPr>
        </p:nvSpPr>
        <p:spPr>
          <a:xfrm>
            <a:off x="643466" y="4133135"/>
            <a:ext cx="10902016" cy="1008767"/>
          </a:xfrm>
          <a:effectLst>
            <a:outerShdw blurRad="50800" dist="38100" dir="2700000" algn="tl" rotWithShape="0">
              <a:prstClr val="black">
                <a:alpha val="40000"/>
              </a:prstClr>
            </a:outerShdw>
          </a:effectLst>
        </p:spPr>
        <p:txBody>
          <a:bodyPr>
            <a:normAutofit/>
          </a:bodyPr>
          <a:lstStyle/>
          <a:p>
            <a:pPr algn="ctr"/>
            <a:r>
              <a:rPr lang="en-US" sz="1800" b="1" dirty="0">
                <a:solidFill>
                  <a:schemeClr val="bg1"/>
                </a:solidFill>
                <a:latin typeface="Arial Black" panose="020B0A04020102020204" pitchFamily="34" charset="0"/>
              </a:rPr>
              <a:t>Secondary English ILBC Tr. Maing </a:t>
            </a:r>
          </a:p>
        </p:txBody>
      </p:sp>
      <p:cxnSp>
        <p:nvCxnSpPr>
          <p:cNvPr id="11" name="Straight Connector 10">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1722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5D486-1815-4FAD-84C6-A7EEB5C632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5BED70-FD37-47F0-9E3C-3B65DA42DF70}"/>
              </a:ext>
            </a:extLst>
          </p:cNvPr>
          <p:cNvSpPr>
            <a:spLocks noGrp="1"/>
          </p:cNvSpPr>
          <p:nvPr>
            <p:ph idx="1"/>
          </p:nvPr>
        </p:nvSpPr>
        <p:spPr/>
        <p:txBody>
          <a:bodyPr>
            <a:normAutofit lnSpcReduction="10000"/>
          </a:bodyPr>
          <a:lstStyle/>
          <a:p>
            <a:pPr marL="0" indent="0">
              <a:buNone/>
            </a:pPr>
            <a:r>
              <a:rPr lang="en-US" dirty="0">
                <a:solidFill>
                  <a:schemeClr val="bg1"/>
                </a:solidFill>
                <a:latin typeface="Arial Black" panose="020B0A04020102020204" pitchFamily="34" charset="0"/>
              </a:rPr>
              <a:t>	I interviewed my brother, he is 8 years old and he is attending 3</a:t>
            </a:r>
            <a:r>
              <a:rPr lang="en-US" baseline="30000" dirty="0">
                <a:solidFill>
                  <a:schemeClr val="bg1"/>
                </a:solidFill>
                <a:latin typeface="Arial Black" panose="020B0A04020102020204" pitchFamily="34" charset="0"/>
              </a:rPr>
              <a:t>rd</a:t>
            </a:r>
            <a:r>
              <a:rPr lang="en-US" dirty="0">
                <a:solidFill>
                  <a:schemeClr val="bg1"/>
                </a:solidFill>
                <a:latin typeface="Arial Black" panose="020B0A04020102020204" pitchFamily="34" charset="0"/>
              </a:rPr>
              <a:t> grade. He likes play games. He is not very talkative. He also watch movies and YouTube videos in his free time. Sometimes he draws his favorite character from a game or a movie. He likes singing song in his free time. He is a stubborn person. His childhood was rough he had to go to the hospital after like 1 month after he was born. He is a smart kid.   </a:t>
            </a:r>
          </a:p>
        </p:txBody>
      </p:sp>
    </p:spTree>
    <p:extLst>
      <p:ext uri="{BB962C8B-B14F-4D97-AF65-F5344CB8AC3E}">
        <p14:creationId xmlns:p14="http://schemas.microsoft.com/office/powerpoint/2010/main" val="3935168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9ECA-F461-4A60-9B39-C7EDBE5BC289}"/>
              </a:ext>
            </a:extLst>
          </p:cNvPr>
          <p:cNvSpPr>
            <a:spLocks noGrp="1"/>
          </p:cNvSpPr>
          <p:nvPr>
            <p:ph type="title"/>
          </p:nvPr>
        </p:nvSpPr>
        <p:spPr/>
        <p:txBody>
          <a:bodyPr>
            <a:normAutofit fontScale="90000"/>
          </a:bodyPr>
          <a:lstStyle/>
          <a:p>
            <a:r>
              <a:rPr lang="en-US" b="1" dirty="0">
                <a:solidFill>
                  <a:schemeClr val="bg1"/>
                </a:solidFill>
                <a:latin typeface="Arial Black" panose="020B0A04020102020204" pitchFamily="34" charset="0"/>
              </a:rPr>
              <a:t>An Interview with my Father.</a:t>
            </a:r>
            <a:r>
              <a:rPr lang="en-US" dirty="0">
                <a:solidFill>
                  <a:schemeClr val="bg1"/>
                </a:solidFill>
                <a:latin typeface="Arial Black" panose="020B0A04020102020204" pitchFamily="34" charset="0"/>
              </a:rPr>
              <a:t> </a:t>
            </a:r>
          </a:p>
        </p:txBody>
      </p:sp>
      <p:sp>
        <p:nvSpPr>
          <p:cNvPr id="3" name="Content Placeholder 2">
            <a:extLst>
              <a:ext uri="{FF2B5EF4-FFF2-40B4-BE49-F238E27FC236}">
                <a16:creationId xmlns:a16="http://schemas.microsoft.com/office/drawing/2014/main" id="{DF6217B1-E1BA-4D3A-AF6E-FE50A71F59D5}"/>
              </a:ext>
            </a:extLst>
          </p:cNvPr>
          <p:cNvSpPr>
            <a:spLocks noGrp="1"/>
          </p:cNvSpPr>
          <p:nvPr>
            <p:ph idx="1"/>
          </p:nvPr>
        </p:nvSpPr>
        <p:spPr>
          <a:xfrm>
            <a:off x="838200" y="1857944"/>
            <a:ext cx="10515600" cy="4700017"/>
          </a:xfrm>
        </p:spPr>
        <p:txBody>
          <a:bodyPr>
            <a:normAutofit fontScale="47500" lnSpcReduction="20000"/>
          </a:bodyPr>
          <a:lstStyle/>
          <a:p>
            <a:pPr marL="0" indent="0" fontAlgn="base">
              <a:buNone/>
            </a:pPr>
            <a:r>
              <a:rPr lang="en-US" dirty="0">
                <a:solidFill>
                  <a:schemeClr val="bg1"/>
                </a:solidFill>
                <a:latin typeface="Arial Black" panose="020B0A04020102020204" pitchFamily="34" charset="0"/>
              </a:rPr>
              <a:t>My Father and Mother have been married for 15 years as of May. Growing up I could see how hard they worked for us kids and over the years I could see how their marriage grew and grew apart at time. They both worked hard for me growing up and I respect them so much for that. But as I got older I see that they were fighting less and having fewer problems. I don’t know what I would do without both of my parents. He said that 'It is very hard to keep the relationship going if we keep on fighting and arguing'. </a:t>
            </a:r>
          </a:p>
          <a:p>
            <a:pPr marL="0" indent="0" fontAlgn="base">
              <a:buNone/>
            </a:pPr>
            <a:r>
              <a:rPr lang="en-US" dirty="0">
                <a:solidFill>
                  <a:schemeClr val="bg1"/>
                </a:solidFill>
                <a:latin typeface="Arial Black" panose="020B0A04020102020204" pitchFamily="34" charset="0"/>
              </a:rPr>
              <a:t>I also ask some calm and not-so-serious questions. </a:t>
            </a:r>
          </a:p>
          <a:p>
            <a:pPr marL="0" indent="0" fontAlgn="base">
              <a:buNone/>
            </a:pPr>
            <a:r>
              <a:rPr lang="en-US" b="1" dirty="0">
                <a:solidFill>
                  <a:schemeClr val="bg1"/>
                </a:solidFill>
                <a:latin typeface="Arial Black" panose="020B0A04020102020204" pitchFamily="34" charset="0"/>
              </a:rPr>
              <a:t>Me:</a:t>
            </a:r>
            <a:r>
              <a:rPr lang="en-US" dirty="0">
                <a:solidFill>
                  <a:schemeClr val="bg1"/>
                </a:solidFill>
                <a:latin typeface="Arial Black" panose="020B0A04020102020204" pitchFamily="34" charset="0"/>
              </a:rPr>
              <a:t> When is your Birthday? </a:t>
            </a:r>
          </a:p>
          <a:p>
            <a:pPr marL="0" indent="0" fontAlgn="base">
              <a:buNone/>
            </a:pPr>
            <a:r>
              <a:rPr lang="en-US" b="1" dirty="0">
                <a:solidFill>
                  <a:schemeClr val="bg1"/>
                </a:solidFill>
                <a:latin typeface="Arial Black" panose="020B0A04020102020204" pitchFamily="34" charset="0"/>
              </a:rPr>
              <a:t>My Father:</a:t>
            </a:r>
            <a:r>
              <a:rPr lang="en-US" dirty="0">
                <a:solidFill>
                  <a:schemeClr val="bg1"/>
                </a:solidFill>
                <a:latin typeface="Arial Black" panose="020B0A04020102020204" pitchFamily="34" charset="0"/>
              </a:rPr>
              <a:t> My Birthday is at July 26 1975. </a:t>
            </a:r>
          </a:p>
          <a:p>
            <a:pPr marL="0" indent="0" fontAlgn="base">
              <a:buNone/>
            </a:pPr>
            <a:r>
              <a:rPr lang="en-US" b="1" dirty="0">
                <a:solidFill>
                  <a:schemeClr val="bg1"/>
                </a:solidFill>
                <a:latin typeface="Arial Black" panose="020B0A04020102020204" pitchFamily="34" charset="0"/>
              </a:rPr>
              <a:t>Me: </a:t>
            </a:r>
            <a:r>
              <a:rPr lang="en-US" dirty="0">
                <a:solidFill>
                  <a:schemeClr val="bg1"/>
                </a:solidFill>
                <a:latin typeface="Arial Black" panose="020B0A04020102020204" pitchFamily="34" charset="0"/>
              </a:rPr>
              <a:t>What is your </a:t>
            </a:r>
            <a:r>
              <a:rPr lang="en-US" dirty="0" err="1">
                <a:solidFill>
                  <a:schemeClr val="bg1"/>
                </a:solidFill>
                <a:latin typeface="Arial Black" panose="020B0A04020102020204" pitchFamily="34" charset="0"/>
              </a:rPr>
              <a:t>favourite</a:t>
            </a:r>
            <a:r>
              <a:rPr lang="en-US" dirty="0">
                <a:solidFill>
                  <a:schemeClr val="bg1"/>
                </a:solidFill>
                <a:latin typeface="Arial Black" panose="020B0A04020102020204" pitchFamily="34" charset="0"/>
              </a:rPr>
              <a:t> sport? </a:t>
            </a:r>
          </a:p>
          <a:p>
            <a:pPr marL="0" indent="0" fontAlgn="base">
              <a:buNone/>
            </a:pPr>
            <a:r>
              <a:rPr lang="en-US" b="1" dirty="0">
                <a:solidFill>
                  <a:schemeClr val="bg1"/>
                </a:solidFill>
                <a:latin typeface="Arial Black" panose="020B0A04020102020204" pitchFamily="34" charset="0"/>
              </a:rPr>
              <a:t>My Father: </a:t>
            </a:r>
            <a:r>
              <a:rPr lang="en-US" dirty="0">
                <a:solidFill>
                  <a:schemeClr val="bg1"/>
                </a:solidFill>
                <a:latin typeface="Arial Black" panose="020B0A04020102020204" pitchFamily="34" charset="0"/>
              </a:rPr>
              <a:t>Football, Swimming and Running. </a:t>
            </a:r>
          </a:p>
          <a:p>
            <a:pPr marL="0" indent="0" fontAlgn="base">
              <a:buNone/>
            </a:pPr>
            <a:r>
              <a:rPr lang="en-US" b="1" dirty="0">
                <a:solidFill>
                  <a:schemeClr val="bg1"/>
                </a:solidFill>
                <a:latin typeface="Arial Black" panose="020B0A04020102020204" pitchFamily="34" charset="0"/>
              </a:rPr>
              <a:t>Me: </a:t>
            </a:r>
            <a:r>
              <a:rPr lang="en-US" dirty="0">
                <a:solidFill>
                  <a:schemeClr val="bg1"/>
                </a:solidFill>
                <a:latin typeface="Arial Black" panose="020B0A04020102020204" pitchFamily="34" charset="0"/>
              </a:rPr>
              <a:t>What did you love to do as a kid? </a:t>
            </a:r>
          </a:p>
          <a:p>
            <a:pPr marL="0" indent="0" fontAlgn="base">
              <a:buNone/>
            </a:pPr>
            <a:r>
              <a:rPr lang="en-US" b="1" dirty="0">
                <a:solidFill>
                  <a:schemeClr val="bg1"/>
                </a:solidFill>
                <a:latin typeface="Arial Black" panose="020B0A04020102020204" pitchFamily="34" charset="0"/>
              </a:rPr>
              <a:t>My Father: </a:t>
            </a:r>
            <a:r>
              <a:rPr lang="en-US" dirty="0">
                <a:solidFill>
                  <a:schemeClr val="bg1"/>
                </a:solidFill>
                <a:latin typeface="Arial Black" panose="020B0A04020102020204" pitchFamily="34" charset="0"/>
              </a:rPr>
              <a:t>We didn’t have video games so we usually play hide and seek, IT and some of us don’t even play those types of games... me and my friends usually just learn and stay calm not be get excited and sweaty. </a:t>
            </a:r>
          </a:p>
          <a:p>
            <a:pPr marL="0" indent="0" fontAlgn="base">
              <a:buNone/>
            </a:pPr>
            <a:r>
              <a:rPr lang="en-US" b="1" dirty="0">
                <a:solidFill>
                  <a:schemeClr val="bg1"/>
                </a:solidFill>
                <a:latin typeface="Arial Black" panose="020B0A04020102020204" pitchFamily="34" charset="0"/>
              </a:rPr>
              <a:t>Me: </a:t>
            </a:r>
            <a:r>
              <a:rPr lang="en-US" dirty="0">
                <a:solidFill>
                  <a:schemeClr val="bg1"/>
                </a:solidFill>
                <a:latin typeface="Arial Black" panose="020B0A04020102020204" pitchFamily="34" charset="0"/>
              </a:rPr>
              <a:t>What is your </a:t>
            </a:r>
            <a:r>
              <a:rPr lang="en-US" dirty="0" err="1">
                <a:solidFill>
                  <a:schemeClr val="bg1"/>
                </a:solidFill>
                <a:latin typeface="Arial Black" panose="020B0A04020102020204" pitchFamily="34" charset="0"/>
              </a:rPr>
              <a:t>favourite</a:t>
            </a:r>
            <a:r>
              <a:rPr lang="en-US" dirty="0">
                <a:solidFill>
                  <a:schemeClr val="bg1"/>
                </a:solidFill>
                <a:latin typeface="Arial Black" panose="020B0A04020102020204" pitchFamily="34" charset="0"/>
              </a:rPr>
              <a:t> subject? </a:t>
            </a:r>
          </a:p>
          <a:p>
            <a:pPr marL="0" indent="0" fontAlgn="base">
              <a:buNone/>
            </a:pPr>
            <a:r>
              <a:rPr lang="en-US" b="1" dirty="0">
                <a:solidFill>
                  <a:schemeClr val="bg1"/>
                </a:solidFill>
                <a:latin typeface="Arial Black" panose="020B0A04020102020204" pitchFamily="34" charset="0"/>
              </a:rPr>
              <a:t>My Father: </a:t>
            </a:r>
            <a:r>
              <a:rPr lang="en-US" dirty="0">
                <a:solidFill>
                  <a:schemeClr val="bg1"/>
                </a:solidFill>
                <a:latin typeface="Arial Black" panose="020B0A04020102020204" pitchFamily="34" charset="0"/>
              </a:rPr>
              <a:t>There is no </a:t>
            </a:r>
            <a:r>
              <a:rPr lang="en-US" dirty="0" err="1">
                <a:solidFill>
                  <a:schemeClr val="bg1"/>
                </a:solidFill>
                <a:latin typeface="Arial Black" panose="020B0A04020102020204" pitchFamily="34" charset="0"/>
              </a:rPr>
              <a:t>favourite</a:t>
            </a:r>
            <a:r>
              <a:rPr lang="en-US" dirty="0">
                <a:solidFill>
                  <a:schemeClr val="bg1"/>
                </a:solidFill>
                <a:latin typeface="Arial Black" panose="020B0A04020102020204" pitchFamily="34" charset="0"/>
              </a:rPr>
              <a:t> subject for me... I usually learn all and wasn’t choosy on the lessons. But due to my parents persuaded me to become a doctor I focused on science, chemistry and biology the most. </a:t>
            </a:r>
          </a:p>
          <a:p>
            <a:pPr marL="0" indent="0" fontAlgn="base">
              <a:buNone/>
            </a:pPr>
            <a:r>
              <a:rPr lang="en-US" b="1" dirty="0">
                <a:solidFill>
                  <a:schemeClr val="bg1"/>
                </a:solidFill>
                <a:latin typeface="Arial Black" panose="020B0A04020102020204" pitchFamily="34" charset="0"/>
              </a:rPr>
              <a:t>Me: </a:t>
            </a:r>
            <a:r>
              <a:rPr lang="en-US" dirty="0">
                <a:solidFill>
                  <a:schemeClr val="bg1"/>
                </a:solidFill>
                <a:latin typeface="Arial Black" panose="020B0A04020102020204" pitchFamily="34" charset="0"/>
              </a:rPr>
              <a:t>Thank you for giving you time with me </a:t>
            </a:r>
          </a:p>
          <a:p>
            <a:pPr marL="0" indent="0">
              <a:buNone/>
            </a:pPr>
            <a:r>
              <a:rPr lang="en-US" b="1" dirty="0">
                <a:solidFill>
                  <a:schemeClr val="bg1"/>
                </a:solidFill>
                <a:latin typeface="Arial Black" panose="020B0A04020102020204" pitchFamily="34" charset="0"/>
              </a:rPr>
              <a:t>MY Father: </a:t>
            </a:r>
            <a:r>
              <a:rPr lang="en-US" dirty="0">
                <a:solidFill>
                  <a:schemeClr val="bg1"/>
                </a:solidFill>
                <a:latin typeface="Arial Black" panose="020B0A04020102020204" pitchFamily="34" charset="0"/>
              </a:rPr>
              <a:t>You’re welcome.</a:t>
            </a:r>
          </a:p>
        </p:txBody>
      </p:sp>
    </p:spTree>
    <p:extLst>
      <p:ext uri="{BB962C8B-B14F-4D97-AF65-F5344CB8AC3E}">
        <p14:creationId xmlns:p14="http://schemas.microsoft.com/office/powerpoint/2010/main" val="103404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7102F-9967-4448-ABA1-221690F92F6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D9B5C06-E471-433E-8F72-5C20A750A9FA}"/>
              </a:ext>
            </a:extLst>
          </p:cNvPr>
          <p:cNvSpPr>
            <a:spLocks noGrp="1"/>
          </p:cNvSpPr>
          <p:nvPr>
            <p:ph idx="1"/>
          </p:nvPr>
        </p:nvSpPr>
        <p:spPr/>
        <p:txBody>
          <a:bodyPr>
            <a:normAutofit fontScale="47500" lnSpcReduction="20000"/>
          </a:bodyPr>
          <a:lstStyle/>
          <a:p>
            <a:pPr marL="0" indent="0">
              <a:buNone/>
            </a:pPr>
            <a:r>
              <a:rPr lang="en-US" dirty="0">
                <a:solidFill>
                  <a:schemeClr val="bg1"/>
                </a:solidFill>
                <a:latin typeface="Arial Black" panose="020B0A04020102020204" pitchFamily="34" charset="0"/>
              </a:rPr>
              <a:t>	A</a:t>
            </a:r>
            <a:r>
              <a:rPr lang="en-US" b="1" dirty="0">
                <a:solidFill>
                  <a:schemeClr val="bg1"/>
                </a:solidFill>
                <a:latin typeface="Arial Black" panose="020B0A04020102020204" pitchFamily="34" charset="0"/>
              </a:rPr>
              <a:t>M</a:t>
            </a:r>
            <a:r>
              <a:rPr lang="en-US" dirty="0">
                <a:solidFill>
                  <a:schemeClr val="bg1"/>
                </a:solidFill>
                <a:latin typeface="Arial Black" panose="020B0A04020102020204" pitchFamily="34" charset="0"/>
              </a:rPr>
              <a:t>AZING, L</a:t>
            </a:r>
            <a:r>
              <a:rPr lang="en-US" b="1" dirty="0">
                <a:solidFill>
                  <a:schemeClr val="bg1"/>
                </a:solidFill>
                <a:latin typeface="Arial Black" panose="020B0A04020102020204" pitchFamily="34" charset="0"/>
              </a:rPr>
              <a:t>O</a:t>
            </a:r>
            <a:r>
              <a:rPr lang="en-US" dirty="0">
                <a:solidFill>
                  <a:schemeClr val="bg1"/>
                </a:solidFill>
                <a:latin typeface="Arial Black" panose="020B0A04020102020204" pitchFamily="34" charset="0"/>
              </a:rPr>
              <a:t>VING, S</a:t>
            </a:r>
            <a:r>
              <a:rPr lang="en-US" b="1" dirty="0">
                <a:solidFill>
                  <a:schemeClr val="bg1"/>
                </a:solidFill>
                <a:latin typeface="Arial Black" panose="020B0A04020102020204" pitchFamily="34" charset="0"/>
              </a:rPr>
              <a:t>T</a:t>
            </a:r>
            <a:r>
              <a:rPr lang="en-US" dirty="0">
                <a:solidFill>
                  <a:schemeClr val="bg1"/>
                </a:solidFill>
                <a:latin typeface="Arial Black" panose="020B0A04020102020204" pitchFamily="34" charset="0"/>
              </a:rPr>
              <a:t>RONG, </a:t>
            </a:r>
            <a:r>
              <a:rPr lang="en-US" b="1" dirty="0">
                <a:solidFill>
                  <a:schemeClr val="bg1"/>
                </a:solidFill>
                <a:latin typeface="Arial Black" panose="020B0A04020102020204" pitchFamily="34" charset="0"/>
              </a:rPr>
              <a:t>H</a:t>
            </a:r>
            <a:r>
              <a:rPr lang="en-US" dirty="0">
                <a:solidFill>
                  <a:schemeClr val="bg1"/>
                </a:solidFill>
                <a:latin typeface="Arial Black" panose="020B0A04020102020204" pitchFamily="34" charset="0"/>
              </a:rPr>
              <a:t>APPY, S</a:t>
            </a:r>
            <a:r>
              <a:rPr lang="en-US" b="1" dirty="0">
                <a:solidFill>
                  <a:schemeClr val="bg1"/>
                </a:solidFill>
                <a:latin typeface="Arial Black" panose="020B0A04020102020204" pitchFamily="34" charset="0"/>
              </a:rPr>
              <a:t>E</a:t>
            </a:r>
            <a:r>
              <a:rPr lang="en-US" dirty="0">
                <a:solidFill>
                  <a:schemeClr val="bg1"/>
                </a:solidFill>
                <a:latin typeface="Arial Black" panose="020B0A04020102020204" pitchFamily="34" charset="0"/>
              </a:rPr>
              <a:t>LFLESS, G</a:t>
            </a:r>
            <a:r>
              <a:rPr lang="en-US" b="1" dirty="0">
                <a:solidFill>
                  <a:schemeClr val="bg1"/>
                </a:solidFill>
                <a:latin typeface="Arial Black" panose="020B0A04020102020204" pitchFamily="34" charset="0"/>
              </a:rPr>
              <a:t>R</a:t>
            </a:r>
            <a:r>
              <a:rPr lang="en-US" dirty="0">
                <a:solidFill>
                  <a:schemeClr val="bg1"/>
                </a:solidFill>
                <a:latin typeface="Arial Black" panose="020B0A04020102020204" pitchFamily="34" charset="0"/>
              </a:rPr>
              <a:t>ACEFUL- Can you find a word from the above positive terms? Yes, and it’s the word: MOTHER. My mother was one of four children my grandma bore and she is the youngest. Her mother now can no longer remember too much about her departed from this world 3 years ago. She was peace-loving but also invalid, she loved us more than anyone. As we talk about her young life, hobbies such as growing plants/flowers, putting designs on every object make her life cheerful and enjoyable which she keeps up until now. She was passionate about writing diaries too. When I was a child, she used to make changes to our house’s furniture and the walls of it to make it look better. She wants me to become like a part of her. She likes reading books, novels, adventures, poetries and so on. “A person who won’t read has no adventure over one who can’t read”, which is a quote she repeats every day. I tried to manage myself to read at least two books per month. She usually persuades me to read more too. Her dream was to be a designer when she was young. She loves clothes and wants to design them in her own way. Right now, is she a designer? No, she isn’t but she is doing the job that she chose, with my father. But she still enjoys making dresses for me to wear. I asked her about her fondest memories, and she said; being with us, being with her favorite people, family members are the best. She still has her old diaries, pictures and videos since middle school with her parents and siblings. Then continuing up to the time that me and my brother were born. I could see myself crawling down the floor going to my mom’s arms and my brother next to me sleeping beside my dad. She was smiling and at the same time crying looking back at the time. One day she comes up with the things that she used to get along with since young and came up with; I wish I could walk back to the past and look back at myself again. I wondered when I am at the age of my mom, would I think of my past which I think it was the best? Or maybe would I enjoy my current life. But my mother, hopefully, could return to walk down the memory lane once again  </a:t>
            </a:r>
          </a:p>
        </p:txBody>
      </p:sp>
    </p:spTree>
    <p:extLst>
      <p:ext uri="{BB962C8B-B14F-4D97-AF65-F5344CB8AC3E}">
        <p14:creationId xmlns:p14="http://schemas.microsoft.com/office/powerpoint/2010/main" val="2915260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14D87-23A7-4FEB-8029-0CF1B9812133}"/>
              </a:ext>
            </a:extLst>
          </p:cNvPr>
          <p:cNvSpPr>
            <a:spLocks noGrp="1"/>
          </p:cNvSpPr>
          <p:nvPr>
            <p:ph type="title"/>
          </p:nvPr>
        </p:nvSpPr>
        <p:spPr/>
        <p:txBody>
          <a:bodyPr>
            <a:normAutofit/>
          </a:bodyPr>
          <a:lstStyle/>
          <a:p>
            <a:r>
              <a:rPr lang="en-US" b="1" dirty="0">
                <a:solidFill>
                  <a:schemeClr val="bg1"/>
                </a:solidFill>
                <a:latin typeface="Arial Black" panose="020B0A04020102020204" pitchFamily="34" charset="0"/>
              </a:rPr>
              <a:t>Interviewing my mother</a:t>
            </a:r>
            <a:r>
              <a:rPr lang="en-US" dirty="0">
                <a:solidFill>
                  <a:schemeClr val="bg1"/>
                </a:solidFill>
                <a:latin typeface="Arial Black" panose="020B0A04020102020204" pitchFamily="34" charset="0"/>
              </a:rPr>
              <a:t> </a:t>
            </a:r>
          </a:p>
        </p:txBody>
      </p:sp>
      <p:sp>
        <p:nvSpPr>
          <p:cNvPr id="3" name="Content Placeholder 2">
            <a:extLst>
              <a:ext uri="{FF2B5EF4-FFF2-40B4-BE49-F238E27FC236}">
                <a16:creationId xmlns:a16="http://schemas.microsoft.com/office/drawing/2014/main" id="{23362CB8-6DBC-4E52-AC61-C8AD1E5C0880}"/>
              </a:ext>
            </a:extLst>
          </p:cNvPr>
          <p:cNvSpPr>
            <a:spLocks noGrp="1"/>
          </p:cNvSpPr>
          <p:nvPr>
            <p:ph idx="1"/>
          </p:nvPr>
        </p:nvSpPr>
        <p:spPr>
          <a:xfrm>
            <a:off x="838200" y="1929383"/>
            <a:ext cx="10515600" cy="4428555"/>
          </a:xfrm>
        </p:spPr>
        <p:txBody>
          <a:bodyPr>
            <a:noAutofit/>
          </a:bodyPr>
          <a:lstStyle/>
          <a:p>
            <a:pPr marL="0" indent="0" fontAlgn="base">
              <a:buNone/>
            </a:pPr>
            <a:r>
              <a:rPr lang="en-US" sz="950" dirty="0">
                <a:solidFill>
                  <a:schemeClr val="bg1"/>
                </a:solidFill>
                <a:latin typeface="Arial Black" panose="020B0A04020102020204" pitchFamily="34" charset="0"/>
              </a:rPr>
              <a:t>My mom is an excellent person for me. She takes care of three children and all the house chores. Because of babysitting us, she has not done many things she wanted to in her young life. I envy my mother and want to be a mother like her. She could not meet her friends, and so doesn’t have someone to talk about her difficulties. For those impacts, I want to fulfill it for her. I want to be her friend and listen to her story.  </a:t>
            </a:r>
          </a:p>
          <a:p>
            <a:pPr marL="0" indent="0" fontAlgn="base">
              <a:buNone/>
            </a:pPr>
            <a:r>
              <a:rPr lang="en-US" sz="950" dirty="0">
                <a:solidFill>
                  <a:schemeClr val="bg1"/>
                </a:solidFill>
                <a:latin typeface="Arial Black" panose="020B0A04020102020204" pitchFamily="34" charset="0"/>
              </a:rPr>
              <a:t>Mother said she was an ambitious child. She had an older sister, but her older sister did not like to stay with her, so she usually stayed alone. If she were alone, she dreamed and thought and many things. It was not a big dream, but she wanted to be a designer. She played with paper dolls and drew them clothes. It was her hobby to cut and play with the paper dolls. When a neighboring child drew a magnificent picture behind a big calendar, she dreamed of being an artist, too. When her sister danced crazy, she said she wanted to be a dancer. She said she also wanted to be a teacher as her father wished. Like that, getting the hope and cuteness and the youngest, she grew up. </a:t>
            </a:r>
          </a:p>
          <a:p>
            <a:pPr marL="0" indent="0" fontAlgn="base">
              <a:buNone/>
            </a:pPr>
            <a:r>
              <a:rPr lang="en-US" sz="950" dirty="0">
                <a:solidFill>
                  <a:schemeClr val="bg1"/>
                </a:solidFill>
                <a:latin typeface="Arial Black" panose="020B0A04020102020204" pitchFamily="34" charset="0"/>
              </a:rPr>
              <a:t> Then she attended the elementary school in a difficult environment. She never forgot her dreams and studied from her class teacher’s and the textbook. She had good relationship with her friends, and was going to be assigned the class monitor. But for that time, both her parents were at work, so they could not help the school when there was a festival. Parents of the class monitor had to help the school in many ways, but her parents were not free, so her mom disagreed on being the class monitor. She said she was disappointed but it was her family circumstances, so she needed to accept. </a:t>
            </a:r>
          </a:p>
          <a:p>
            <a:pPr marL="0" indent="0" fontAlgn="base">
              <a:buNone/>
            </a:pPr>
            <a:r>
              <a:rPr lang="en-US" sz="950" dirty="0">
                <a:solidFill>
                  <a:schemeClr val="bg1"/>
                </a:solidFill>
                <a:latin typeface="Arial Black" panose="020B0A04020102020204" pitchFamily="34" charset="0"/>
              </a:rPr>
              <a:t>For middle school, she went to the girls’ middle school. There were no guys, so they said they played like guys, run, get sun burned and bruise her knees. But she played so hard, and that is the result of her skin so tanned in her albums. But she did the lessons well. She was never lazy to studying. She was always in the high classed in grading. Likewise, she went to the girls’ high school. She said the school was strict. She said she sat on the table for the longest time in her life. Her lifecycle was the same; school, house, library, school, house, library. But she did not have a single clue to what she will be in the future, so she studied really hard. When she thinks now, she says studying that time has been an advantage through her life.  </a:t>
            </a:r>
          </a:p>
          <a:p>
            <a:pPr marL="0" indent="0" fontAlgn="base">
              <a:buNone/>
            </a:pPr>
            <a:r>
              <a:rPr lang="en-US" sz="950" dirty="0">
                <a:solidFill>
                  <a:schemeClr val="bg1"/>
                </a:solidFill>
                <a:latin typeface="Arial Black" panose="020B0A04020102020204" pitchFamily="34" charset="0"/>
              </a:rPr>
              <a:t> She had graduated the University in the class of Japanese language she had never thought of. She says she still does not know why she chose studying Japanese language. In her university life, she drunk alcohol she had never drunk. She spent many events through and the young life with her best friends. She had gone oversea for the first time, too. Through many things she thought of her future, to study more in graduate school. Thinking, she worked as an assistant and also translating Japanese. Finally, it was time to graduate and she attended the graduate school. After the school, she worked as a Japanese language teacher and met my father. She married him and gave birth to me. She says she is happy with us. </a:t>
            </a:r>
          </a:p>
          <a:p>
            <a:pPr marL="0" indent="0">
              <a:buNone/>
            </a:pPr>
            <a:r>
              <a:rPr lang="en-US" sz="950" dirty="0">
                <a:solidFill>
                  <a:schemeClr val="bg1"/>
                </a:solidFill>
                <a:latin typeface="Arial Black" panose="020B0A04020102020204" pitchFamily="34" charset="0"/>
              </a:rPr>
              <a:t>It was the first time to know my mom’s life. It had been a great time for me interviewing my mom. I felt the sorrow and the happiness at the same time. My love for her did not change. I love her so much. </a:t>
            </a:r>
          </a:p>
          <a:p>
            <a:pPr marL="0" indent="0">
              <a:buNone/>
            </a:pPr>
            <a:endParaRPr lang="en-US" sz="95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522203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8BE37-88DF-46F3-8345-4763477652A3}"/>
              </a:ext>
            </a:extLst>
          </p:cNvPr>
          <p:cNvSpPr>
            <a:spLocks noGrp="1"/>
          </p:cNvSpPr>
          <p:nvPr>
            <p:ph type="title"/>
          </p:nvPr>
        </p:nvSpPr>
        <p:spPr/>
        <p:txBody>
          <a:bodyPr>
            <a:normAutofit/>
          </a:bodyPr>
          <a:lstStyle/>
          <a:p>
            <a:r>
              <a:rPr lang="en-US" dirty="0">
                <a:solidFill>
                  <a:schemeClr val="bg1"/>
                </a:solidFill>
                <a:latin typeface="Arial Black" panose="020B0A04020102020204" pitchFamily="34" charset="0"/>
              </a:rPr>
              <a:t>My Father </a:t>
            </a:r>
          </a:p>
        </p:txBody>
      </p:sp>
      <p:sp>
        <p:nvSpPr>
          <p:cNvPr id="3" name="Content Placeholder 2">
            <a:extLst>
              <a:ext uri="{FF2B5EF4-FFF2-40B4-BE49-F238E27FC236}">
                <a16:creationId xmlns:a16="http://schemas.microsoft.com/office/drawing/2014/main" id="{27CDF525-ABCE-4846-A1EB-5CC5E0888486}"/>
              </a:ext>
            </a:extLst>
          </p:cNvPr>
          <p:cNvSpPr>
            <a:spLocks noGrp="1"/>
          </p:cNvSpPr>
          <p:nvPr>
            <p:ph idx="1"/>
          </p:nvPr>
        </p:nvSpPr>
        <p:spPr/>
        <p:txBody>
          <a:bodyPr>
            <a:normAutofit fontScale="55000" lnSpcReduction="20000"/>
          </a:bodyPr>
          <a:lstStyle/>
          <a:p>
            <a:pPr marL="0" indent="0" fontAlgn="base">
              <a:buNone/>
            </a:pPr>
            <a:r>
              <a:rPr lang="en-US" dirty="0">
                <a:solidFill>
                  <a:schemeClr val="bg1"/>
                </a:solidFill>
                <a:latin typeface="Arial Black" panose="020B0A04020102020204" pitchFamily="34" charset="0"/>
              </a:rPr>
              <a:t> I interviewed my father about his childhood and about his hobbies and things he liked when he was young. He said that his hobbies as a child was fishing because when he was young he lived by the ocean where fish is abundant and it is also a kind of work for the villagers in the area to fish. He said even though his hobby fishing he is scared of water and is still scare of riding a boat. </a:t>
            </a:r>
          </a:p>
          <a:p>
            <a:pPr marL="0" indent="0" fontAlgn="base">
              <a:buNone/>
            </a:pPr>
            <a:r>
              <a:rPr lang="en-US" dirty="0">
                <a:solidFill>
                  <a:schemeClr val="bg1"/>
                </a:solidFill>
                <a:latin typeface="Arial Black" panose="020B0A04020102020204" pitchFamily="34" charset="0"/>
              </a:rPr>
              <a:t> </a:t>
            </a:r>
          </a:p>
          <a:p>
            <a:pPr marL="0" indent="0" fontAlgn="base">
              <a:buNone/>
            </a:pPr>
            <a:r>
              <a:rPr lang="en-US" dirty="0">
                <a:solidFill>
                  <a:schemeClr val="bg1"/>
                </a:solidFill>
                <a:latin typeface="Arial Black" panose="020B0A04020102020204" pitchFamily="34" charset="0"/>
              </a:rPr>
              <a:t>  During his childhood , he didn’t had any difficulties as he was born in a family who is not very poor but not also rich. He spent his childhood helping his father with work and his mother with cooking and growing crops. That is why to this day he still like to grow crop and to cook. </a:t>
            </a:r>
          </a:p>
          <a:p>
            <a:pPr marL="0" indent="0" fontAlgn="base">
              <a:buNone/>
            </a:pPr>
            <a:r>
              <a:rPr lang="en-US" dirty="0">
                <a:solidFill>
                  <a:schemeClr val="bg1"/>
                </a:solidFill>
                <a:latin typeface="Arial Black" panose="020B0A04020102020204" pitchFamily="34" charset="0"/>
              </a:rPr>
              <a:t> </a:t>
            </a:r>
          </a:p>
          <a:p>
            <a:pPr marL="0" indent="0">
              <a:buNone/>
            </a:pPr>
            <a:r>
              <a:rPr lang="en-US" dirty="0">
                <a:solidFill>
                  <a:schemeClr val="bg1"/>
                </a:solidFill>
                <a:latin typeface="Arial Black" panose="020B0A04020102020204" pitchFamily="34" charset="0"/>
              </a:rPr>
              <a:t> His childhood he was not an intelligent student but he was able to attend then Yangon University as during his time Yangon university was a famous and that is where he start to find money for his family and that is what he is still doing to this day. </a:t>
            </a:r>
          </a:p>
          <a:p>
            <a:pPr marL="0" indent="0">
              <a:buNone/>
            </a:pPr>
            <a:br>
              <a:rPr lang="en-US" dirty="0">
                <a:solidFill>
                  <a:schemeClr val="bg1"/>
                </a:solidFill>
                <a:latin typeface="Arial Black" panose="020B0A04020102020204" pitchFamily="34" charset="0"/>
              </a:rPr>
            </a:br>
            <a:endParaRPr lang="en-US" dirty="0">
              <a:solidFill>
                <a:schemeClr val="bg1"/>
              </a:solidFill>
              <a:latin typeface="Arial Black" panose="020B0A04020102020204" pitchFamily="34" charset="0"/>
            </a:endParaRPr>
          </a:p>
          <a:p>
            <a:pPr marL="0" indent="0">
              <a:buNone/>
            </a:pPr>
            <a:br>
              <a:rPr lang="en-US" dirty="0">
                <a:solidFill>
                  <a:schemeClr val="bg1"/>
                </a:solidFill>
                <a:latin typeface="Arial Black" panose="020B0A04020102020204" pitchFamily="34" charset="0"/>
              </a:rPr>
            </a:b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827941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2F8E5-D23A-46EB-8F95-CED09CEE016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6305672-EFDF-4BB6-ACEF-660B540FDA8E}"/>
              </a:ext>
            </a:extLst>
          </p:cNvPr>
          <p:cNvSpPr>
            <a:spLocks noGrp="1"/>
          </p:cNvSpPr>
          <p:nvPr>
            <p:ph idx="1"/>
          </p:nvPr>
        </p:nvSpPr>
        <p:spPr/>
        <p:txBody>
          <a:bodyPr>
            <a:normAutofit fontScale="85000" lnSpcReduction="10000"/>
          </a:bodyPr>
          <a:lstStyle/>
          <a:p>
            <a:pPr marL="0" indent="0">
              <a:buNone/>
            </a:pPr>
            <a:r>
              <a:rPr lang="en-US" dirty="0">
                <a:solidFill>
                  <a:schemeClr val="bg1"/>
                </a:solidFill>
                <a:latin typeface="Arial Black" panose="020B0A04020102020204" pitchFamily="34" charset="0"/>
              </a:rPr>
              <a:t>	I interview my little sister, her name is Debbie. She’s now eight years old and is studying in primary three. Her hobby is doing make-up for herself and others. Actually we don’t really get along with each other and we quarrel almost everyday. She is  a very shy girl in front of strangers. She usually acts dramatically in front of the people she is close to. She said she want to be a makeup artist when she grows up. She really loves beauty. There are many dresses in her wardrobe which she usually wear at home and outside. Her favorite color is blue and she loves fruits. I am wondering what she will be like when she grows up. </a:t>
            </a:r>
          </a:p>
        </p:txBody>
      </p:sp>
    </p:spTree>
    <p:extLst>
      <p:ext uri="{BB962C8B-B14F-4D97-AF65-F5344CB8AC3E}">
        <p14:creationId xmlns:p14="http://schemas.microsoft.com/office/powerpoint/2010/main" val="3742285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8C05A-DD1C-4145-B6F7-462739E1D8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D5E6AC-8367-4200-B4BB-A4272395D2E7}"/>
              </a:ext>
            </a:extLst>
          </p:cNvPr>
          <p:cNvSpPr>
            <a:spLocks noGrp="1"/>
          </p:cNvSpPr>
          <p:nvPr>
            <p:ph idx="1"/>
          </p:nvPr>
        </p:nvSpPr>
        <p:spPr/>
        <p:txBody>
          <a:bodyPr/>
          <a:lstStyle/>
          <a:p>
            <a:pPr marL="0" indent="0">
              <a:buNone/>
            </a:pPr>
            <a:r>
              <a:rPr lang="en-US" dirty="0">
                <a:solidFill>
                  <a:schemeClr val="bg1"/>
                </a:solidFill>
                <a:latin typeface="Arial Black" panose="020B0A04020102020204" pitchFamily="34" charset="0"/>
              </a:rPr>
              <a:t>	I ask one of adults. Her hobbies was reading and teaching. She was live in villages. Her name was </a:t>
            </a:r>
            <a:r>
              <a:rPr lang="en-US" dirty="0" err="1">
                <a:solidFill>
                  <a:schemeClr val="bg1"/>
                </a:solidFill>
                <a:latin typeface="Arial Black" panose="020B0A04020102020204" pitchFamily="34" charset="0"/>
              </a:rPr>
              <a:t>Kyal</a:t>
            </a:r>
            <a:r>
              <a:rPr lang="en-US" dirty="0">
                <a:solidFill>
                  <a:schemeClr val="bg1"/>
                </a:solidFill>
                <a:latin typeface="Arial Black" panose="020B0A04020102020204" pitchFamily="34" charset="0"/>
              </a:rPr>
              <a:t> Sin Thant. She was 20 years old now. She attended Mandalay university.  Her childhood was so fun. They don’t have much money but she got beautiful. When she was young she was playing and she was seeing beautiful places and mountain. Me and her was   cousin sister.</a:t>
            </a:r>
          </a:p>
        </p:txBody>
      </p:sp>
    </p:spTree>
    <p:extLst>
      <p:ext uri="{BB962C8B-B14F-4D97-AF65-F5344CB8AC3E}">
        <p14:creationId xmlns:p14="http://schemas.microsoft.com/office/powerpoint/2010/main" val="696475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5B6C3-88C5-4EC4-AC77-A8A96583CA67}"/>
              </a:ext>
            </a:extLst>
          </p:cNvPr>
          <p:cNvSpPr>
            <a:spLocks noGrp="1"/>
          </p:cNvSpPr>
          <p:nvPr>
            <p:ph type="title"/>
          </p:nvPr>
        </p:nvSpPr>
        <p:spPr>
          <a:xfrm>
            <a:off x="838200" y="1253109"/>
            <a:ext cx="10515600" cy="676275"/>
          </a:xfrm>
        </p:spPr>
        <p:txBody>
          <a:bodyPr>
            <a:normAutofit fontScale="90000"/>
          </a:bodyPr>
          <a:lstStyle/>
          <a:p>
            <a:r>
              <a:rPr lang="en-US" dirty="0">
                <a:solidFill>
                  <a:schemeClr val="bg1"/>
                </a:solidFill>
                <a:latin typeface="Arial Black" panose="020B0A04020102020204" pitchFamily="34" charset="0"/>
              </a:rPr>
              <a:t>My Family </a:t>
            </a:r>
            <a:br>
              <a:rPr lang="en-US" dirty="0">
                <a:solidFill>
                  <a:schemeClr val="bg1"/>
                </a:solidFill>
                <a:latin typeface="Arial Black" panose="020B0A04020102020204" pitchFamily="34" charset="0"/>
              </a:rPr>
            </a:br>
            <a:endParaRPr lang="en-US" dirty="0"/>
          </a:p>
        </p:txBody>
      </p:sp>
      <p:sp>
        <p:nvSpPr>
          <p:cNvPr id="3" name="Content Placeholder 2">
            <a:extLst>
              <a:ext uri="{FF2B5EF4-FFF2-40B4-BE49-F238E27FC236}">
                <a16:creationId xmlns:a16="http://schemas.microsoft.com/office/drawing/2014/main" id="{6A9C9A3D-1740-4EAC-B952-DD3FDD5D2291}"/>
              </a:ext>
            </a:extLst>
          </p:cNvPr>
          <p:cNvSpPr>
            <a:spLocks noGrp="1"/>
          </p:cNvSpPr>
          <p:nvPr>
            <p:ph idx="1"/>
          </p:nvPr>
        </p:nvSpPr>
        <p:spPr>
          <a:xfrm>
            <a:off x="838200" y="1929384"/>
            <a:ext cx="10515600" cy="4428554"/>
          </a:xfrm>
        </p:spPr>
        <p:txBody>
          <a:bodyPr>
            <a:normAutofit fontScale="40000" lnSpcReduction="20000"/>
          </a:bodyPr>
          <a:lstStyle/>
          <a:p>
            <a:pPr marL="0" indent="0" fontAlgn="base">
              <a:buNone/>
            </a:pPr>
            <a:r>
              <a:rPr lang="en-US" dirty="0">
                <a:solidFill>
                  <a:schemeClr val="bg1"/>
                </a:solidFill>
                <a:latin typeface="Arial Black" panose="020B0A04020102020204" pitchFamily="34" charset="0"/>
              </a:rPr>
              <a:t>                I could begin the book of my life with a picture of my parents. They are important because they helped in my development. Also, they gave me the things that I needed to grow up in the moment that I needed and they still gave me everything that I needed to become somebody in the future. Among these things is the education that I have received all in my life, my basic needs like food, clothes, medicine, a place to live, and the most important thing, the love. Like for example, by being there when I needed somebody to talk to and giving me speeches when I do something wrong. Also, they care for me when I am sick and they give me the necessary things to get better.  </a:t>
            </a:r>
          </a:p>
          <a:p>
            <a:pPr marL="0" indent="0" fontAlgn="base">
              <a:buNone/>
            </a:pPr>
            <a:r>
              <a:rPr lang="en-US" dirty="0">
                <a:solidFill>
                  <a:schemeClr val="bg1"/>
                </a:solidFill>
                <a:latin typeface="Arial Black" panose="020B0A04020102020204" pitchFamily="34" charset="0"/>
              </a:rPr>
              <a:t>                 They teach me good values like how to behave, to respect other people, and to share with other people. Sometimes they push me in certain directions and have high expectations for me, but now I really appreciate everything they have taught me. I understand why they do certain things and it is because my parents want the best for me. On certain occasions I get mad, but later appreciate their words of wisdom and understand. My parents are wonderful. </a:t>
            </a:r>
            <a:br>
              <a:rPr lang="en-US" dirty="0">
                <a:solidFill>
                  <a:schemeClr val="bg1"/>
                </a:solidFill>
                <a:latin typeface="Arial Black" panose="020B0A04020102020204" pitchFamily="34" charset="0"/>
              </a:rPr>
            </a:br>
            <a:r>
              <a:rPr lang="en-US" dirty="0">
                <a:solidFill>
                  <a:schemeClr val="bg1"/>
                </a:solidFill>
                <a:latin typeface="Arial Black" panose="020B0A04020102020204" pitchFamily="34" charset="0"/>
              </a:rPr>
              <a:t>  </a:t>
            </a:r>
            <a:br>
              <a:rPr lang="en-US" dirty="0">
                <a:solidFill>
                  <a:schemeClr val="bg1"/>
                </a:solidFill>
                <a:latin typeface="Arial Black" panose="020B0A04020102020204" pitchFamily="34" charset="0"/>
              </a:rPr>
            </a:br>
            <a:r>
              <a:rPr lang="en-US" dirty="0">
                <a:solidFill>
                  <a:schemeClr val="bg1"/>
                </a:solidFill>
                <a:latin typeface="Arial Black" panose="020B0A04020102020204" pitchFamily="34" charset="0"/>
              </a:rPr>
              <a:t> </a:t>
            </a:r>
            <a:br>
              <a:rPr lang="en-US" dirty="0">
                <a:solidFill>
                  <a:schemeClr val="bg1"/>
                </a:solidFill>
                <a:latin typeface="Arial Black" panose="020B0A04020102020204" pitchFamily="34" charset="0"/>
              </a:rPr>
            </a:br>
            <a:r>
              <a:rPr lang="en-US" dirty="0">
                <a:solidFill>
                  <a:schemeClr val="bg1"/>
                </a:solidFill>
                <a:latin typeface="Arial Black" panose="020B0A04020102020204" pitchFamily="34" charset="0"/>
              </a:rPr>
              <a:t>                 Now, about the rest of my family, my two brothers all I can say is that they are wonderful, too. With them I have learned to share, to have fun, and to understand different points of view in different situations. They are younger than me, but that doesn't matter because sometimes people think that because they are older they know everything and that is not true, we can learn from those younger than us too. Also I have shared moments in which we laughed, or we get sad, but there are always moments that I will remember.  </a:t>
            </a:r>
          </a:p>
          <a:p>
            <a:pPr marL="0" indent="0" fontAlgn="base">
              <a:buNone/>
            </a:pPr>
            <a:r>
              <a:rPr lang="en-US" dirty="0">
                <a:solidFill>
                  <a:schemeClr val="bg1"/>
                </a:solidFill>
                <a:latin typeface="Arial Black" panose="020B0A04020102020204" pitchFamily="34" charset="0"/>
              </a:rPr>
              <a:t> </a:t>
            </a:r>
          </a:p>
          <a:p>
            <a:pPr marL="0" indent="0">
              <a:buNone/>
            </a:pPr>
            <a:r>
              <a:rPr lang="en-US" dirty="0">
                <a:solidFill>
                  <a:schemeClr val="bg1"/>
                </a:solidFill>
                <a:latin typeface="Arial Black" panose="020B0A04020102020204" pitchFamily="34" charset="0"/>
              </a:rPr>
              <a:t>               Families made the difference in many of the situations that life gives you and without them you would be unable to give the love and support to your children need which they need to become mature and responsible adults. Thanks to my family today I can said all of these things to other people. </a:t>
            </a:r>
          </a:p>
          <a:p>
            <a:pPr marL="0" indent="0">
              <a:buNone/>
            </a:pPr>
            <a:br>
              <a:rPr lang="en-US" dirty="0">
                <a:solidFill>
                  <a:schemeClr val="bg1"/>
                </a:solidFill>
                <a:latin typeface="Arial Black" panose="020B0A04020102020204" pitchFamily="34" charset="0"/>
              </a:rPr>
            </a:br>
            <a:endParaRPr lang="en-US" dirty="0">
              <a:solidFill>
                <a:schemeClr val="bg1"/>
              </a:solidFill>
              <a:latin typeface="Arial Black" panose="020B0A04020102020204" pitchFamily="34" charset="0"/>
            </a:endParaRPr>
          </a:p>
          <a:p>
            <a:pPr marL="0" indent="0" fontAlgn="base">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995580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F81F3-9065-48B7-9D86-BB69AA0AE88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66C0B78-E211-48BB-85D9-03C3D182960B}"/>
              </a:ext>
            </a:extLst>
          </p:cNvPr>
          <p:cNvSpPr>
            <a:spLocks noGrp="1"/>
          </p:cNvSpPr>
          <p:nvPr>
            <p:ph idx="1"/>
          </p:nvPr>
        </p:nvSpPr>
        <p:spPr/>
        <p:txBody>
          <a:bodyPr>
            <a:normAutofit fontScale="85000" lnSpcReduction="20000"/>
          </a:bodyPr>
          <a:lstStyle/>
          <a:p>
            <a:pPr marL="0" indent="0">
              <a:buNone/>
            </a:pPr>
            <a:r>
              <a:rPr lang="en-US" dirty="0">
                <a:solidFill>
                  <a:schemeClr val="bg1"/>
                </a:solidFill>
                <a:latin typeface="Arial Black" panose="020B0A04020102020204" pitchFamily="34" charset="0"/>
              </a:rPr>
              <a:t>	In this narrative writing, I am going to write about what I ask my brother in the interview. Firstly, I asked him his hobbies but basically he answer that he like playing games but he also said he like to do sports; mainly soccer. Secondly, I asked him his favorite book or book series. He said he like Goosebumps series as it is very good and appealing. Then I asked him what he learned through HBL. He said he have a good time with his friends and he also said that he enjoyed learning by HBL but I think he prefer going to school. Lastly, I asked him his favorite movie as it includes what we are teaching right now; drama. He said he like Jumanji- The Next Level. So these are the questions that I asked I my interview</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81255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F81F3-9065-48B7-9D86-BB69AA0AE88B}"/>
              </a:ext>
            </a:extLst>
          </p:cNvPr>
          <p:cNvSpPr>
            <a:spLocks noGrp="1"/>
          </p:cNvSpPr>
          <p:nvPr>
            <p:ph type="title"/>
          </p:nvPr>
        </p:nvSpPr>
        <p:spPr/>
        <p:txBody>
          <a:bodyPr>
            <a:normAutofit/>
          </a:bodyPr>
          <a:lstStyle/>
          <a:p>
            <a:r>
              <a:rPr lang="en-US" sz="4400" dirty="0">
                <a:solidFill>
                  <a:schemeClr val="bg1"/>
                </a:solidFill>
                <a:latin typeface="Arial Black" panose="020B0A04020102020204" pitchFamily="34" charset="0"/>
              </a:rPr>
              <a:t>Struggle to victory of my father </a:t>
            </a:r>
          </a:p>
        </p:txBody>
      </p:sp>
      <p:sp>
        <p:nvSpPr>
          <p:cNvPr id="6" name="Content Placeholder 5">
            <a:extLst>
              <a:ext uri="{FF2B5EF4-FFF2-40B4-BE49-F238E27FC236}">
                <a16:creationId xmlns:a16="http://schemas.microsoft.com/office/drawing/2014/main" id="{3EB0A62F-0A07-4327-93A0-64E826CDB17E}"/>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Black" panose="020B0A04020102020204" pitchFamily="34" charset="0"/>
              </a:rPr>
              <a:t>	My father was born on 8</a:t>
            </a:r>
            <a:r>
              <a:rPr lang="en-US" baseline="30000" dirty="0">
                <a:solidFill>
                  <a:schemeClr val="bg1"/>
                </a:solidFill>
                <a:latin typeface="Arial Black" panose="020B0A04020102020204" pitchFamily="34" charset="0"/>
              </a:rPr>
              <a:t>th</a:t>
            </a:r>
            <a:r>
              <a:rPr lang="en-US" dirty="0">
                <a:solidFill>
                  <a:schemeClr val="bg1"/>
                </a:solidFill>
                <a:latin typeface="Arial Black" panose="020B0A04020102020204" pitchFamily="34" charset="0"/>
              </a:rPr>
              <a:t> July and he started his life with a struggle which were as rough as concrete and sandpaper. He is now a successful business men and before he accomplishes his desire he had a wild youth.  When he was only 14 years old his father departs his life and his mother marry another man. He decided to live with his grandparents and left his mother for life. When he was 18 years old he passed the exam with towering scores and have a big anticipation to attend the university at Russia. Unluckily, my father was very poor. Since he was young he had to work his butt off and he said that “Sometimes I feels like nightmares are eating up my body”. So he declared himself to go and sign up for military. After serving in military for 7 years he had saved up the money where he could run a business, but he worked at one company as a security for 3 years. After 10 years he run a small supermarket called G&amp;G and he had made a lot of profits from there. Luckily one day, he received a job to work as a secretary of one boss. After 1 years he had a lot of money in his bank account and he boost the shop into a big supermarket. After he had sprint this occupation my father determined himself to build the restaurant in one of the state in Myanmar. After all he build the hotel in </a:t>
            </a:r>
            <a:r>
              <a:rPr lang="en-US" dirty="0" err="1">
                <a:solidFill>
                  <a:schemeClr val="bg1"/>
                </a:solidFill>
                <a:latin typeface="Arial Black" panose="020B0A04020102020204" pitchFamily="34" charset="0"/>
              </a:rPr>
              <a:t>Kalaw</a:t>
            </a:r>
            <a:r>
              <a:rPr lang="en-US" dirty="0">
                <a:solidFill>
                  <a:schemeClr val="bg1"/>
                </a:solidFill>
                <a:latin typeface="Arial Black" panose="020B0A04020102020204" pitchFamily="34" charset="0"/>
              </a:rPr>
              <a:t> where so much income occurs. Now he is a successful business man and he will always be the one that I always admire.</a:t>
            </a:r>
          </a:p>
          <a:p>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422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F81F3-9065-48B7-9D86-BB69AA0AE88B}"/>
              </a:ext>
            </a:extLst>
          </p:cNvPr>
          <p:cNvSpPr>
            <a:spLocks noGrp="1"/>
          </p:cNvSpPr>
          <p:nvPr>
            <p:ph type="title"/>
          </p:nvPr>
        </p:nvSpPr>
        <p:spPr/>
        <p:txBody>
          <a:bodyPr>
            <a:noAutofit/>
          </a:bodyPr>
          <a:lstStyle/>
          <a:p>
            <a:pPr fontAlgn="base"/>
            <a:r>
              <a:rPr lang="en-US" sz="3600" dirty="0">
                <a:solidFill>
                  <a:schemeClr val="bg1"/>
                </a:solidFill>
                <a:latin typeface="Arial Black" panose="020B0A04020102020204" pitchFamily="34" charset="0"/>
              </a:rPr>
              <a:t>Interview Assignment about my mom </a:t>
            </a:r>
          </a:p>
        </p:txBody>
      </p:sp>
      <p:sp>
        <p:nvSpPr>
          <p:cNvPr id="3" name="Content Placeholder 2">
            <a:extLst>
              <a:ext uri="{FF2B5EF4-FFF2-40B4-BE49-F238E27FC236}">
                <a16:creationId xmlns:a16="http://schemas.microsoft.com/office/drawing/2014/main" id="{C66C0B78-E211-48BB-85D9-03C3D182960B}"/>
              </a:ext>
            </a:extLst>
          </p:cNvPr>
          <p:cNvSpPr>
            <a:spLocks noGrp="1"/>
          </p:cNvSpPr>
          <p:nvPr>
            <p:ph idx="1"/>
          </p:nvPr>
        </p:nvSpPr>
        <p:spPr>
          <a:xfrm>
            <a:off x="671513" y="1829372"/>
            <a:ext cx="10872787" cy="4251960"/>
          </a:xfrm>
        </p:spPr>
        <p:txBody>
          <a:bodyPr>
            <a:noAutofit/>
          </a:bodyPr>
          <a:lstStyle/>
          <a:p>
            <a:pPr marL="0" indent="0" fontAlgn="base">
              <a:buNone/>
            </a:pPr>
            <a:r>
              <a:rPr lang="en-US" sz="1200" dirty="0">
                <a:solidFill>
                  <a:schemeClr val="bg1"/>
                </a:solidFill>
                <a:latin typeface="Arial Black" panose="020B0A04020102020204" pitchFamily="34" charset="0"/>
              </a:rPr>
              <a:t>	My mom was the third and youngest child of a poor family. My grandpa was an underpaid accountant and my grandma was an overworked nurse who also worked part time selling snacks for kids. Even so, they barely made enough to keep themselves fed.  </a:t>
            </a:r>
          </a:p>
          <a:p>
            <a:pPr marL="0" indent="0" fontAlgn="base">
              <a:buNone/>
            </a:pPr>
            <a:r>
              <a:rPr lang="en-US" sz="1200" dirty="0">
                <a:solidFill>
                  <a:schemeClr val="bg1"/>
                </a:solidFill>
                <a:latin typeface="Arial Black" panose="020B0A04020102020204" pitchFamily="34" charset="0"/>
              </a:rPr>
              <a:t>	My mom describes her childhood to be quite difficult. She only had 2 sets of clothes for herself, one being the school uniform. They were hand-me-downs from my aunts and were pretty torn and stained. She also didn’t have money for school stationary. She had to use pencils until they were completely un unusable and she had to erase everything she’d written in books to reuse them for the next year. Nevertheless, she was a bright and hardworking student giving it her best. </a:t>
            </a:r>
          </a:p>
          <a:p>
            <a:pPr marL="0" indent="0" fontAlgn="base">
              <a:buNone/>
            </a:pPr>
            <a:r>
              <a:rPr lang="en-US" sz="1200" dirty="0">
                <a:solidFill>
                  <a:schemeClr val="bg1"/>
                </a:solidFill>
                <a:latin typeface="Arial Black" panose="020B0A04020102020204" pitchFamily="34" charset="0"/>
              </a:rPr>
              <a:t>	During her days, electricity was only for the wealthy and owners of the television were treated like lords. Crowds of people (my mom being one of them) would gather at their houses watching whatever was aired on the free channels. They would be cramped up in a suffocating small room but enjoyed watching the only form of entertainment available at that time. </a:t>
            </a:r>
          </a:p>
          <a:p>
            <a:pPr marL="0" indent="0" fontAlgn="base">
              <a:buNone/>
            </a:pPr>
            <a:r>
              <a:rPr lang="en-US" sz="1200" dirty="0">
                <a:solidFill>
                  <a:schemeClr val="bg1"/>
                </a:solidFill>
                <a:latin typeface="Arial Black" panose="020B0A04020102020204" pitchFamily="34" charset="0"/>
              </a:rPr>
              <a:t>	People were in poverty because of the ruthless dictators that were ruling the country. They wasted the citizens’ tax money to buy sports cars and gigantic mansions that are so big you’d die tired running from front to back. They lived lives of luxury while the lower classes starved. Anyone that talked badly of them would be arrested and locked away for decades. Therefore, people wanted to fight back and would form secret societies and attack the corrupt rulers. However, all rebels were shot to death and a strict curfew was made. Anyone who disobeyed was executed. It was not so different from North Korea until the current government of democracy came to power.  </a:t>
            </a:r>
          </a:p>
          <a:p>
            <a:pPr marL="0" indent="0">
              <a:buNone/>
            </a:pPr>
            <a:r>
              <a:rPr lang="en-US" sz="1200" dirty="0">
                <a:solidFill>
                  <a:schemeClr val="bg1"/>
                </a:solidFill>
                <a:latin typeface="Arial Black" panose="020B0A04020102020204" pitchFamily="34" charset="0"/>
              </a:rPr>
              <a:t>	It’s been a long time now and my mom has become a dermatologist with a good salary, living a life of comfort with my father and me, but the horrifying sounds of gunfire and sirens are things that are going to be difficult to forget about. </a:t>
            </a:r>
          </a:p>
          <a:p>
            <a:pPr marL="0" indent="0">
              <a:buNone/>
            </a:pPr>
            <a:endParaRPr lang="en-US" sz="1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801542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023C2-41BA-4A11-B164-82CDBA3E10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08C46E-18CB-4852-AEE1-1138146F0ED0}"/>
              </a:ext>
            </a:extLst>
          </p:cNvPr>
          <p:cNvSpPr>
            <a:spLocks noGrp="1"/>
          </p:cNvSpPr>
          <p:nvPr>
            <p:ph idx="1"/>
          </p:nvPr>
        </p:nvSpPr>
        <p:spPr/>
        <p:txBody>
          <a:bodyPr>
            <a:normAutofit fontScale="47500" lnSpcReduction="20000"/>
          </a:bodyPr>
          <a:lstStyle/>
          <a:p>
            <a:pPr marL="0" indent="0" fontAlgn="base">
              <a:buNone/>
            </a:pPr>
            <a:r>
              <a:rPr lang="en-US" dirty="0">
                <a:solidFill>
                  <a:schemeClr val="bg1"/>
                </a:solidFill>
                <a:latin typeface="Arial Black" panose="020B0A04020102020204" pitchFamily="34" charset="0"/>
              </a:rPr>
              <a:t>	I am interviewing my mother today and I am going to talk about her, her childhood and her hobbies in this writing. </a:t>
            </a:r>
          </a:p>
          <a:p>
            <a:pPr marL="0" indent="0" fontAlgn="base">
              <a:buNone/>
            </a:pPr>
            <a:r>
              <a:rPr lang="en-US" dirty="0">
                <a:solidFill>
                  <a:schemeClr val="bg1"/>
                </a:solidFill>
                <a:latin typeface="Arial Black" panose="020B0A04020102020204" pitchFamily="34" charset="0"/>
              </a:rPr>
              <a:t>	My mother always tells me about her childhood every day when I was a child. She has seven siblings and she was the middle child (meaning she was not the youngest or the oldest). My mom’s job is a lawyer and she also teaches junior lawyers sometimes. She was also a primary school teacher for 4 years and a tutor of law department of the Yangon University. Then she moved to Attorney-General Office as a Law Officer Grade-3 when she was 32. When she was young she was a very hardworking student so she was always the top student in her class every year and she always get full marks on tests without the help of tuition. I don’t think I can be like her because I am a lazy person. She also told me about her getting lost when she was a kid. It happened when she visited a pagoda with her parents and her siblings. The pagoda was extremely crowded because it was on a holiday and my mom had to go with her siblings. Since she has 7 siblings, it was hard for her mom to make them stay together. When they were going around my mom was distracted by a pigeon and she got lost. Luckily, she was saved by a random person and later the security center announced that they have got a lost child. Then her parents found her and my mom’s face was covered in tears. My mom likes to read books and watch movies like K-drama in her free time. </a:t>
            </a:r>
          </a:p>
          <a:p>
            <a:pPr marL="0" indent="0" fontAlgn="base">
              <a:buNone/>
            </a:pPr>
            <a:r>
              <a:rPr lang="en-US" dirty="0">
                <a:solidFill>
                  <a:schemeClr val="bg1"/>
                </a:solidFill>
                <a:latin typeface="Arial Black" panose="020B0A04020102020204" pitchFamily="34" charset="0"/>
              </a:rPr>
              <a:t>	 In conclusion, my mom really inspires me because she was a really hard-working person when she was young and she get full marks in tests. I also knew more about her childhood from this interview.</a:t>
            </a:r>
          </a:p>
        </p:txBody>
      </p:sp>
    </p:spTree>
    <p:extLst>
      <p:ext uri="{BB962C8B-B14F-4D97-AF65-F5344CB8AC3E}">
        <p14:creationId xmlns:p14="http://schemas.microsoft.com/office/powerpoint/2010/main" val="3219039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E9FBC-8607-4F44-8F1D-DB77F80CE93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3B79804-0F02-4844-9160-4F9EF7ACDA64}"/>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Black" panose="020B0A04020102020204" pitchFamily="34" charset="0"/>
              </a:rPr>
              <a:t>	The family member that I'm interviewing is my sister. She said she have many hobbies, such as baking, cooking, listening to music and she is interested in make-up. I also interview about her childhood and she told me that her childhood was very great and nice. She said when she was young, she used to play with my brother and cousin brother. Since there is no phone for playing games or to connect with friends when they are far apart so she can only play and have fun with child from neighbor's house on the street and there is also no much car in 2007.So many people and children can play on the street together and she made a lot of friends. Next question is her favorites band. She said her favorite band is EXO and the person she like most from the band is Baekhyun and she said she like them since 2015.  The next question I ask about is the relationship with me. She said we are very close and nice. She also said it is very good to have a sister like me and she can always talk everything to me and it became our secret. She also always used to buy many things for me and also birthday presents for every year. And she also always buys for me the things I want and when she come back from trip or come back a few weeks s holidays when the college was close, she always asked me and my mom what do we want and she bought for us. So, I can tell she is the best sister for me although she is always annoying. So that’s why I think relationship between us is very great. I also asked her how do you think our brother. She said he is crazy and childish sometime and also lazy but he always takes care of us so he is a nice brother. Actually, I also think like that to my brother. This is the end of the interview of my sister.</a:t>
            </a:r>
          </a:p>
        </p:txBody>
      </p:sp>
    </p:spTree>
    <p:extLst>
      <p:ext uri="{BB962C8B-B14F-4D97-AF65-F5344CB8AC3E}">
        <p14:creationId xmlns:p14="http://schemas.microsoft.com/office/powerpoint/2010/main" val="570990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E5ADC-4F16-4E66-8AD6-B0BBBFE9F0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36426A-DE48-44D7-99F1-4CACA260F65B}"/>
              </a:ext>
            </a:extLst>
          </p:cNvPr>
          <p:cNvSpPr>
            <a:spLocks noGrp="1"/>
          </p:cNvSpPr>
          <p:nvPr>
            <p:ph idx="1"/>
          </p:nvPr>
        </p:nvSpPr>
        <p:spPr/>
        <p:txBody>
          <a:bodyPr>
            <a:normAutofit fontScale="47500" lnSpcReduction="20000"/>
          </a:bodyPr>
          <a:lstStyle/>
          <a:p>
            <a:pPr marL="0" indent="0">
              <a:buNone/>
            </a:pPr>
            <a:r>
              <a:rPr lang="en-US" dirty="0">
                <a:solidFill>
                  <a:schemeClr val="bg1"/>
                </a:solidFill>
                <a:latin typeface="Arial Black" panose="020B0A04020102020204" pitchFamily="34" charset="0"/>
              </a:rPr>
              <a:t>	I interviewed my mother. Her name is Pan Mort </a:t>
            </a:r>
            <a:r>
              <a:rPr lang="en-US" dirty="0" err="1">
                <a:solidFill>
                  <a:schemeClr val="bg1"/>
                </a:solidFill>
                <a:latin typeface="Arial Black" panose="020B0A04020102020204" pitchFamily="34" charset="0"/>
              </a:rPr>
              <a:t>Mort</a:t>
            </a:r>
            <a:r>
              <a:rPr lang="en-US" dirty="0">
                <a:solidFill>
                  <a:schemeClr val="bg1"/>
                </a:solidFill>
                <a:latin typeface="Arial Black" panose="020B0A04020102020204" pitchFamily="34" charset="0"/>
              </a:rPr>
              <a:t> Tun and she is in her 50’s. Her childhood was perfect. Her father was a popular engineer and a loving father of four as she described him, it’s sad that he passed away when I was three years old. She always tells me the story how she gave birth to me on my grandpa’s birthday. He was cooking some fried noodles for his birthday treat and out of nowhere my mother’s water broke, my grandpa have to wait till the end of the day to celebrate it but my mother said that he was happy to know that his granddaughter’s birthday and his are the same. Continuing, her mother was like any other woman in the 90’s, she was unemployed. Since her father was an engineer, they had money so they could hire a maid. She said that “she would be just be sleeping or talking to us since there were no phones to entertain her”. She had a sister and two brothers. Her older sister became a petulant when she was 14 years old. My mother told me that she studied a lot and became like that, and of course she isn’t married. Her older brother is happily married and have no kids. He used to be a teacher and that’s how he met his wife, she was one of the teachers and still is now. My mom also told me that my dad was the matchmaker between these couples. Finally, her oldest brother, she explained that they used to be best friends but as they got older, he became a rulebreaker but now he’s in America with his wife and three kids. Her hobbies used to be reading magazines but now she listens to the news on her phone for Covid-19 updates. She met my father when she was in </a:t>
            </a:r>
            <a:r>
              <a:rPr lang="en-US" dirty="0" err="1">
                <a:solidFill>
                  <a:schemeClr val="bg1"/>
                </a:solidFill>
                <a:latin typeface="Arial Black" panose="020B0A04020102020204" pitchFamily="34" charset="0"/>
              </a:rPr>
              <a:t>Myeik</a:t>
            </a:r>
            <a:r>
              <a:rPr lang="en-US" dirty="0">
                <a:solidFill>
                  <a:schemeClr val="bg1"/>
                </a:solidFill>
                <a:latin typeface="Arial Black" panose="020B0A04020102020204" pitchFamily="34" charset="0"/>
              </a:rPr>
              <a:t> when she was in high school. They met when they cross each other on the road and my father started following her and said that she was beautiful. He asked her out and like any other Burmese girl she said she’ll think about it. A month passed and they started dating. They were together for 15 years before they got married and had my sister. </a:t>
            </a:r>
          </a:p>
        </p:txBody>
      </p:sp>
    </p:spTree>
    <p:extLst>
      <p:ext uri="{BB962C8B-B14F-4D97-AF65-F5344CB8AC3E}">
        <p14:creationId xmlns:p14="http://schemas.microsoft.com/office/powerpoint/2010/main" val="3106538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normAutofit/>
          </a:bodyPr>
          <a:lstStyle/>
          <a:p>
            <a:r>
              <a:rPr lang="en-US" b="1" dirty="0">
                <a:solidFill>
                  <a:schemeClr val="bg1"/>
                </a:solidFill>
                <a:latin typeface="Arial Black" panose="020B0A04020102020204" pitchFamily="34" charset="0"/>
              </a:rPr>
              <a:t>Interviewing My Brother</a:t>
            </a:r>
            <a:r>
              <a:rPr lang="en-US" dirty="0">
                <a:solidFill>
                  <a:schemeClr val="bg1"/>
                </a:solidFill>
                <a:latin typeface="Arial Black" panose="020B0A04020102020204" pitchFamily="34" charset="0"/>
              </a:rPr>
              <a:t> </a:t>
            </a:r>
          </a:p>
        </p:txBody>
      </p:sp>
      <p:sp>
        <p:nvSpPr>
          <p:cNvPr id="3" name="Content Placeholder 2">
            <a:extLst>
              <a:ext uri="{FF2B5EF4-FFF2-40B4-BE49-F238E27FC236}">
                <a16:creationId xmlns:a16="http://schemas.microsoft.com/office/drawing/2014/main" id="{D3309BC1-68DC-4005-8481-93C98F2A0429}"/>
              </a:ext>
            </a:extLst>
          </p:cNvPr>
          <p:cNvSpPr>
            <a:spLocks noGrp="1"/>
          </p:cNvSpPr>
          <p:nvPr>
            <p:ph idx="1"/>
          </p:nvPr>
        </p:nvSpPr>
        <p:spPr>
          <a:xfrm>
            <a:off x="838200" y="1929383"/>
            <a:ext cx="10515600" cy="4928617"/>
          </a:xfrm>
        </p:spPr>
        <p:txBody>
          <a:bodyPr>
            <a:normAutofit fontScale="40000" lnSpcReduction="20000"/>
          </a:bodyPr>
          <a:lstStyle/>
          <a:p>
            <a:pPr marL="0" indent="0" fontAlgn="base">
              <a:buNone/>
            </a:pPr>
            <a:r>
              <a:rPr lang="en-US" dirty="0">
                <a:solidFill>
                  <a:schemeClr val="bg1"/>
                </a:solidFill>
                <a:latin typeface="Arial Black" panose="020B0A04020102020204" pitchFamily="34" charset="0"/>
              </a:rPr>
              <a:t>	I have interviewed my brother, </a:t>
            </a:r>
            <a:r>
              <a:rPr lang="en-US" dirty="0" err="1">
                <a:solidFill>
                  <a:schemeClr val="bg1"/>
                </a:solidFill>
                <a:latin typeface="Arial Black" panose="020B0A04020102020204" pitchFamily="34" charset="0"/>
              </a:rPr>
              <a:t>Zaw</a:t>
            </a:r>
            <a:r>
              <a:rPr lang="en-US" dirty="0">
                <a:solidFill>
                  <a:schemeClr val="bg1"/>
                </a:solidFill>
                <a:latin typeface="Arial Black" panose="020B0A04020102020204" pitchFamily="34" charset="0"/>
              </a:rPr>
              <a:t> </a:t>
            </a:r>
            <a:r>
              <a:rPr lang="en-US" dirty="0" err="1">
                <a:solidFill>
                  <a:schemeClr val="bg1"/>
                </a:solidFill>
                <a:latin typeface="Arial Black" panose="020B0A04020102020204" pitchFamily="34" charset="0"/>
              </a:rPr>
              <a:t>Oo</a:t>
            </a:r>
            <a:r>
              <a:rPr lang="en-US" dirty="0">
                <a:solidFill>
                  <a:schemeClr val="bg1"/>
                </a:solidFill>
                <a:latin typeface="Arial Black" panose="020B0A04020102020204" pitchFamily="34" charset="0"/>
              </a:rPr>
              <a:t> Ko, because his life is somewhat poignant and personally, I have never seen any realistic person like him in my whole life. I asked him a few deep questions, but I had to be very scrupulous not to hurt him. His childhood was not very delightful because when I was born, my parents’ attention to him faded quite a bit, but he never blames anyone for such things that he had gone through. Ko </a:t>
            </a:r>
            <a:r>
              <a:rPr lang="en-US" dirty="0" err="1">
                <a:solidFill>
                  <a:schemeClr val="bg1"/>
                </a:solidFill>
                <a:latin typeface="Arial Black" panose="020B0A04020102020204" pitchFamily="34" charset="0"/>
              </a:rPr>
              <a:t>Zaw</a:t>
            </a:r>
            <a:r>
              <a:rPr lang="en-US" dirty="0">
                <a:solidFill>
                  <a:schemeClr val="bg1"/>
                </a:solidFill>
                <a:latin typeface="Arial Black" panose="020B0A04020102020204" pitchFamily="34" charset="0"/>
              </a:rPr>
              <a:t> is seven years older than me and recently, he just got accepted by an engineering university. </a:t>
            </a:r>
          </a:p>
          <a:p>
            <a:pPr marL="0" indent="0" fontAlgn="base">
              <a:buNone/>
            </a:pPr>
            <a:r>
              <a:rPr lang="en-US" dirty="0">
                <a:solidFill>
                  <a:schemeClr val="bg1"/>
                </a:solidFill>
                <a:latin typeface="Arial Black" panose="020B0A04020102020204" pitchFamily="34" charset="0"/>
              </a:rPr>
              <a:t>	Asking him questions is never an easy thing, as he is very evasive and it is even worse when it comes to be questioning him about life, but I started off by asking about his hobbies and interests. He told me that he enjoys making things and star gazing on nights when the whole countryside is in a blackout. He mentioned that star gazing alleviated stress and weary troubles. When I questioned what his favorite genres of music are, he said that he loves rock and roll, jazz and country music. He even added a bit more about Dave Brubeck jazz band. He was pretty serious when he said that his greatest fear is World War III and when I chuckled, he said that it is no laughing matter. He adores animals, nature and has full faith in science. State of Montana is the most aesthetic place in the world for him. His best childhood memory is taking things apart and playing around. He disapproves extremists and politicians, and claimed that history must be respected, but not all politicians should be respected, as they are not always altruistic. </a:t>
            </a:r>
          </a:p>
          <a:p>
            <a:pPr marL="0" indent="0" fontAlgn="base">
              <a:buNone/>
            </a:pPr>
            <a:r>
              <a:rPr lang="en-US" dirty="0">
                <a:solidFill>
                  <a:schemeClr val="bg1"/>
                </a:solidFill>
                <a:latin typeface="Arial Black" panose="020B0A04020102020204" pitchFamily="34" charset="0"/>
              </a:rPr>
              <a:t>	The next part that we talked about started to be a little bit about life. I inquired about the greatest accomplishment he has achieved and his answer was getting into an engineering school. Becoming an engineer has always been his dream and now that he is on the threshold of it. The best thing that he has ever done is being able to carry out some great physics experiments. He says he is inspired by a number of physicists, the MythBusters and several engineers. </a:t>
            </a:r>
          </a:p>
          <a:p>
            <a:pPr marL="0" indent="0" fontAlgn="base">
              <a:buNone/>
            </a:pPr>
            <a:r>
              <a:rPr lang="en-US" dirty="0">
                <a:solidFill>
                  <a:schemeClr val="bg1"/>
                </a:solidFill>
                <a:latin typeface="Arial Black" panose="020B0A04020102020204" pitchFamily="34" charset="0"/>
              </a:rPr>
              <a:t>	Eventually, when all questions of fun were already asked, I had to ask two more deep, risky questions. First, I asked him about his opinion on life and suddenly the laughter went into silence and my heart was beating so fast that I could not feel it anymore, but a minute later, he said “Life has no inherent meaning, hence one should feel liberated, free at heart, and be independent from the world. In other words, just do what you feel like doing before it's too late.” At first, the second question was not going to be asked, but I wanted to know more about my brother and I pleaded him to tell about a lesson he has learnt from his life. I could see a rare sorrow in his eyes as he said that most people can be deceiving, manipulative, and divisive. And finally, he said something that made both of us sob inside. It was that he learnt to keep a distance from people. </a:t>
            </a:r>
          </a:p>
          <a:p>
            <a:pPr marL="0" indent="0" fontAlgn="base">
              <a:buNone/>
            </a:pPr>
            <a:r>
              <a:rPr lang="en-US" dirty="0">
                <a:solidFill>
                  <a:schemeClr val="bg1"/>
                </a:solidFill>
                <a:latin typeface="Arial Black" panose="020B0A04020102020204" pitchFamily="34" charset="0"/>
              </a:rPr>
              <a:t>	I got a consent from my brother to write about him for this assignment. Interviewing my brother has helped me to understand him better and hence, the relationship between us has also become stronger. I will always love and respect him as a brother and a role model for me. </a:t>
            </a:r>
          </a:p>
        </p:txBody>
      </p:sp>
    </p:spTree>
    <p:extLst>
      <p:ext uri="{BB962C8B-B14F-4D97-AF65-F5344CB8AC3E}">
        <p14:creationId xmlns:p14="http://schemas.microsoft.com/office/powerpoint/2010/main" val="3066348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309BC1-68DC-4005-8481-93C98F2A0429}"/>
              </a:ext>
            </a:extLst>
          </p:cNvPr>
          <p:cNvSpPr>
            <a:spLocks noGrp="1"/>
          </p:cNvSpPr>
          <p:nvPr>
            <p:ph idx="1"/>
          </p:nvPr>
        </p:nvSpPr>
        <p:spPr/>
        <p:txBody>
          <a:bodyPr>
            <a:normAutofit fontScale="77500" lnSpcReduction="20000"/>
          </a:bodyPr>
          <a:lstStyle/>
          <a:p>
            <a:pPr marL="0" indent="0">
              <a:buNone/>
            </a:pPr>
            <a:r>
              <a:rPr lang="en-US" dirty="0">
                <a:solidFill>
                  <a:schemeClr val="bg1"/>
                </a:solidFill>
                <a:latin typeface="Arial Black" panose="020B0A04020102020204" pitchFamily="34" charset="0"/>
              </a:rPr>
              <a:t>	I want to talk about my grandfather. He was the person who is included in the most important person to me. According to what my parents say, he was the first person to do everything I needed. He also carried me to every where he goes. When I was young as a baby he always have to put his hand on me when I sleep. As a baby I wanted to follow everywhere he goes. Sometimes he disciplines me, but when I got older </a:t>
            </a:r>
            <a:r>
              <a:rPr lang="en-US" dirty="0" err="1">
                <a:solidFill>
                  <a:schemeClr val="bg1"/>
                </a:solidFill>
                <a:latin typeface="Arial Black" panose="020B0A04020102020204" pitchFamily="34" charset="0"/>
              </a:rPr>
              <a:t>hes</a:t>
            </a:r>
            <a:r>
              <a:rPr lang="en-US" dirty="0">
                <a:solidFill>
                  <a:schemeClr val="bg1"/>
                </a:solidFill>
                <a:latin typeface="Arial Black" panose="020B0A04020102020204" pitchFamily="34" charset="0"/>
              </a:rPr>
              <a:t> scolds me whenever I make a mistake. When I grew older my grandmother teaches me lessons and dictates me. Even when there was a spelling bee she told me to learn the words with definitions. She and my mother took days to find and write down those definitions. These were how my grandparents care for me until now. </a:t>
            </a:r>
          </a:p>
        </p:txBody>
      </p:sp>
    </p:spTree>
    <p:extLst>
      <p:ext uri="{BB962C8B-B14F-4D97-AF65-F5344CB8AC3E}">
        <p14:creationId xmlns:p14="http://schemas.microsoft.com/office/powerpoint/2010/main" val="202124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normAutofit/>
          </a:bodyPr>
          <a:lstStyle/>
          <a:p>
            <a:r>
              <a:rPr lang="en-US" dirty="0">
                <a:solidFill>
                  <a:schemeClr val="bg1"/>
                </a:solidFill>
                <a:latin typeface="Arial Black" panose="020B0A04020102020204" pitchFamily="34" charset="0"/>
              </a:rPr>
              <a:t>Childhood back in the 80s </a:t>
            </a:r>
          </a:p>
        </p:txBody>
      </p:sp>
      <p:sp>
        <p:nvSpPr>
          <p:cNvPr id="8" name="Content Placeholder 7">
            <a:extLst>
              <a:ext uri="{FF2B5EF4-FFF2-40B4-BE49-F238E27FC236}">
                <a16:creationId xmlns:a16="http://schemas.microsoft.com/office/drawing/2014/main" id="{2F83EB3A-2DD7-4B49-B68B-14D1DC166BCB}"/>
              </a:ext>
            </a:extLst>
          </p:cNvPr>
          <p:cNvSpPr>
            <a:spLocks noGrp="1"/>
          </p:cNvSpPr>
          <p:nvPr>
            <p:ph idx="1"/>
          </p:nvPr>
        </p:nvSpPr>
        <p:spPr/>
        <p:txBody>
          <a:bodyPr>
            <a:normAutofit fontScale="40000" lnSpcReduction="20000"/>
          </a:bodyPr>
          <a:lstStyle/>
          <a:p>
            <a:pPr marL="0" indent="0" fontAlgn="base">
              <a:buNone/>
            </a:pPr>
            <a:r>
              <a:rPr lang="en-US" dirty="0">
                <a:solidFill>
                  <a:schemeClr val="bg1"/>
                </a:solidFill>
                <a:latin typeface="Arial Black" panose="020B0A04020102020204" pitchFamily="34" charset="0"/>
              </a:rPr>
              <a:t>	Back in the 80s, children didn’t have their eyes on the screens like it is these days. Their days were full of surprises and fun and it wasn’t monotonous. They were always in motion rather than sitting in an area for hours. </a:t>
            </a:r>
          </a:p>
          <a:p>
            <a:pPr marL="0" indent="0" fontAlgn="base">
              <a:buNone/>
            </a:pPr>
            <a:r>
              <a:rPr lang="en-US" dirty="0">
                <a:solidFill>
                  <a:schemeClr val="bg1"/>
                </a:solidFill>
                <a:latin typeface="Arial Black" panose="020B0A04020102020204" pitchFamily="34" charset="0"/>
              </a:rPr>
              <a:t>	Back then, every child in the street studied diligently for quite a period of time. Later, they would all meet up and play as a group, let it be shooting games, hide and seek or traditional Burmese games. Of course, my mom was one of them, she was an effervescent young girl. They were all a bunch of exuberant kids. During third grade, my mom fell from a tree. As a result, she had to get 3 stitches on her scalp. Before 00s, many kids used to climb tress the whole time although some still do it these days.  </a:t>
            </a:r>
          </a:p>
          <a:p>
            <a:pPr marL="0" indent="0" fontAlgn="base">
              <a:buNone/>
            </a:pPr>
            <a:r>
              <a:rPr lang="en-US" dirty="0">
                <a:solidFill>
                  <a:schemeClr val="bg1"/>
                </a:solidFill>
                <a:latin typeface="Arial Black" panose="020B0A04020102020204" pitchFamily="34" charset="0"/>
              </a:rPr>
              <a:t>	One similarity with kids these days was the fact that my mom used to go to summer camps back when she was in 3</a:t>
            </a:r>
            <a:r>
              <a:rPr lang="en-US" baseline="30000" dirty="0">
                <a:solidFill>
                  <a:schemeClr val="bg1"/>
                </a:solidFill>
                <a:latin typeface="Arial Black" panose="020B0A04020102020204" pitchFamily="34" charset="0"/>
              </a:rPr>
              <a:t>rd</a:t>
            </a:r>
            <a:r>
              <a:rPr lang="en-US" dirty="0">
                <a:solidFill>
                  <a:schemeClr val="bg1"/>
                </a:solidFill>
                <a:latin typeface="Arial Black" panose="020B0A04020102020204" pitchFamily="34" charset="0"/>
              </a:rPr>
              <a:t> and 4</a:t>
            </a:r>
            <a:r>
              <a:rPr lang="en-US" baseline="30000" dirty="0">
                <a:solidFill>
                  <a:schemeClr val="bg1"/>
                </a:solidFill>
                <a:latin typeface="Arial Black" panose="020B0A04020102020204" pitchFamily="34" charset="0"/>
              </a:rPr>
              <a:t>th</a:t>
            </a:r>
            <a:r>
              <a:rPr lang="en-US" dirty="0">
                <a:solidFill>
                  <a:schemeClr val="bg1"/>
                </a:solidFill>
                <a:latin typeface="Arial Black" panose="020B0A04020102020204" pitchFamily="34" charset="0"/>
              </a:rPr>
              <a:t> grade. It was a camp where kids were taught on how to behave and things they need to know to survive in the harsh world we’re living in. Camps in the US or Australia had time to enjoy their summer and they had to be rowdy. Unlike that, in Myanmar, we couldn’t be rowdy, and we had to follow every single rule, which applies till now. It’s not a difference of time but countries.  </a:t>
            </a:r>
          </a:p>
          <a:p>
            <a:pPr marL="0" indent="0" fontAlgn="base">
              <a:buNone/>
            </a:pPr>
            <a:r>
              <a:rPr lang="en-US" dirty="0">
                <a:solidFill>
                  <a:schemeClr val="bg1"/>
                </a:solidFill>
                <a:latin typeface="Arial Black" panose="020B0A04020102020204" pitchFamily="34" charset="0"/>
              </a:rPr>
              <a:t>	Although they had a diverting childhood, something tragic happened. While my mom was in 5</a:t>
            </a:r>
            <a:r>
              <a:rPr lang="en-US" baseline="30000" dirty="0">
                <a:solidFill>
                  <a:schemeClr val="bg1"/>
                </a:solidFill>
                <a:latin typeface="Arial Black" panose="020B0A04020102020204" pitchFamily="34" charset="0"/>
              </a:rPr>
              <a:t>th</a:t>
            </a:r>
            <a:r>
              <a:rPr lang="en-US" dirty="0">
                <a:solidFill>
                  <a:schemeClr val="bg1"/>
                </a:solidFill>
                <a:latin typeface="Arial Black" panose="020B0A04020102020204" pitchFamily="34" charset="0"/>
              </a:rPr>
              <a:t> grade, 2 months into the school year, there was a revolt in Myanmar. It was between the university students and the government. However, the government was armed and killed everyone on the street and all of it was hectic. Due to all the shootings, schools were shutdown. Education was on deadlock for the entire year. </a:t>
            </a:r>
          </a:p>
          <a:p>
            <a:pPr marL="0" indent="0" fontAlgn="base">
              <a:buNone/>
            </a:pPr>
            <a:r>
              <a:rPr lang="en-US" dirty="0">
                <a:solidFill>
                  <a:schemeClr val="bg1"/>
                </a:solidFill>
                <a:latin typeface="Arial Black" panose="020B0A04020102020204" pitchFamily="34" charset="0"/>
              </a:rPr>
              <a:t>	Nowadays, I can submit my assignments with a single click on my keyboard. However, during those times, sending a single message can take from a week to years depending on the distance. Snail mail was the only option. A miraculous thing occurred, telephones. People seldom using telephones since they had to commute to the places where they were available. Furthermore, the connection was unstable at all times. </a:t>
            </a:r>
          </a:p>
          <a:p>
            <a:pPr marL="0" indent="0" fontAlgn="base">
              <a:buNone/>
            </a:pPr>
            <a:r>
              <a:rPr lang="en-US" dirty="0">
                <a:solidFill>
                  <a:schemeClr val="bg1"/>
                </a:solidFill>
                <a:latin typeface="Arial Black" panose="020B0A04020102020204" pitchFamily="34" charset="0"/>
              </a:rPr>
              <a:t>	Children were carefree back then, but they also had things to struggle in, due to the lack of advanced technology. In my opinion, I would like to experience being a child in those eras. </a:t>
            </a:r>
          </a:p>
          <a:p>
            <a:pPr marL="0" indent="0">
              <a:buNone/>
            </a:pPr>
            <a:br>
              <a:rPr lang="en-US" dirty="0">
                <a:solidFill>
                  <a:schemeClr val="bg1"/>
                </a:solidFill>
                <a:latin typeface="Arial Black" panose="020B0A04020102020204" pitchFamily="34" charset="0"/>
              </a:rPr>
            </a:b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4048081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309BC1-68DC-4005-8481-93C98F2A0429}"/>
              </a:ext>
            </a:extLst>
          </p:cNvPr>
          <p:cNvSpPr>
            <a:spLocks noGrp="1"/>
          </p:cNvSpPr>
          <p:nvPr>
            <p:ph idx="1"/>
          </p:nvPr>
        </p:nvSpPr>
        <p:spPr/>
        <p:txBody>
          <a:bodyPr>
            <a:normAutofit fontScale="85000" lnSpcReduction="10000"/>
          </a:bodyPr>
          <a:lstStyle/>
          <a:p>
            <a:pPr marL="457200" lvl="1" indent="0">
              <a:buNone/>
            </a:pPr>
            <a:r>
              <a:rPr lang="en-US" dirty="0">
                <a:solidFill>
                  <a:schemeClr val="bg1"/>
                </a:solidFill>
                <a:latin typeface="Arial Black" panose="020B0A04020102020204" pitchFamily="34" charset="0"/>
              </a:rPr>
              <a:t>	I interviewed a person and it is my only brother who is 3 years younger than me. He attended this school ILBC, a few months earlier than me. He attended this school since he was two and a half years old and he attended the nursery class while I started with the beginner class. He has a great childhood and he has been to many cities and countries such as Bangkok, Singapore, Vietnam, Hong Kong, China and The United States of America. He loves playing football and he loves watching tv and to have fun and he is really intelligent too. He is also good at drawing some cartoons and type words too. He is also good at badminton and likes hiking and likes swimming in the pools. He hates eating durian and to play volleyball. He is my younger brother and his name is </a:t>
            </a:r>
            <a:r>
              <a:rPr lang="en-US" dirty="0" err="1">
                <a:solidFill>
                  <a:schemeClr val="bg1"/>
                </a:solidFill>
                <a:latin typeface="Arial Black" panose="020B0A04020102020204" pitchFamily="34" charset="0"/>
              </a:rPr>
              <a:t>Pyae</a:t>
            </a:r>
            <a:r>
              <a:rPr lang="en-US" dirty="0">
                <a:solidFill>
                  <a:schemeClr val="bg1"/>
                </a:solidFill>
                <a:latin typeface="Arial Black" panose="020B0A04020102020204" pitchFamily="34" charset="0"/>
              </a:rPr>
              <a:t> </a:t>
            </a:r>
            <a:r>
              <a:rPr lang="en-US" dirty="0" err="1">
                <a:solidFill>
                  <a:schemeClr val="bg1"/>
                </a:solidFill>
                <a:latin typeface="Arial Black" panose="020B0A04020102020204" pitchFamily="34" charset="0"/>
              </a:rPr>
              <a:t>Phyo</a:t>
            </a:r>
            <a:r>
              <a:rPr lang="en-US" dirty="0">
                <a:solidFill>
                  <a:schemeClr val="bg1"/>
                </a:solidFill>
                <a:latin typeface="Arial Black" panose="020B0A04020102020204" pitchFamily="34" charset="0"/>
              </a:rPr>
              <a:t> Aung and he is also really nice but rarely gets anger. </a:t>
            </a:r>
          </a:p>
        </p:txBody>
      </p:sp>
    </p:spTree>
    <p:extLst>
      <p:ext uri="{BB962C8B-B14F-4D97-AF65-F5344CB8AC3E}">
        <p14:creationId xmlns:p14="http://schemas.microsoft.com/office/powerpoint/2010/main" val="2235970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lstStyle/>
          <a:p>
            <a:endParaRPr lang="en-US" dirty="0"/>
          </a:p>
        </p:txBody>
      </p:sp>
      <p:sp>
        <p:nvSpPr>
          <p:cNvPr id="9" name="Rectangle 6">
            <a:extLst>
              <a:ext uri="{FF2B5EF4-FFF2-40B4-BE49-F238E27FC236}">
                <a16:creationId xmlns:a16="http://schemas.microsoft.com/office/drawing/2014/main" id="{D9FE3F3F-EDA5-4DCE-AF84-D3A3BED4566B}"/>
              </a:ext>
            </a:extLst>
          </p:cNvPr>
          <p:cNvSpPr>
            <a:spLocks noGrp="1" noChangeArrowheads="1"/>
          </p:cNvSpPr>
          <p:nvPr>
            <p:ph idx="1"/>
          </p:nvPr>
        </p:nvSpPr>
        <p:spPr bwMode="auto">
          <a:xfrm>
            <a:off x="838200" y="1839374"/>
            <a:ext cx="10400071"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Black" panose="020B0A04020102020204" pitchFamily="34" charset="0"/>
                <a:ea typeface="Devanagari Sangam MN"/>
                <a:cs typeface="Arial" panose="020B0604020202020204" pitchFamily="34" charset="0"/>
              </a:rPr>
              <a:t>	My sister Diana, she is 18 years old. She is an outgoing, optimistic, kind and loving person. She is caring and always put other’s feeling first. She is a strong independent women. One of her biggest goal is to buy herself a car with her own money which is the reason why she has a part time job at the library. </a:t>
            </a:r>
            <a:endParaRPr kumimoji="0" lang="en-US" altLang="en-US" sz="1600" b="0" i="0" u="none" strike="noStrike" cap="none" normalizeH="0" baseline="0" dirty="0">
              <a:ln>
                <a:noFill/>
              </a:ln>
              <a:solidFill>
                <a:schemeClr val="bg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Black" panose="020B0A04020102020204" pitchFamily="34" charset="0"/>
                <a:ea typeface="Devanagari Sangam MN"/>
                <a:cs typeface="Arial" panose="020B0604020202020204" pitchFamily="34" charset="0"/>
              </a:rPr>
              <a:t>She is interested in reading, and creating fashion designs. She is the most fashionable girl in her school. She is very eager to help the community in every way ways possible.  </a:t>
            </a:r>
            <a:endParaRPr kumimoji="0" lang="en-US" altLang="en-US" sz="1600" b="0" i="0" u="none" strike="noStrike" cap="none" normalizeH="0" baseline="0" dirty="0">
              <a:ln>
                <a:noFill/>
              </a:ln>
              <a:solidFill>
                <a:schemeClr val="bg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Black" panose="020B0A04020102020204" pitchFamily="34" charset="0"/>
                <a:ea typeface="Devanagari Sangam MN"/>
                <a:cs typeface="Arial" panose="020B0604020202020204" pitchFamily="34" charset="0"/>
              </a:rPr>
              <a:t>She is thin, cute and very attractive. She’s got long waving hair. She’s medium height and very fit because she’s a dancer. She’s been dancing since she was six years old and trains every day after school. She wants to be a professional dancer, but it’s a very difficult professional dancer because it’s so competitive. She is always because she also studies photography. </a:t>
            </a:r>
            <a:endParaRPr kumimoji="0" lang="en-US" altLang="en-US" sz="1600" b="0" i="0" u="none" strike="noStrike" cap="none" normalizeH="0" baseline="0" dirty="0">
              <a:ln>
                <a:noFill/>
              </a:ln>
              <a:solidFill>
                <a:schemeClr val="bg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Black" panose="020B0A04020102020204" pitchFamily="34" charset="0"/>
                <a:ea typeface="Devanagari Sangam MN"/>
                <a:cs typeface="Arial" panose="020B0604020202020204" pitchFamily="34" charset="0"/>
              </a:rPr>
              <a:t>	One of our favorite childhood memories is watching TV in the middle of the night while its pouring outside and taking about how hard school is. She is the best older sister a girl could ask for. She always lookout for me and its very overprotective. She try the best and always push herself to the limit. She encourages other to be their best and always cheers them when they down and sad. I think she is the best older sister and deserves the best. </a:t>
            </a:r>
            <a:endParaRPr kumimoji="0" lang="en-US" altLang="en-US" sz="1600" b="0" i="0" u="none" strike="noStrike" cap="none" normalizeH="0" baseline="0" dirty="0">
              <a:ln>
                <a:noFill/>
              </a:ln>
              <a:solidFill>
                <a:schemeClr val="bg1"/>
              </a:solidFill>
              <a:effectLst/>
              <a:latin typeface="Arial Black" panose="020B0A040201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600" b="0" i="0" u="none" strike="noStrike" cap="none" normalizeH="0" baseline="0" dirty="0">
                <a:ln>
                  <a:noFill/>
                </a:ln>
                <a:solidFill>
                  <a:schemeClr val="bg1"/>
                </a:solidFill>
                <a:effectLst/>
                <a:latin typeface="Arial Black" panose="020B0A04020102020204" pitchFamily="34" charset="0"/>
                <a:cs typeface="Arial" panose="020B0604020202020204" pitchFamily="34" charset="0"/>
              </a:rPr>
            </a:br>
            <a:endParaRPr kumimoji="0" lang="en-US" altLang="en-US" sz="1600" b="0" i="0" u="none" strike="noStrike" cap="none" normalizeH="0" baseline="0" dirty="0">
              <a:ln>
                <a:noFill/>
              </a:ln>
              <a:solidFill>
                <a:schemeClr val="bg1"/>
              </a:solidFill>
              <a:effectLst/>
              <a:latin typeface="Arial Black" panose="020B0A04020102020204" pitchFamily="34" charset="0"/>
            </a:endParaRPr>
          </a:p>
        </p:txBody>
      </p:sp>
    </p:spTree>
    <p:extLst>
      <p:ext uri="{BB962C8B-B14F-4D97-AF65-F5344CB8AC3E}">
        <p14:creationId xmlns:p14="http://schemas.microsoft.com/office/powerpoint/2010/main" val="3014669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309BC1-68DC-4005-8481-93C98F2A0429}"/>
              </a:ext>
            </a:extLst>
          </p:cNvPr>
          <p:cNvSpPr>
            <a:spLocks noGrp="1"/>
          </p:cNvSpPr>
          <p:nvPr>
            <p:ph idx="1"/>
          </p:nvPr>
        </p:nvSpPr>
        <p:spPr/>
        <p:txBody>
          <a:bodyPr>
            <a:normAutofit fontScale="47500" lnSpcReduction="20000"/>
          </a:bodyPr>
          <a:lstStyle/>
          <a:p>
            <a:pPr marL="0" indent="0" fontAlgn="base">
              <a:buNone/>
            </a:pPr>
            <a:r>
              <a:rPr lang="en-US" dirty="0">
                <a:solidFill>
                  <a:schemeClr val="bg1"/>
                </a:solidFill>
                <a:latin typeface="Arial Black" panose="020B0A04020102020204" pitchFamily="34" charset="0"/>
              </a:rPr>
              <a:t>	When my mother was young, she grew up in a small township, where there would always be kids playing football or futsal outside. There were small family-ran shops around the </a:t>
            </a:r>
            <a:r>
              <a:rPr lang="en-US" dirty="0" err="1">
                <a:solidFill>
                  <a:schemeClr val="bg1"/>
                </a:solidFill>
                <a:latin typeface="Arial Black" panose="020B0A04020102020204" pitchFamily="34" charset="0"/>
              </a:rPr>
              <a:t>neighbourhood</a:t>
            </a:r>
            <a:r>
              <a:rPr lang="en-US" dirty="0">
                <a:solidFill>
                  <a:schemeClr val="bg1"/>
                </a:solidFill>
                <a:latin typeface="Arial Black" panose="020B0A04020102020204" pitchFamily="34" charset="0"/>
              </a:rPr>
              <a:t>. She grew up with a father, a mother and a sister, in a place where television or phones were not that professionally-made, so she would always read books to the point where her mother, my grandmother, would always have to stop her from reading said books. Books were very popular in her time. But that’s basically all I know about her so I’m going to fill out the rest of this essay with “facts” about me, which I know is not the point of the assignment but I have no other option. </a:t>
            </a:r>
          </a:p>
          <a:p>
            <a:pPr marL="0" indent="0" fontAlgn="base">
              <a:buNone/>
            </a:pPr>
            <a:r>
              <a:rPr lang="en-US" dirty="0">
                <a:solidFill>
                  <a:schemeClr val="bg1"/>
                </a:solidFill>
                <a:latin typeface="Arial Black" panose="020B0A04020102020204" pitchFamily="34" charset="0"/>
              </a:rPr>
              <a:t>	When </a:t>
            </a:r>
            <a:r>
              <a:rPr lang="en-US" i="1" dirty="0">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was young, I grew up in the same household I live in today, except I didn’t sleep in the same room. There were two rooms in my house, but now there are three, and I’ve slept in all of them. In my childhood, I didn’t play outside that much, I mean there would be some times where I go outside and play with my </a:t>
            </a:r>
            <a:r>
              <a:rPr lang="en-US" dirty="0" err="1">
                <a:solidFill>
                  <a:schemeClr val="bg1"/>
                </a:solidFill>
                <a:latin typeface="Arial Black" panose="020B0A04020102020204" pitchFamily="34" charset="0"/>
              </a:rPr>
              <a:t>neighbours</a:t>
            </a:r>
            <a:r>
              <a:rPr lang="en-US" dirty="0">
                <a:solidFill>
                  <a:schemeClr val="bg1"/>
                </a:solidFill>
                <a:latin typeface="Arial Black" panose="020B0A04020102020204" pitchFamily="34" charset="0"/>
              </a:rPr>
              <a:t> but that didn’t happen a lot. Most of the time, I’d just stay in my house and play on my tablet, watch TV or just sleep. I was a pretty lazy kid, not </a:t>
            </a:r>
            <a:r>
              <a:rPr lang="en-US" dirty="0" err="1">
                <a:solidFill>
                  <a:schemeClr val="bg1"/>
                </a:solidFill>
                <a:latin typeface="Arial Black" panose="020B0A04020102020204" pitchFamily="34" charset="0"/>
              </a:rPr>
              <a:t>gonna</a:t>
            </a:r>
            <a:r>
              <a:rPr lang="en-US" dirty="0">
                <a:solidFill>
                  <a:schemeClr val="bg1"/>
                </a:solidFill>
                <a:latin typeface="Arial Black" panose="020B0A04020102020204" pitchFamily="34" charset="0"/>
              </a:rPr>
              <a:t> lie.  </a:t>
            </a:r>
          </a:p>
          <a:p>
            <a:pPr marL="0" indent="0" fontAlgn="base">
              <a:buNone/>
            </a:pPr>
            <a:r>
              <a:rPr lang="en-US" dirty="0">
                <a:solidFill>
                  <a:schemeClr val="bg1"/>
                </a:solidFill>
                <a:latin typeface="Arial Black" panose="020B0A04020102020204" pitchFamily="34" charset="0"/>
              </a:rPr>
              <a:t>	I have hobbies, some out-shining the others. My main hobby and interest is making art, both music and drawing. I make all of my music on this website called </a:t>
            </a:r>
            <a:r>
              <a:rPr lang="en-US" dirty="0" err="1">
                <a:solidFill>
                  <a:schemeClr val="bg1"/>
                </a:solidFill>
                <a:latin typeface="Arial Black" panose="020B0A04020102020204" pitchFamily="34" charset="0"/>
              </a:rPr>
              <a:t>Bandlab</a:t>
            </a:r>
            <a:r>
              <a:rPr lang="en-US" dirty="0">
                <a:solidFill>
                  <a:schemeClr val="bg1"/>
                </a:solidFill>
                <a:latin typeface="Arial Black" panose="020B0A04020102020204" pitchFamily="34" charset="0"/>
              </a:rPr>
              <a:t>, though my music is not largely recognized. I consider myself a mediocre, but not that mediocre, musician. I can play the piano pretty well, and I can also kind of play the guitar, well, not really, but I think I can and that’s good enough for me. Drawing is a different story. I can draw pretty well, but my creations are pretty sloppy because of the low effort I put into them so I basically force myself to draw. I know this is not the best mindset for an artist, but I get used to it and I actually draw pretty good stuff, even though I have no motivation to. I don’t know how to write about the relations I have with myself, without getting too personal. </a:t>
            </a:r>
            <a:br>
              <a:rPr lang="en-US" dirty="0">
                <a:solidFill>
                  <a:schemeClr val="bg1"/>
                </a:solidFill>
                <a:latin typeface="Arial Black" panose="020B0A04020102020204" pitchFamily="34" charset="0"/>
              </a:rPr>
            </a:b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896093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309BC1-68DC-4005-8481-93C98F2A0429}"/>
              </a:ext>
            </a:extLst>
          </p:cNvPr>
          <p:cNvSpPr>
            <a:spLocks noGrp="1"/>
          </p:cNvSpPr>
          <p:nvPr>
            <p:ph idx="1"/>
          </p:nvPr>
        </p:nvSpPr>
        <p:spPr/>
        <p:txBody>
          <a:bodyPr>
            <a:normAutofit fontScale="55000" lnSpcReduction="20000"/>
          </a:bodyPr>
          <a:lstStyle/>
          <a:p>
            <a:pPr marL="0" indent="0" fontAlgn="base">
              <a:buNone/>
            </a:pPr>
            <a:r>
              <a:rPr lang="en-US" dirty="0">
                <a:solidFill>
                  <a:schemeClr val="bg1"/>
                </a:solidFill>
                <a:latin typeface="Arial Black" panose="020B0A04020102020204" pitchFamily="34" charset="0"/>
              </a:rPr>
              <a:t>I honestly don’t know who to interview for this assignment, and it’s pretty late at night so I was hoping I could just paraphrase from a similar assignment I had around 5 months ago. </a:t>
            </a:r>
          </a:p>
          <a:p>
            <a:pPr marL="0" indent="0" fontAlgn="base">
              <a:buNone/>
            </a:pPr>
            <a:r>
              <a:rPr lang="en-US" dirty="0">
                <a:solidFill>
                  <a:schemeClr val="bg1"/>
                </a:solidFill>
                <a:latin typeface="Arial Black" panose="020B0A04020102020204" pitchFamily="34" charset="0"/>
              </a:rPr>
              <a:t>This was with my aunt, who was around 30 and grew up in Thailand. I was talking to her about what it was like and it went </a:t>
            </a:r>
            <a:r>
              <a:rPr lang="en-US" dirty="0" err="1">
                <a:solidFill>
                  <a:schemeClr val="bg1"/>
                </a:solidFill>
                <a:latin typeface="Arial Black" panose="020B0A04020102020204" pitchFamily="34" charset="0"/>
              </a:rPr>
              <a:t>sorta</a:t>
            </a:r>
            <a:r>
              <a:rPr lang="en-US" dirty="0">
                <a:solidFill>
                  <a:schemeClr val="bg1"/>
                </a:solidFill>
                <a:latin typeface="Arial Black" panose="020B0A04020102020204" pitchFamily="34" charset="0"/>
              </a:rPr>
              <a:t> like this. </a:t>
            </a:r>
          </a:p>
          <a:p>
            <a:pPr marL="0" indent="0" fontAlgn="base">
              <a:buNone/>
            </a:pPr>
            <a:r>
              <a:rPr lang="en-US" dirty="0">
                <a:solidFill>
                  <a:schemeClr val="bg1"/>
                </a:solidFill>
                <a:latin typeface="Arial Black" panose="020B0A04020102020204" pitchFamily="34" charset="0"/>
              </a:rPr>
              <a:t>Me: “How was it growing up in Thailand?” </a:t>
            </a:r>
          </a:p>
          <a:p>
            <a:pPr marL="0" indent="0" fontAlgn="base">
              <a:buNone/>
            </a:pPr>
            <a:r>
              <a:rPr lang="en-US" dirty="0">
                <a:solidFill>
                  <a:schemeClr val="bg1"/>
                </a:solidFill>
                <a:latin typeface="Arial Black" panose="020B0A04020102020204" pitchFamily="34" charset="0"/>
              </a:rPr>
              <a:t>Her: “It honestly didn’t feel that different, it’s not that far culturally and physically so it felt pretty normal” </a:t>
            </a:r>
          </a:p>
          <a:p>
            <a:pPr marL="0" indent="0" fontAlgn="base">
              <a:buNone/>
            </a:pPr>
            <a:r>
              <a:rPr lang="en-US" dirty="0">
                <a:solidFill>
                  <a:schemeClr val="bg1"/>
                </a:solidFill>
                <a:latin typeface="Arial Black" panose="020B0A04020102020204" pitchFamily="34" charset="0"/>
              </a:rPr>
              <a:t>Me: Do you have any hobbies? </a:t>
            </a:r>
          </a:p>
          <a:p>
            <a:pPr marL="0" indent="0" fontAlgn="base">
              <a:buNone/>
            </a:pPr>
            <a:r>
              <a:rPr lang="en-US" dirty="0">
                <a:solidFill>
                  <a:schemeClr val="bg1"/>
                </a:solidFill>
                <a:latin typeface="Arial Black" panose="020B0A04020102020204" pitchFamily="34" charset="0"/>
              </a:rPr>
              <a:t>H: Yeah, a lot but mostly art, it was something I picked up from my friends in high school </a:t>
            </a:r>
          </a:p>
          <a:p>
            <a:pPr marL="0" indent="0" fontAlgn="base">
              <a:buNone/>
            </a:pPr>
            <a:r>
              <a:rPr lang="en-US" dirty="0">
                <a:solidFill>
                  <a:schemeClr val="bg1"/>
                </a:solidFill>
                <a:latin typeface="Arial Black" panose="020B0A04020102020204" pitchFamily="34" charset="0"/>
              </a:rPr>
              <a:t>M: Are you still friends with them? </a:t>
            </a:r>
          </a:p>
          <a:p>
            <a:pPr marL="0" indent="0" fontAlgn="base">
              <a:buNone/>
            </a:pPr>
            <a:r>
              <a:rPr lang="en-US" dirty="0">
                <a:solidFill>
                  <a:schemeClr val="bg1"/>
                </a:solidFill>
                <a:latin typeface="Arial Black" panose="020B0A04020102020204" pitchFamily="34" charset="0"/>
              </a:rPr>
              <a:t>H: We sometimes chat but we aren’t that close anymore, we grew apart in College. </a:t>
            </a:r>
          </a:p>
          <a:p>
            <a:pPr marL="0" indent="0" fontAlgn="base">
              <a:buNone/>
            </a:pPr>
            <a:r>
              <a:rPr lang="en-US" dirty="0">
                <a:solidFill>
                  <a:schemeClr val="bg1"/>
                </a:solidFill>
                <a:latin typeface="Arial Black" panose="020B0A04020102020204" pitchFamily="34" charset="0"/>
              </a:rPr>
              <a:t>M: Aww, what are your current friends like? </a:t>
            </a:r>
          </a:p>
          <a:p>
            <a:pPr marL="0" indent="0" fontAlgn="base">
              <a:buNone/>
            </a:pPr>
            <a:r>
              <a:rPr lang="en-US" dirty="0">
                <a:solidFill>
                  <a:schemeClr val="bg1"/>
                </a:solidFill>
                <a:latin typeface="Arial Black" panose="020B0A04020102020204" pitchFamily="34" charset="0"/>
              </a:rPr>
              <a:t>H: They’re really nice and kind people!! </a:t>
            </a:r>
          </a:p>
          <a:p>
            <a:pPr marL="0" indent="0" fontAlgn="base">
              <a:buNone/>
            </a:pPr>
            <a:r>
              <a:rPr lang="en-US" dirty="0">
                <a:solidFill>
                  <a:schemeClr val="bg1"/>
                </a:solidFill>
                <a:latin typeface="Arial Black" panose="020B0A04020102020204" pitchFamily="34" charset="0"/>
              </a:rPr>
              <a:t>M: Ah nice! Thank you! Bye! </a:t>
            </a:r>
          </a:p>
        </p:txBody>
      </p:sp>
    </p:spTree>
    <p:extLst>
      <p:ext uri="{BB962C8B-B14F-4D97-AF65-F5344CB8AC3E}">
        <p14:creationId xmlns:p14="http://schemas.microsoft.com/office/powerpoint/2010/main" val="2845323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normAutofit fontScale="90000"/>
          </a:bodyPr>
          <a:lstStyle/>
          <a:p>
            <a:r>
              <a:rPr lang="en-US" b="1" dirty="0">
                <a:solidFill>
                  <a:schemeClr val="bg1"/>
                </a:solidFill>
                <a:latin typeface="Arial Black" panose="020B0A04020102020204" pitchFamily="34" charset="0"/>
              </a:rPr>
              <a:t>Interview about my old friend</a:t>
            </a:r>
            <a:r>
              <a:rPr lang="en-US" dirty="0">
                <a:solidFill>
                  <a:schemeClr val="bg1"/>
                </a:solidFill>
                <a:latin typeface="Arial Black" panose="020B0A04020102020204" pitchFamily="34" charset="0"/>
              </a:rPr>
              <a:t> </a:t>
            </a:r>
          </a:p>
        </p:txBody>
      </p:sp>
      <p:sp>
        <p:nvSpPr>
          <p:cNvPr id="3" name="Content Placeholder 2">
            <a:extLst>
              <a:ext uri="{FF2B5EF4-FFF2-40B4-BE49-F238E27FC236}">
                <a16:creationId xmlns:a16="http://schemas.microsoft.com/office/drawing/2014/main" id="{D3309BC1-68DC-4005-8481-93C98F2A0429}"/>
              </a:ext>
            </a:extLst>
          </p:cNvPr>
          <p:cNvSpPr>
            <a:spLocks noGrp="1"/>
          </p:cNvSpPr>
          <p:nvPr>
            <p:ph idx="1"/>
          </p:nvPr>
        </p:nvSpPr>
        <p:spPr/>
        <p:txBody>
          <a:bodyPr>
            <a:normAutofit fontScale="70000" lnSpcReduction="20000"/>
          </a:bodyPr>
          <a:lstStyle/>
          <a:p>
            <a:pPr marL="0" indent="0" fontAlgn="base">
              <a:buNone/>
            </a:pPr>
            <a:r>
              <a:rPr lang="en-US" dirty="0">
                <a:solidFill>
                  <a:schemeClr val="bg1"/>
                </a:solidFill>
                <a:latin typeface="Arial Black" panose="020B0A04020102020204" pitchFamily="34" charset="0"/>
              </a:rPr>
              <a:t>	I interviewed my old friend as we haven’t seen for a long time. We met each other when we attend the Lego class. He was a stranger for me. Then there was a competition about it so the teachers let us do the project together, we spent time working on it by hanging out with me. </a:t>
            </a:r>
          </a:p>
          <a:p>
            <a:pPr marL="0" indent="0" fontAlgn="base">
              <a:buNone/>
            </a:pPr>
            <a:r>
              <a:rPr lang="en-US" dirty="0">
                <a:solidFill>
                  <a:schemeClr val="bg1"/>
                </a:solidFill>
                <a:latin typeface="Arial Black" panose="020B0A04020102020204" pitchFamily="34" charset="0"/>
              </a:rPr>
              <a:t>	Then, we became friends. Luckily, we won the competition. Then we have a hangout. I ask him what is your hobby and what are your dreams. He answered that his dreams were to be a technologic. He always searches about the technology that changed the world.  His dreams were to invent or create something new and useful. He always tried his best. He is also older than me for 2 years. </a:t>
            </a:r>
          </a:p>
          <a:p>
            <a:pPr marL="0" indent="0" fontAlgn="base">
              <a:buNone/>
            </a:pPr>
            <a:r>
              <a:rPr lang="en-US" dirty="0">
                <a:solidFill>
                  <a:schemeClr val="bg1"/>
                </a:solidFill>
                <a:latin typeface="Arial Black" panose="020B0A04020102020204" pitchFamily="34" charset="0"/>
              </a:rPr>
              <a:t>	Also, in the second competition, he did great in technology. We tried our best. It was way more difficult than the first competition. But we won first prize. The fact is he never give up on his dreams</a:t>
            </a:r>
          </a:p>
          <a:p>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754155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92D5-15DE-453C-BB05-A7DA0AF5F3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309BC1-68DC-4005-8481-93C98F2A0429}"/>
              </a:ext>
            </a:extLst>
          </p:cNvPr>
          <p:cNvSpPr>
            <a:spLocks noGrp="1"/>
          </p:cNvSpPr>
          <p:nvPr>
            <p:ph idx="1"/>
          </p:nvPr>
        </p:nvSpPr>
        <p:spPr/>
        <p:txBody>
          <a:bodyPr>
            <a:normAutofit fontScale="62500" lnSpcReduction="20000"/>
          </a:bodyPr>
          <a:lstStyle/>
          <a:p>
            <a:pPr marL="0" indent="0" fontAlgn="base">
              <a:buNone/>
            </a:pPr>
            <a:r>
              <a:rPr lang="en-US" dirty="0">
                <a:solidFill>
                  <a:schemeClr val="bg1"/>
                </a:solidFill>
                <a:latin typeface="Arial Black" panose="020B0A04020102020204" pitchFamily="34" charset="0"/>
              </a:rPr>
              <a:t>	Hi my name is Aung Kaung </a:t>
            </a:r>
            <a:r>
              <a:rPr lang="en-US" dirty="0" err="1">
                <a:solidFill>
                  <a:schemeClr val="bg1"/>
                </a:solidFill>
                <a:latin typeface="Arial Black" panose="020B0A04020102020204" pitchFamily="34" charset="0"/>
              </a:rPr>
              <a:t>Satt</a:t>
            </a:r>
            <a:r>
              <a:rPr lang="en-US" dirty="0">
                <a:solidFill>
                  <a:schemeClr val="bg1"/>
                </a:solidFill>
                <a:latin typeface="Arial Black" panose="020B0A04020102020204" pitchFamily="34" charset="0"/>
              </a:rPr>
              <a:t>. I interview my little sister. She is a great sister and always want to have fun. She said her hobbies was to be an engineer and help people in a good way. Her childhood was rough because she had to go to the hospital when she was young.  She had to stay in the hospital for a week. Everybody was busy especially my mom taking care of my sister.  After about a week she is fine and can come back home. This is the end of my interview. Thank u  </a:t>
            </a:r>
            <a:br>
              <a:rPr lang="en-US" dirty="0">
                <a:solidFill>
                  <a:schemeClr val="bg1"/>
                </a:solidFill>
                <a:latin typeface="Arial Black" panose="020B0A04020102020204" pitchFamily="34" charset="0"/>
              </a:rPr>
            </a:br>
            <a:r>
              <a:rPr lang="en-US" dirty="0">
                <a:solidFill>
                  <a:schemeClr val="bg1"/>
                </a:solidFill>
                <a:latin typeface="Arial Black" panose="020B0A04020102020204" pitchFamily="34" charset="0"/>
              </a:rPr>
              <a:t>	So , I would like to tell about one of my family member so I would like you to tell about her childhood  first when she was 6 years old she start attend school then after  she attend school she stay at home In free time such as ( sat &amp; sun ) sometimes she help her parents to do the housework such as dishes or some kinds of housework when it is no need to help her parents she use to play physical game such as monopoly or some games and play with her siblings .At 20 years old she started a business and in 20 years old she becoming a business women and she met with my father by working  </a:t>
            </a:r>
          </a:p>
          <a:p>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343234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6DCFE-8B6D-4997-9F55-D618D87950E0}"/>
              </a:ext>
            </a:extLst>
          </p:cNvPr>
          <p:cNvSpPr>
            <a:spLocks noGrp="1"/>
          </p:cNvSpPr>
          <p:nvPr>
            <p:ph type="title"/>
          </p:nvPr>
        </p:nvSpPr>
        <p:spPr/>
        <p:txBody>
          <a:bodyPr>
            <a:normAutofit/>
          </a:bodyPr>
          <a:lstStyle/>
          <a:p>
            <a:r>
              <a:rPr lang="en-US" b="1" dirty="0">
                <a:solidFill>
                  <a:schemeClr val="bg1"/>
                </a:solidFill>
                <a:latin typeface="Arial Black" panose="020B0A04020102020204" pitchFamily="34" charset="0"/>
              </a:rPr>
              <a:t>My Mom’s Personality</a:t>
            </a:r>
            <a:r>
              <a:rPr lang="en-US" dirty="0">
                <a:solidFill>
                  <a:schemeClr val="bg1"/>
                </a:solidFill>
                <a:latin typeface="Arial Black" panose="020B0A04020102020204" pitchFamily="34" charset="0"/>
              </a:rPr>
              <a:t> </a:t>
            </a:r>
          </a:p>
        </p:txBody>
      </p:sp>
      <p:sp>
        <p:nvSpPr>
          <p:cNvPr id="3" name="Content Placeholder 2">
            <a:extLst>
              <a:ext uri="{FF2B5EF4-FFF2-40B4-BE49-F238E27FC236}">
                <a16:creationId xmlns:a16="http://schemas.microsoft.com/office/drawing/2014/main" id="{EE982901-611F-47B4-9AD6-61E7F1D9A27D}"/>
              </a:ext>
            </a:extLst>
          </p:cNvPr>
          <p:cNvSpPr>
            <a:spLocks noGrp="1"/>
          </p:cNvSpPr>
          <p:nvPr>
            <p:ph idx="1"/>
          </p:nvPr>
        </p:nvSpPr>
        <p:spPr/>
        <p:txBody>
          <a:bodyPr>
            <a:normAutofit fontScale="47500" lnSpcReduction="20000"/>
          </a:bodyPr>
          <a:lstStyle/>
          <a:p>
            <a:pPr marL="0" indent="0" fontAlgn="base">
              <a:buNone/>
            </a:pPr>
            <a:r>
              <a:rPr lang="en-US" dirty="0">
                <a:solidFill>
                  <a:schemeClr val="bg1"/>
                </a:solidFill>
                <a:latin typeface="Arial Black" panose="020B0A04020102020204" pitchFamily="34" charset="0"/>
              </a:rPr>
              <a:t>	Firstly, my mom is the most important person to me. She was always there for me and never let me lose hope. Without her, my life would probably be a nightmare. She was also the very first person to train and protect me with all her might. She is as pretty as an angel and also brave like a lion. As time goes on, our love and hope grew bigger and unstoppable. Nothing is more necessary than your mom. This settles the relationship between me and my mom.  </a:t>
            </a:r>
          </a:p>
          <a:p>
            <a:pPr marL="0" indent="0" fontAlgn="base">
              <a:buNone/>
            </a:pPr>
            <a:r>
              <a:rPr lang="en-US" dirty="0">
                <a:solidFill>
                  <a:schemeClr val="bg1"/>
                </a:solidFill>
                <a:latin typeface="Arial Black" panose="020B0A04020102020204" pitchFamily="34" charset="0"/>
              </a:rPr>
              <a:t>	Secondly, my mom likes to play badminton in her leisure times. Even though, I don’t see her playing much nowadays, I know that she is itching to play. She loves to cook amazingly delicious meals for me and my family. The taste and looks never gets old. Since, my mom is an adult she doesn’t like to play games but she always plays with me anytime I call her to. So apparently, my mom doesn’t have many hobbies and it doesn’t matter and affect much on me and my family. Thirdly, my mom had a rough childhood. It doesn’t mean that she wasn’t rich. It just means that she didn’t get to have a cozy and comfortable life. She had many siblings and both of her parents didn’t have enough time to look out for my mom with her problems and achievements. It was totally fine for her after a couple of years. She started to understand her parents and learned to forgive them.  Just like me, she knew what parents are for and thought to have a better family of her own. Her parents would love to see her with a gorgeous family.  </a:t>
            </a:r>
          </a:p>
          <a:p>
            <a:pPr marL="0" indent="0" fontAlgn="base">
              <a:buNone/>
            </a:pPr>
            <a:r>
              <a:rPr lang="en-US" dirty="0">
                <a:solidFill>
                  <a:schemeClr val="bg1"/>
                </a:solidFill>
                <a:latin typeface="Arial Black" panose="020B0A04020102020204" pitchFamily="34" charset="0"/>
              </a:rPr>
              <a:t>	Lastly, I would like to add a little more facts of our relationship. She wanted to make me better and stronger than her. I would like to promise and say something in return as well. I promise to fulfill my mom’s wish and let her know that she will always be my first person to have the most love of mine. </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140619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BC081-6442-4B51-8E9C-F2801F521470}"/>
              </a:ext>
            </a:extLst>
          </p:cNvPr>
          <p:cNvSpPr>
            <a:spLocks noGrp="1"/>
          </p:cNvSpPr>
          <p:nvPr>
            <p:ph type="title"/>
          </p:nvPr>
        </p:nvSpPr>
        <p:spPr/>
        <p:txBody>
          <a:bodyPr>
            <a:normAutofit/>
          </a:bodyPr>
          <a:lstStyle/>
          <a:p>
            <a:r>
              <a:rPr lang="en-US" dirty="0">
                <a:solidFill>
                  <a:schemeClr val="bg1"/>
                </a:solidFill>
                <a:latin typeface="Arial Black" panose="020B0A04020102020204" pitchFamily="34" charset="0"/>
              </a:rPr>
              <a:t>Interviewing my father </a:t>
            </a:r>
          </a:p>
        </p:txBody>
      </p:sp>
      <p:sp>
        <p:nvSpPr>
          <p:cNvPr id="3" name="Content Placeholder 2">
            <a:extLst>
              <a:ext uri="{FF2B5EF4-FFF2-40B4-BE49-F238E27FC236}">
                <a16:creationId xmlns:a16="http://schemas.microsoft.com/office/drawing/2014/main" id="{B9873B7E-78C2-4F34-A254-F663BBA20FAB}"/>
              </a:ext>
            </a:extLst>
          </p:cNvPr>
          <p:cNvSpPr>
            <a:spLocks noGrp="1"/>
          </p:cNvSpPr>
          <p:nvPr>
            <p:ph idx="1"/>
          </p:nvPr>
        </p:nvSpPr>
        <p:spPr/>
        <p:txBody>
          <a:bodyPr>
            <a:normAutofit fontScale="70000" lnSpcReduction="20000"/>
          </a:bodyPr>
          <a:lstStyle/>
          <a:p>
            <a:pPr marL="0" indent="0" fontAlgn="base">
              <a:buNone/>
            </a:pPr>
            <a:r>
              <a:rPr lang="en-US" dirty="0">
                <a:solidFill>
                  <a:schemeClr val="bg1"/>
                </a:solidFill>
                <a:latin typeface="Arial Black" panose="020B0A04020102020204" pitchFamily="34" charset="0"/>
              </a:rPr>
              <a:t>	My father was a playful and naughty in the class in his childhood. He likes to play all types of games in his childhood. In his teenage years, he is keen on fashion. Despite the fact that he is playful and naughty, he works hard on his study. He and his parents live in the downtown in a two </a:t>
            </a:r>
            <a:r>
              <a:rPr lang="en-US" dirty="0" err="1">
                <a:solidFill>
                  <a:schemeClr val="bg1"/>
                </a:solidFill>
                <a:latin typeface="Arial Black" panose="020B0A04020102020204" pitchFamily="34" charset="0"/>
              </a:rPr>
              <a:t>storey</a:t>
            </a:r>
            <a:r>
              <a:rPr lang="en-US" dirty="0">
                <a:solidFill>
                  <a:schemeClr val="bg1"/>
                </a:solidFill>
                <a:latin typeface="Arial Black" panose="020B0A04020102020204" pitchFamily="34" charset="0"/>
              </a:rPr>
              <a:t> house full of plants. He often plays video games which were popular back then. He has two brothers and an older sister. He likes to hang out with his friends. His hobbies were mostly football and tennis. My grandfather loves to play golf. My father was clever and has confident in the decisions he made. In the current time, he is a very calm and hardworking businessman who supports the family. He makes me secure both physically and mentally. He supports me and my brother in school work and also in other various areas. He is an admirable person and a role model for every child to overcome the problems of life. My family always go out for dinner in the weekends and visit our grandparents on the Friday nights. He is the best father a child could ever wished for. </a:t>
            </a:r>
          </a:p>
          <a:p>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955054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A9337-E27B-4561-ACF7-9A2E6321E11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E24BF63-34FC-4966-8256-A64A80FAA4FD}"/>
              </a:ext>
            </a:extLst>
          </p:cNvPr>
          <p:cNvSpPr>
            <a:spLocks noGrp="1"/>
          </p:cNvSpPr>
          <p:nvPr>
            <p:ph idx="1"/>
          </p:nvPr>
        </p:nvSpPr>
        <p:spPr/>
        <p:txBody>
          <a:bodyPr>
            <a:normAutofit fontScale="40000" lnSpcReduction="20000"/>
          </a:bodyPr>
          <a:lstStyle/>
          <a:p>
            <a:pPr marL="0" indent="0" fontAlgn="base">
              <a:buNone/>
            </a:pPr>
            <a:r>
              <a:rPr lang="en-US" dirty="0">
                <a:solidFill>
                  <a:schemeClr val="bg1"/>
                </a:solidFill>
                <a:latin typeface="Arial Black" panose="020B0A04020102020204" pitchFamily="34" charset="0"/>
              </a:rPr>
              <a:t>	For this assignment, I ask my mother to accept my interview and she also agree it. I decide to interview her because she has a lot of great hobbies, shiny places, achievements and honors. She also likes interview a lot, so she is the best person to interview for this assignment.  </a:t>
            </a:r>
          </a:p>
          <a:p>
            <a:pPr marL="0" indent="0" fontAlgn="base">
              <a:buNone/>
            </a:pPr>
            <a:r>
              <a:rPr lang="en-US" dirty="0">
                <a:solidFill>
                  <a:schemeClr val="bg1"/>
                </a:solidFill>
                <a:latin typeface="Arial Black" panose="020B0A04020102020204" pitchFamily="34" charset="0"/>
              </a:rPr>
              <a:t>          First of all, she has various of hobbies. But cooking and travelling are her most favorite hobbies. She usually cooks a lot of new things for us by looking from YouTube. The food that she cooks are also very perfect and amazing. No matter how the plating looks so bad, but the taste is the best in the world for me. For travelling, she has travelled a lot of places and countries. But now is stay home time, so she controls herself for not going outside. So, she just watches movies and pray at home. I also have a lot of hobbies, but only travelling is the same for us. We both like travelling because we can know about various of places, can feel and learn their culture and get the knowledge. The most important thing to travel is happiness. </a:t>
            </a:r>
          </a:p>
          <a:p>
            <a:pPr marL="0" indent="0" fontAlgn="base">
              <a:buNone/>
            </a:pPr>
            <a:r>
              <a:rPr lang="en-US" dirty="0">
                <a:solidFill>
                  <a:schemeClr val="bg1"/>
                </a:solidFill>
                <a:latin typeface="Arial Black" panose="020B0A04020102020204" pitchFamily="34" charset="0"/>
              </a:rPr>
              <a:t>	She also had a great childhood with full of happiness, challenges and pleasure. Her grades are also very good and she also got a lot of prizes. She said she is hard working start from childhood to adult, so she got great achievements and she also encourage me to put more effort in learning. The relationship between us are also good. She always helps me when I meet difficulties, and other stuffs which are good for us. I also help her when she needs help and feel very happy by helping her. </a:t>
            </a:r>
          </a:p>
          <a:p>
            <a:pPr marL="0" indent="0" fontAlgn="base">
              <a:buNone/>
            </a:pPr>
            <a:r>
              <a:rPr lang="en-US" dirty="0">
                <a:solidFill>
                  <a:schemeClr val="bg1"/>
                </a:solidFill>
                <a:latin typeface="Arial Black" panose="020B0A04020102020204" pitchFamily="34" charset="0"/>
              </a:rPr>
              <a:t>	For dream, she only has three dreams that she still wants to achieve. Firstly, she wants to be a doctor to help more people cure and stay alive. Then, she wants to be a chef. Although her cooking skill is very awesome, but she said she still need to train more and learn more to improve. Last, she wants me to get scholarship to get better education by studying at famous universities. She wants me to be an outstanding student and wants me to learn at other countries. </a:t>
            </a:r>
          </a:p>
          <a:p>
            <a:pPr marL="0" indent="0" fontAlgn="base">
              <a:buNone/>
            </a:pPr>
            <a:r>
              <a:rPr lang="en-US" dirty="0">
                <a:solidFill>
                  <a:schemeClr val="bg1"/>
                </a:solidFill>
                <a:latin typeface="Arial Black" panose="020B0A04020102020204" pitchFamily="34" charset="0"/>
              </a:rPr>
              <a:t> </a:t>
            </a:r>
          </a:p>
          <a:p>
            <a:pPr marL="0" indent="0" fontAlgn="base">
              <a:buNone/>
            </a:pPr>
            <a:r>
              <a:rPr lang="en-US" dirty="0">
                <a:solidFill>
                  <a:schemeClr val="bg1"/>
                </a:solidFill>
                <a:latin typeface="Arial Black" panose="020B0A04020102020204" pitchFamily="34" charset="0"/>
              </a:rPr>
              <a:t>          I also know about my mother more because of this assignment. It gives me a lot of information, lessons and experiences of interviewing. Interviewing is really important in this society and life, to know more about outstanding and famous people of their experience and history. It is also a kind of job for reporters to let them interview and give the message to the television information line. So, interview is really important. </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796471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E2910-7AC0-433A-903B-B271163DC66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4A6D53-84B8-4A82-AA39-663C08407548}"/>
              </a:ext>
            </a:extLst>
          </p:cNvPr>
          <p:cNvSpPr>
            <a:spLocks noGrp="1"/>
          </p:cNvSpPr>
          <p:nvPr>
            <p:ph idx="1"/>
          </p:nvPr>
        </p:nvSpPr>
        <p:spPr/>
        <p:txBody>
          <a:bodyPr>
            <a:normAutofit fontScale="70000" lnSpcReduction="20000"/>
          </a:bodyPr>
          <a:lstStyle/>
          <a:p>
            <a:pPr marL="0" indent="0">
              <a:buNone/>
            </a:pPr>
            <a:r>
              <a:rPr lang="en-US" dirty="0">
                <a:solidFill>
                  <a:schemeClr val="bg1"/>
                </a:solidFill>
                <a:latin typeface="Arial Black" panose="020B0A04020102020204" pitchFamily="34" charset="0"/>
              </a:rPr>
              <a:t>	I interviewed my cousin sister. She is a 20 year old and works at a company. She loves listening to slow songs while reading a book in a raining day and lives riding the bike in the rain. She said the most memorable moments in her childhood was when she won first price in her school and the whole school knows her. She said she was proud of herself to this day. She is currently living beside my house and sometimes she helps me with my studies. She is also a great teacher and a good listener. We always exchange personal conversations because we trust each other. Her type of fashion is very simple yet every outfit she wore makes it look like it was made for her. She loves going to parks and having small picnics with her friends. Her favorite food is mostly fruits and spicy cold noodles. Her favorite drink is matcha green tea with syrup.   </a:t>
            </a:r>
          </a:p>
        </p:txBody>
      </p:sp>
    </p:spTree>
    <p:extLst>
      <p:ext uri="{BB962C8B-B14F-4D97-AF65-F5344CB8AC3E}">
        <p14:creationId xmlns:p14="http://schemas.microsoft.com/office/powerpoint/2010/main" val="794591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E66C1-630B-43AF-BEAC-0A8D76379C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CDAA71-E818-4A77-B4C6-E36973AC7339}"/>
              </a:ext>
            </a:extLst>
          </p:cNvPr>
          <p:cNvSpPr>
            <a:spLocks noGrp="1"/>
          </p:cNvSpPr>
          <p:nvPr>
            <p:ph idx="1"/>
          </p:nvPr>
        </p:nvSpPr>
        <p:spPr/>
        <p:txBody>
          <a:bodyPr>
            <a:normAutofit fontScale="70000" lnSpcReduction="20000"/>
          </a:bodyPr>
          <a:lstStyle/>
          <a:p>
            <a:pPr marL="0" indent="0" fontAlgn="base">
              <a:buNone/>
            </a:pPr>
            <a:r>
              <a:rPr lang="en-US" dirty="0">
                <a:solidFill>
                  <a:schemeClr val="bg1"/>
                </a:solidFill>
                <a:latin typeface="Arial Black" panose="020B0A04020102020204" pitchFamily="34" charset="0"/>
              </a:rPr>
              <a:t>	I interviewed my dad for this assignment. Although, I know there is all that to know about him, I went in depth with the questions. It turns out that there are so many things I didn’t know about my own father. </a:t>
            </a:r>
          </a:p>
          <a:p>
            <a:pPr marL="0" indent="0" fontAlgn="base">
              <a:buNone/>
            </a:pPr>
            <a:r>
              <a:rPr lang="en-US" dirty="0">
                <a:solidFill>
                  <a:schemeClr val="bg1"/>
                </a:solidFill>
                <a:latin typeface="Arial Black" panose="020B0A04020102020204" pitchFamily="34" charset="0"/>
              </a:rPr>
              <a:t>	He never got bored in his childhood as he had a family of 7, being the only brother among his 4 older and 1 younger sister he had learned to adapt to many situations. Like when something goes wrong my dad is the first person that comes to mind to ask what to do. I guess you could call him a “Jack of All Trades, Master of None”, as he has multiple jobs. He never really had a time where he could relax in a day since he is always busy having many decisions to make and had articles to write. He’s currently pursing his dream of being an author and I think its going well. He told me and brother a lot about his childhood on long car rides and cozy Friday nights. </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388086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49151-057F-4E4E-827B-79CC4E72E7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2C4E22-29E0-44C2-B448-A8001D7FA00F}"/>
              </a:ext>
            </a:extLst>
          </p:cNvPr>
          <p:cNvSpPr>
            <a:spLocks noGrp="1"/>
          </p:cNvSpPr>
          <p:nvPr>
            <p:ph idx="1"/>
          </p:nvPr>
        </p:nvSpPr>
        <p:spPr/>
        <p:txBody>
          <a:bodyPr>
            <a:normAutofit fontScale="47500" lnSpcReduction="20000"/>
          </a:bodyPr>
          <a:lstStyle/>
          <a:p>
            <a:pPr marL="0" indent="0" fontAlgn="base">
              <a:buNone/>
            </a:pPr>
            <a:r>
              <a:rPr lang="en-US" dirty="0">
                <a:solidFill>
                  <a:schemeClr val="bg1"/>
                </a:solidFill>
                <a:latin typeface="Arial Black" panose="020B0A04020102020204" pitchFamily="34" charset="0"/>
              </a:rPr>
              <a:t>	I interviewed my mom the other day and not only was it so heart-warming, it made me think how much my mother loves me and always take good care of me until now. I honestly feel bad for the times when I treated her badly and be a bad child. She told me about when she was pregnant with me in her belly. </a:t>
            </a:r>
          </a:p>
          <a:p>
            <a:pPr marL="0" indent="0" fontAlgn="base">
              <a:buNone/>
            </a:pPr>
            <a:r>
              <a:rPr lang="en-US" dirty="0">
                <a:solidFill>
                  <a:schemeClr val="bg1"/>
                </a:solidFill>
                <a:latin typeface="Arial Black" panose="020B0A04020102020204" pitchFamily="34" charset="0"/>
              </a:rPr>
              <a:t>	She first told me that she craved sweet things when she was pregnant with me. Sweet things like candy, brownies and fruits are the only thing that she wants to eat. She also at least drinks one cup of banana smoothie a day. Maybe that is why I love banana smoothie. The next thing she mentioned that I moved a lot in the belly. I couldn’t stay still and was just moving around in the day and night 24/7. When I heard that she couldn’t sleep properly, I felt really bad for her because pregnant women have to get enough rest or else it’s not good. She said it was later on because that only happened for about a month. </a:t>
            </a:r>
          </a:p>
          <a:p>
            <a:pPr marL="0" indent="0" fontAlgn="base">
              <a:buNone/>
            </a:pPr>
            <a:r>
              <a:rPr lang="en-US" dirty="0">
                <a:solidFill>
                  <a:schemeClr val="bg1"/>
                </a:solidFill>
                <a:latin typeface="Arial Black" panose="020B0A04020102020204" pitchFamily="34" charset="0"/>
              </a:rPr>
              <a:t>	This is her favorite part about giving birth to me. When I came out, I was very white and round she said. She saw me when I came out and that my face was the biggest than my other body parts. I also weighed a good 8 pounds. Not </a:t>
            </a:r>
            <a:r>
              <a:rPr lang="en-US" dirty="0" err="1">
                <a:solidFill>
                  <a:schemeClr val="bg1"/>
                </a:solidFill>
                <a:latin typeface="Arial Black" panose="020B0A04020102020204" pitchFamily="34" charset="0"/>
              </a:rPr>
              <a:t>gonna</a:t>
            </a:r>
            <a:r>
              <a:rPr lang="en-US" dirty="0">
                <a:solidFill>
                  <a:schemeClr val="bg1"/>
                </a:solidFill>
                <a:latin typeface="Arial Black" panose="020B0A04020102020204" pitchFamily="34" charset="0"/>
              </a:rPr>
              <a:t> lie that is a heavy newborn.  </a:t>
            </a:r>
          </a:p>
          <a:p>
            <a:pPr marL="0" indent="0" fontAlgn="base">
              <a:buNone/>
            </a:pPr>
            <a:r>
              <a:rPr lang="en-US" dirty="0">
                <a:solidFill>
                  <a:schemeClr val="bg1"/>
                </a:solidFill>
                <a:latin typeface="Arial Black" panose="020B0A04020102020204" pitchFamily="34" charset="0"/>
              </a:rPr>
              <a:t>	She also mentioned about how much I ate as a baby. I ate more than what a normal baby would eat. Normally babies would spit out anything that is put into their mouth but she said I was the opposite. When it’s time to eat, they had the put the television on and feed me. She told me that I swallowed everything that is put into my mouth. I also finished a whole bowl of baby food. </a:t>
            </a:r>
          </a:p>
          <a:p>
            <a:pPr marL="0" indent="0" fontAlgn="base">
              <a:buNone/>
            </a:pPr>
            <a:r>
              <a:rPr lang="en-US" dirty="0">
                <a:solidFill>
                  <a:schemeClr val="bg1"/>
                </a:solidFill>
                <a:latin typeface="Arial Black" panose="020B0A04020102020204" pitchFamily="34" charset="0"/>
              </a:rPr>
              <a:t>	That’s everything that she told me and I realized how big a mother’s love for her child is. I also would like to take more good care for her in the coming future and to be a better daughter to her. </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475674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C0DE6-D524-4356-94E0-F20762AB46C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0EDDDB-C88B-48D9-A775-04111EEE596B}"/>
              </a:ext>
            </a:extLst>
          </p:cNvPr>
          <p:cNvSpPr>
            <a:spLocks noGrp="1"/>
          </p:cNvSpPr>
          <p:nvPr>
            <p:ph idx="1"/>
          </p:nvPr>
        </p:nvSpPr>
        <p:spPr/>
        <p:txBody>
          <a:bodyPr>
            <a:normAutofit fontScale="40000" lnSpcReduction="20000"/>
          </a:bodyPr>
          <a:lstStyle/>
          <a:p>
            <a:pPr marL="0" indent="0">
              <a:buNone/>
            </a:pPr>
            <a:r>
              <a:rPr lang="en-US" dirty="0">
                <a:solidFill>
                  <a:schemeClr val="bg1"/>
                </a:solidFill>
                <a:latin typeface="Arial Black" panose="020B0A04020102020204" pitchFamily="34" charset="0"/>
              </a:rPr>
              <a:t>	I and my aunt were having a great moment as we were bringing back old memories. She was talking about her life and I was listening with all my ears up because she has been someone I really admire ever since I was young. My aunt and I have this strong bond more like sisters’ bond between us since she’s young. She is married to my favorite uncle which is my mom’s only brother so we can’t help but be so close to each other. She was the one to play with me, the one to stand up for me when I had fights, generally, she was always there for me which makes me adore her even more. My aunt herself is a very strong and free-spirited woman. "Ever since I was born my life was not like other kids, I was the oldest, yet I was the naughtiest. Out of all my sisters,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always have bad grades and conflicts and the only thing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own since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was young is my visual and my affectionate personality. I was a bundle of joy where everyone eyes lit up by just seeing me smile" she stated which makes my lips form a curve without even knowing. She continued "As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was very bad in lessons my mom had already decided for my future to become a model, thanks to my mom my life isn’t a mess. I had always been interested in business and computers but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knew things won’t work out well from the results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bring back home from all my tests. I couldn't regard how my mom continues to believe me even though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was being clueless with my own future." and there it is a tear slipped out her eyes which is full of lusts. "So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grew up going to modeling school and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made lots of friends from my bubbly personality. I became a model earning enough for my own living, later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met your uncle where life even becomes more beautiful for me with love." She was now recalling lovely moments, smiling. "Because your uncle stopped me from working and because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don’t like fame much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quitted my modeling career, but it was alright your uncle’s earring as a singer was enough for both of us. There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knew it was the perfect time for me to do things I’m going to enjoy in my present, future and forever". "Must be hobbies? May I know what they are?"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questioned her. "yes hobbies. I took classes for business and begin to study more. My IQ was high enough for me to pass my exams yet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had my first baby which stopped me from continuing my studies". "Weren’t you only 23 back then? It was surely too young to be pregnant." I nervously laughed as she chuckled and answered "Yes it's truly is but </a:t>
            </a:r>
            <a:r>
              <a:rPr lang="en-US" dirty="0" err="1">
                <a:solidFill>
                  <a:schemeClr val="bg1"/>
                </a:solidFill>
                <a:latin typeface="Arial Black" panose="020B0A04020102020204" pitchFamily="34" charset="0"/>
              </a:rPr>
              <a:t>i</a:t>
            </a:r>
            <a:r>
              <a:rPr lang="en-US" dirty="0">
                <a:solidFill>
                  <a:schemeClr val="bg1"/>
                </a:solidFill>
                <a:latin typeface="Arial Black" panose="020B0A04020102020204" pitchFamily="34" charset="0"/>
              </a:rPr>
              <a:t> didn’t regret a bit of it, I and your uncle both were the happiest married couple in the world knowing it, but I’m sure you would also feel like it wouldn’t you? you’re now having a new family why wouldn’t you feel happy?". It was silent for a moment but I giggled saying "I surely would be" we both laughed and yes now she is here with two little baby girls and now she’s a successful owner of a business that she could not even dream for as a kid. She told me that her childhood wouldn’t have any lessons to learn but her mind was telling her to tell me I would become anything in the future but it was never too late to chase back for something you truly wanted to be. Even though she wasn’t having the mindset of “never give up" she with her strong-minded was standing together with the fate which brought her to here</a:t>
            </a:r>
          </a:p>
        </p:txBody>
      </p:sp>
    </p:spTree>
    <p:extLst>
      <p:ext uri="{BB962C8B-B14F-4D97-AF65-F5344CB8AC3E}">
        <p14:creationId xmlns:p14="http://schemas.microsoft.com/office/powerpoint/2010/main" val="1114917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5F1DC-A131-4A0C-A34E-820FFEF66D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6B0326-736F-489A-A239-FC7D5F64A6E9}"/>
              </a:ext>
            </a:extLst>
          </p:cNvPr>
          <p:cNvSpPr>
            <a:spLocks noGrp="1"/>
          </p:cNvSpPr>
          <p:nvPr>
            <p:ph idx="1"/>
          </p:nvPr>
        </p:nvSpPr>
        <p:spPr/>
        <p:txBody>
          <a:bodyPr>
            <a:normAutofit fontScale="47500" lnSpcReduction="20000"/>
          </a:bodyPr>
          <a:lstStyle/>
          <a:p>
            <a:pPr marL="0" indent="0" fontAlgn="base">
              <a:buNone/>
            </a:pPr>
            <a:r>
              <a:rPr lang="en-US" dirty="0">
                <a:solidFill>
                  <a:schemeClr val="bg1"/>
                </a:solidFill>
                <a:latin typeface="Arial Black" panose="020B0A04020102020204" pitchFamily="34" charset="0"/>
              </a:rPr>
              <a:t>	I choose my mother to interview because she told me once that she had really difficult childhood. My mother has 4 sisters there are 5 including her. She was born in </a:t>
            </a:r>
            <a:r>
              <a:rPr lang="en-US" dirty="0" err="1">
                <a:solidFill>
                  <a:schemeClr val="bg1"/>
                </a:solidFill>
                <a:latin typeface="Arial Black" panose="020B0A04020102020204" pitchFamily="34" charset="0"/>
              </a:rPr>
              <a:t>Sittwe</a:t>
            </a:r>
            <a:r>
              <a:rPr lang="en-US" dirty="0">
                <a:solidFill>
                  <a:schemeClr val="bg1"/>
                </a:solidFill>
                <a:latin typeface="Arial Black" panose="020B0A04020102020204" pitchFamily="34" charset="0"/>
              </a:rPr>
              <a:t>, one of the places in Myanmar. First she tell me about her childhood. She said her father, for me my grandfather was so poor. They cooked only a little food and they only have to eat only one side of egg. </a:t>
            </a:r>
          </a:p>
          <a:p>
            <a:pPr marL="0" indent="0" fontAlgn="base">
              <a:buNone/>
            </a:pPr>
            <a:r>
              <a:rPr lang="en-US" dirty="0">
                <a:solidFill>
                  <a:schemeClr val="bg1"/>
                </a:solidFill>
                <a:latin typeface="Arial Black" panose="020B0A04020102020204" pitchFamily="34" charset="0"/>
              </a:rPr>
              <a:t>	They don’t have enough money to buy clothes so they also need to share clothes like after wearing one shirt by older sister the younger one has to wear it again. And my grandfather is really smart and good person. He knew how to grow a child with knowing everything. He teaches everything because also he is poor. So he wants his daughters to success in everything. </a:t>
            </a:r>
          </a:p>
          <a:p>
            <a:pPr marL="0" indent="0" fontAlgn="base">
              <a:buNone/>
            </a:pPr>
            <a:r>
              <a:rPr lang="en-US" dirty="0">
                <a:solidFill>
                  <a:schemeClr val="bg1"/>
                </a:solidFill>
                <a:latin typeface="Arial Black" panose="020B0A04020102020204" pitchFamily="34" charset="0"/>
              </a:rPr>
              <a:t>	Her hobby is listening to music. She also tells me about how she worked and how she meet with my dad. My father was policeman he had to do because he is also poor. She don’t tell all about that so I will skip. They got married so they have to find money to live. My mom started a small business she sells lime. In that time my father was in Yangon to search money. Then when she have money she thought to extend the shop and sells another product then she opened clothes shop. In that time, there were no one around her no one help her only her family stayed beside her. My father wants to be an engineer. They try hard a lot and work hard to get money and open a company.  </a:t>
            </a:r>
          </a:p>
          <a:p>
            <a:pPr marL="0" indent="0" fontAlgn="base">
              <a:buNone/>
            </a:pPr>
            <a:r>
              <a:rPr lang="en-US" dirty="0">
                <a:solidFill>
                  <a:schemeClr val="bg1"/>
                </a:solidFill>
                <a:latin typeface="Arial Black" panose="020B0A04020102020204" pitchFamily="34" charset="0"/>
              </a:rPr>
              <a:t>	After a long time they can do a construction company. And its success because my father loves his job and my mother support him. They really succeed the difficulties of life. After I heard that I know if I try hard things can happen. </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538043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7794D-42DC-48AF-A18D-2CE4E508FD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057CC6-1371-400F-99AF-CC484AEF91EA}"/>
              </a:ext>
            </a:extLst>
          </p:cNvPr>
          <p:cNvSpPr>
            <a:spLocks noGrp="1"/>
          </p:cNvSpPr>
          <p:nvPr>
            <p:ph idx="1"/>
          </p:nvPr>
        </p:nvSpPr>
        <p:spPr/>
        <p:txBody>
          <a:bodyPr>
            <a:normAutofit fontScale="47500" lnSpcReduction="20000"/>
          </a:bodyPr>
          <a:lstStyle/>
          <a:p>
            <a:pPr marL="0" indent="0" fontAlgn="base">
              <a:buNone/>
            </a:pPr>
            <a:r>
              <a:rPr lang="en-US" dirty="0">
                <a:solidFill>
                  <a:schemeClr val="bg1"/>
                </a:solidFill>
                <a:latin typeface="Arial Black" panose="020B0A04020102020204" pitchFamily="34" charset="0"/>
              </a:rPr>
              <a:t>	I choose my mother to interview because she told me once that she had really difficult childhood. My mother has 4 sisters there are 5 including her. She was born in </a:t>
            </a:r>
            <a:r>
              <a:rPr lang="en-US" dirty="0" err="1">
                <a:solidFill>
                  <a:schemeClr val="bg1"/>
                </a:solidFill>
                <a:latin typeface="Arial Black" panose="020B0A04020102020204" pitchFamily="34" charset="0"/>
              </a:rPr>
              <a:t>Sittwe</a:t>
            </a:r>
            <a:r>
              <a:rPr lang="en-US" dirty="0">
                <a:solidFill>
                  <a:schemeClr val="bg1"/>
                </a:solidFill>
                <a:latin typeface="Arial Black" panose="020B0A04020102020204" pitchFamily="34" charset="0"/>
              </a:rPr>
              <a:t>, one of the places in Myanmar. First she tell me about her childhood. She said her father, for me my grandfather was so poor. They cooked only a little food and they only have to eat only one side of egg. </a:t>
            </a:r>
          </a:p>
          <a:p>
            <a:pPr marL="0" indent="0" fontAlgn="base">
              <a:buNone/>
            </a:pPr>
            <a:r>
              <a:rPr lang="en-US" dirty="0">
                <a:solidFill>
                  <a:schemeClr val="bg1"/>
                </a:solidFill>
                <a:latin typeface="Arial Black" panose="020B0A04020102020204" pitchFamily="34" charset="0"/>
              </a:rPr>
              <a:t>	They don’t have enough money to buy clothes so they also need to share clothes like after wearing one shirt by older sister the younger one has to wear it again. And my grandfather is really smart and good person. He knew how to grow a child with knowing everything. He teaches everything because also he is poor. So he wants his daughters to success in everything. </a:t>
            </a:r>
          </a:p>
          <a:p>
            <a:pPr marL="0" indent="0" fontAlgn="base">
              <a:buNone/>
            </a:pPr>
            <a:r>
              <a:rPr lang="en-US" dirty="0">
                <a:solidFill>
                  <a:schemeClr val="bg1"/>
                </a:solidFill>
                <a:latin typeface="Arial Black" panose="020B0A04020102020204" pitchFamily="34" charset="0"/>
              </a:rPr>
              <a:t>	Her hobby is listening to music. She also tells me about how she worked and how she meet with my dad. My father was policeman he had to do because he is also poor. She don’t tell all about that so I will skip. They got married so they have to find money to live. My mom started a small business she sells lime. In that time my father was in Yangon to search money. Then when she have money she thought to extend the shop and sells another product then she opened clothes shop. In that time, there were no one around her no one help her only her family stayed beside her. My father wants to be an engineer. They try hard a lot and work hard to get money and open a company.  </a:t>
            </a:r>
          </a:p>
          <a:p>
            <a:pPr marL="0" indent="0" fontAlgn="base">
              <a:buNone/>
            </a:pPr>
            <a:r>
              <a:rPr lang="en-US" dirty="0">
                <a:solidFill>
                  <a:schemeClr val="bg1"/>
                </a:solidFill>
                <a:latin typeface="Arial Black" panose="020B0A04020102020204" pitchFamily="34" charset="0"/>
              </a:rPr>
              <a:t>	After a long time they can do a construction company. And its success because my father loves his job and my mother support him. They really succeed the difficulties of life. After I heard that I know if I try hard things can happen. </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027186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A4BA-B339-416D-BB2B-A68E29D03008}"/>
              </a:ext>
            </a:extLst>
          </p:cNvPr>
          <p:cNvSpPr>
            <a:spLocks noGrp="1"/>
          </p:cNvSpPr>
          <p:nvPr>
            <p:ph type="title"/>
          </p:nvPr>
        </p:nvSpPr>
        <p:spPr/>
        <p:txBody>
          <a:bodyPr>
            <a:normAutofit/>
          </a:bodyPr>
          <a:lstStyle/>
          <a:p>
            <a:r>
              <a:rPr lang="en-US" sz="4800" dirty="0">
                <a:solidFill>
                  <a:schemeClr val="bg1"/>
                </a:solidFill>
                <a:latin typeface="Arial Black" panose="020B0A04020102020204" pitchFamily="34" charset="0"/>
              </a:rPr>
              <a:t>Interview about my cousin</a:t>
            </a:r>
          </a:p>
        </p:txBody>
      </p:sp>
      <p:sp>
        <p:nvSpPr>
          <p:cNvPr id="3" name="Content Placeholder 2">
            <a:extLst>
              <a:ext uri="{FF2B5EF4-FFF2-40B4-BE49-F238E27FC236}">
                <a16:creationId xmlns:a16="http://schemas.microsoft.com/office/drawing/2014/main" id="{7ED9800A-FDE9-4269-8718-7F4CD096D768}"/>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Black" panose="020B0A04020102020204" pitchFamily="34" charset="0"/>
              </a:rPr>
              <a:t>	My cousin, Faun </a:t>
            </a:r>
            <a:r>
              <a:rPr lang="en-US" dirty="0" err="1">
                <a:solidFill>
                  <a:schemeClr val="bg1"/>
                </a:solidFill>
                <a:latin typeface="Arial Black" panose="020B0A04020102020204" pitchFamily="34" charset="0"/>
              </a:rPr>
              <a:t>Faun</a:t>
            </a:r>
            <a:r>
              <a:rPr lang="en-US" dirty="0">
                <a:solidFill>
                  <a:schemeClr val="bg1"/>
                </a:solidFill>
                <a:latin typeface="Arial Black" panose="020B0A04020102020204" pitchFamily="34" charset="0"/>
              </a:rPr>
              <a:t>, and me have a very good relationship. She loves to come to my house whenever she visits my town although she is attending school in Yangon. We make food together, draw and paint pictures. She is 3 years younger than me and has 2 older brothers. She is my first cousin because she is my aunt’s daughter. Her hobbies are doing gymnastics, playing football and drawing. She is very good at balancing and very flexible. She is interested in doing science experiments and learning English. We did some experiments when she is in </a:t>
            </a:r>
            <a:r>
              <a:rPr lang="en-US" dirty="0" err="1">
                <a:solidFill>
                  <a:schemeClr val="bg1"/>
                </a:solidFill>
                <a:latin typeface="Arial Black" panose="020B0A04020102020204" pitchFamily="34" charset="0"/>
              </a:rPr>
              <a:t>Myeik</a:t>
            </a:r>
            <a:r>
              <a:rPr lang="en-US" dirty="0">
                <a:solidFill>
                  <a:schemeClr val="bg1"/>
                </a:solidFill>
                <a:latin typeface="Arial Black" panose="020B0A04020102020204" pitchFamily="34" charset="0"/>
              </a:rPr>
              <a:t> and sometimes we failed and sometimes we did it. Her favorite color is red and black. She wants to become a gymnast because she likes gymnastics. But she wanted to become an engineer because when she was young, she liked to build and create things. She is incredibly good at painting, drawing and gymnastics. She can paint and draw very well and I like some pictures she drew. Her favorite subject at school is science because she loves doing experiments. Her dream job is to became an artist or gymnastics coach. She really likes drawing and gymnastics. She is learning that at the gymnastics training. She must be really flexible because gymnastics is hard. She is very clever and smart. She even teaches me some new words that I did not know. She sometimes helps me with my homework. I am grateful to have a good and nice cousin like her in my life.</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740791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AB804-3227-416E-8026-2430E3358D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BEB877A-15BC-49DE-B418-5A96CF3E43DF}"/>
              </a:ext>
            </a:extLst>
          </p:cNvPr>
          <p:cNvSpPr>
            <a:spLocks noGrp="1"/>
          </p:cNvSpPr>
          <p:nvPr>
            <p:ph idx="1"/>
          </p:nvPr>
        </p:nvSpPr>
        <p:spPr/>
        <p:txBody>
          <a:bodyPr>
            <a:normAutofit fontScale="55000" lnSpcReduction="20000"/>
          </a:bodyPr>
          <a:lstStyle/>
          <a:p>
            <a:pPr marL="0" indent="0">
              <a:buNone/>
            </a:pPr>
            <a:r>
              <a:rPr lang="en-US" dirty="0">
                <a:solidFill>
                  <a:schemeClr val="bg1"/>
                </a:solidFill>
                <a:latin typeface="Arial Black" panose="020B0A04020102020204" pitchFamily="34" charset="0"/>
              </a:rPr>
              <a:t>	I interview to my younger brother. He is </a:t>
            </a:r>
            <a:r>
              <a:rPr lang="en-US" dirty="0" err="1">
                <a:solidFill>
                  <a:schemeClr val="bg1"/>
                </a:solidFill>
                <a:latin typeface="Arial Black" panose="020B0A04020102020204" pitchFamily="34" charset="0"/>
              </a:rPr>
              <a:t>Pyae</a:t>
            </a:r>
            <a:r>
              <a:rPr lang="en-US" dirty="0">
                <a:solidFill>
                  <a:schemeClr val="bg1"/>
                </a:solidFill>
                <a:latin typeface="Arial Black" panose="020B0A04020102020204" pitchFamily="34" charset="0"/>
              </a:rPr>
              <a:t> Shan Hein and he is 10 years old. I started asked him about his hobbies and he get a lot of hobbies. He loves painting, paying video games, travelling, swimming, playing badminton, watching movie, writing essays and calculating some math problems. He is really good at playing badminton. I sometime saw him watching badminton in YouTube. 2020 is a year which started with forest fire in Australia so he is interesting about it. He loves to discover about the animals too. He usually watches movie which is about the animals. I know every sibling aren't nice to each other every time. They might be together when they have to face the situation and also, they might have an argument for some reason. I asked his opinion about me as a sibling. He said he don’t like that I bully him, snatch his foods and mean to him. He also said that I am funny, gorgeous and sweet. Although he says I am bad to him he stays love me and I love him back. He said his biggest dream is being a millionaire. He wants to be a scientist too. Everyone might have biggest wish so I ask him his biggest wish. I wasn’t expecting the answer, he said he don’t want to die until he graduates and start his own family. He loves going to school and meet his friends. I asked his biggest regret and he answer that he lied to his friend. </a:t>
            </a:r>
          </a:p>
        </p:txBody>
      </p:sp>
    </p:spTree>
    <p:extLst>
      <p:ext uri="{BB962C8B-B14F-4D97-AF65-F5344CB8AC3E}">
        <p14:creationId xmlns:p14="http://schemas.microsoft.com/office/powerpoint/2010/main" val="2054326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BF583-829B-45F9-84AD-A54EEFE7E5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F1BC7F-84E5-4BF4-B7D6-16A6F13616E7}"/>
              </a:ext>
            </a:extLst>
          </p:cNvPr>
          <p:cNvSpPr>
            <a:spLocks noGrp="1"/>
          </p:cNvSpPr>
          <p:nvPr>
            <p:ph idx="1"/>
          </p:nvPr>
        </p:nvSpPr>
        <p:spPr/>
        <p:txBody>
          <a:bodyPr>
            <a:normAutofit fontScale="85000" lnSpcReduction="20000"/>
          </a:bodyPr>
          <a:lstStyle/>
          <a:p>
            <a:pPr marL="0" indent="0">
              <a:buNone/>
            </a:pPr>
            <a:r>
              <a:rPr lang="en-US" dirty="0">
                <a:solidFill>
                  <a:schemeClr val="bg1"/>
                </a:solidFill>
                <a:latin typeface="Arial Black" panose="020B0A04020102020204" pitchFamily="34" charset="0"/>
              </a:rPr>
              <a:t>	My name’s Honey Hnin San and I’m just an ordinary 13 year old girl living with her parents and her brother in Yangon, Burma. Me and my 9 year old brother goes to the same school but joined different after school club activities since we have really different interests and hobbies. I really am not even sure what I’m really interested in. I do love digital drawings and paintings on the real canvases, I also do have a big passion in singing and listening to music and many other things like traveling which is one of my most favorite hobbies I’ve ever had. I can never stay locked up in an area like my house for too long, I always like going out and having as much fun as I can.</a:t>
            </a:r>
          </a:p>
        </p:txBody>
      </p:sp>
    </p:spTree>
    <p:extLst>
      <p:ext uri="{BB962C8B-B14F-4D97-AF65-F5344CB8AC3E}">
        <p14:creationId xmlns:p14="http://schemas.microsoft.com/office/powerpoint/2010/main" val="854167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C8E72-BA92-4163-AFFB-0B13B3D34FB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56C0DB-46D9-4279-B6F3-260069AA5FC0}"/>
              </a:ext>
            </a:extLst>
          </p:cNvPr>
          <p:cNvSpPr>
            <a:spLocks noGrp="1"/>
          </p:cNvSpPr>
          <p:nvPr>
            <p:ph idx="1"/>
          </p:nvPr>
        </p:nvSpPr>
        <p:spPr/>
        <p:txBody>
          <a:bodyPr>
            <a:normAutofit fontScale="77500" lnSpcReduction="20000"/>
          </a:bodyPr>
          <a:lstStyle/>
          <a:p>
            <a:pPr marL="0" indent="0">
              <a:buNone/>
            </a:pPr>
            <a:r>
              <a:rPr lang="en-US" dirty="0">
                <a:solidFill>
                  <a:schemeClr val="bg1"/>
                </a:solidFill>
                <a:latin typeface="Arial Black" panose="020B0A04020102020204" pitchFamily="34" charset="0"/>
              </a:rPr>
              <a:t>	My brother name is </a:t>
            </a:r>
            <a:r>
              <a:rPr lang="en-US" dirty="0" err="1">
                <a:solidFill>
                  <a:schemeClr val="bg1"/>
                </a:solidFill>
                <a:latin typeface="Arial Black" panose="020B0A04020102020204" pitchFamily="34" charset="0"/>
              </a:rPr>
              <a:t>arkar</a:t>
            </a:r>
            <a:r>
              <a:rPr lang="en-US" dirty="0">
                <a:solidFill>
                  <a:schemeClr val="bg1"/>
                </a:solidFill>
                <a:latin typeface="Arial Black" panose="020B0A04020102020204" pitchFamily="34" charset="0"/>
              </a:rPr>
              <a:t> and he is eighteen years old. His hobbies are playing basketball, piano, reading books and he like to go out. He wants to visit places that he hasn’t been. He wants to experience new things but he is sometime inpatient and he gets angry easily. He is four years older than me and he is the oldest child in my family. In my family we spent time together, such as mealtimes, to talk and share a laugh. Have one on one chats with each family member to build and strengthen individual relationships. Do fun things together as a family on a regular basis. We protect each other, we play together, we make decisions together such as what to do and not and we share our thought and feelings together. </a:t>
            </a:r>
          </a:p>
        </p:txBody>
      </p:sp>
    </p:spTree>
    <p:extLst>
      <p:ext uri="{BB962C8B-B14F-4D97-AF65-F5344CB8AC3E}">
        <p14:creationId xmlns:p14="http://schemas.microsoft.com/office/powerpoint/2010/main" val="3808228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70FC1-36B6-4C04-83FA-168646EC4136}"/>
              </a:ext>
            </a:extLst>
          </p:cNvPr>
          <p:cNvSpPr>
            <a:spLocks noGrp="1"/>
          </p:cNvSpPr>
          <p:nvPr>
            <p:ph type="title"/>
          </p:nvPr>
        </p:nvSpPr>
        <p:spPr/>
        <p:txBody>
          <a:bodyPr>
            <a:noAutofit/>
          </a:bodyPr>
          <a:lstStyle/>
          <a:p>
            <a:r>
              <a:rPr lang="en-US" sz="2800" dirty="0">
                <a:solidFill>
                  <a:schemeClr val="bg1"/>
                </a:solidFill>
                <a:latin typeface="Arial Black" panose="020B0A04020102020204" pitchFamily="34" charset="0"/>
              </a:rPr>
              <a:t>Interview assignment with my younger sister (Stella)</a:t>
            </a:r>
            <a:endParaRPr lang="en-US" sz="2800" dirty="0"/>
          </a:p>
        </p:txBody>
      </p:sp>
      <p:sp>
        <p:nvSpPr>
          <p:cNvPr id="3" name="Content Placeholder 2">
            <a:extLst>
              <a:ext uri="{FF2B5EF4-FFF2-40B4-BE49-F238E27FC236}">
                <a16:creationId xmlns:a16="http://schemas.microsoft.com/office/drawing/2014/main" id="{7EF3A3E3-3D76-4D6B-8FF0-2F53259BC7E3}"/>
              </a:ext>
            </a:extLst>
          </p:cNvPr>
          <p:cNvSpPr>
            <a:spLocks noGrp="1"/>
          </p:cNvSpPr>
          <p:nvPr>
            <p:ph idx="1"/>
          </p:nvPr>
        </p:nvSpPr>
        <p:spPr/>
        <p:txBody>
          <a:bodyPr numCol="2">
            <a:normAutofit fontScale="47500" lnSpcReduction="20000"/>
          </a:bodyPr>
          <a:lstStyle/>
          <a:p>
            <a:pPr marL="0" indent="0">
              <a:buNone/>
            </a:pPr>
            <a:r>
              <a:rPr lang="en-US" dirty="0">
                <a:solidFill>
                  <a:schemeClr val="bg1"/>
                </a:solidFill>
                <a:latin typeface="Arial Black" panose="020B0A04020102020204" pitchFamily="34" charset="0"/>
              </a:rPr>
              <a:t>Me: Do u like to play the video games?</a:t>
            </a:r>
          </a:p>
          <a:p>
            <a:pPr marL="0" indent="0">
              <a:buNone/>
            </a:pPr>
            <a:r>
              <a:rPr lang="en-US" dirty="0">
                <a:solidFill>
                  <a:schemeClr val="bg1"/>
                </a:solidFill>
                <a:latin typeface="Arial Black" panose="020B0A04020102020204" pitchFamily="34" charset="0"/>
              </a:rPr>
              <a:t>Stella: </a:t>
            </a:r>
            <a:r>
              <a:rPr lang="en-US" dirty="0" err="1">
                <a:solidFill>
                  <a:schemeClr val="bg1"/>
                </a:solidFill>
                <a:latin typeface="Arial Black" panose="020B0A04020102020204" pitchFamily="34" charset="0"/>
              </a:rPr>
              <a:t>Ohh</a:t>
            </a:r>
            <a:r>
              <a:rPr lang="en-US" dirty="0">
                <a:solidFill>
                  <a:schemeClr val="bg1"/>
                </a:solidFill>
                <a:latin typeface="Arial Black" panose="020B0A04020102020204" pitchFamily="34" charset="0"/>
              </a:rPr>
              <a:t> (°o°)! No, I don’t.</a:t>
            </a:r>
          </a:p>
          <a:p>
            <a:pPr marL="0" indent="0">
              <a:buNone/>
            </a:pPr>
            <a:r>
              <a:rPr lang="en-US" dirty="0">
                <a:solidFill>
                  <a:schemeClr val="bg1"/>
                </a:solidFill>
                <a:latin typeface="Arial Black" panose="020B0A04020102020204" pitchFamily="34" charset="0"/>
              </a:rPr>
              <a:t>Me: How about cycling?!</a:t>
            </a:r>
          </a:p>
          <a:p>
            <a:pPr marL="0" indent="0">
              <a:buNone/>
            </a:pPr>
            <a:r>
              <a:rPr lang="en-US" dirty="0">
                <a:solidFill>
                  <a:schemeClr val="bg1"/>
                </a:solidFill>
                <a:latin typeface="Arial Black" panose="020B0A04020102020204" pitchFamily="34" charset="0"/>
              </a:rPr>
              <a:t>Stella: I don’t like cycling too.</a:t>
            </a:r>
          </a:p>
          <a:p>
            <a:pPr marL="0" indent="0">
              <a:buNone/>
            </a:pPr>
            <a:r>
              <a:rPr lang="en-US" dirty="0">
                <a:solidFill>
                  <a:schemeClr val="bg1"/>
                </a:solidFill>
                <a:latin typeface="Arial Black" panose="020B0A04020102020204" pitchFamily="34" charset="0"/>
              </a:rPr>
              <a:t>Me: Why's not?</a:t>
            </a:r>
          </a:p>
          <a:p>
            <a:pPr marL="0" indent="0">
              <a:buNone/>
            </a:pPr>
            <a:r>
              <a:rPr lang="en-US" dirty="0">
                <a:solidFill>
                  <a:schemeClr val="bg1"/>
                </a:solidFill>
                <a:latin typeface="Arial Black" panose="020B0A04020102020204" pitchFamily="34" charset="0"/>
              </a:rPr>
              <a:t>Stella: Because this are not my hobbies.</a:t>
            </a:r>
          </a:p>
          <a:p>
            <a:pPr marL="0" indent="0">
              <a:buNone/>
            </a:pPr>
            <a:r>
              <a:rPr lang="en-US" dirty="0">
                <a:solidFill>
                  <a:schemeClr val="bg1"/>
                </a:solidFill>
                <a:latin typeface="Arial Black" panose="020B0A04020102020204" pitchFamily="34" charset="0"/>
              </a:rPr>
              <a:t>Me: So, what is your hobby?</a:t>
            </a:r>
          </a:p>
          <a:p>
            <a:pPr marL="0" indent="0">
              <a:buNone/>
            </a:pPr>
            <a:r>
              <a:rPr lang="en-US" dirty="0">
                <a:solidFill>
                  <a:schemeClr val="bg1"/>
                </a:solidFill>
                <a:latin typeface="Arial Black" panose="020B0A04020102020204" pitchFamily="34" charset="0"/>
              </a:rPr>
              <a:t>Stella: It is reading . That’s my </a:t>
            </a:r>
            <a:r>
              <a:rPr lang="en-US" dirty="0" err="1">
                <a:solidFill>
                  <a:schemeClr val="bg1"/>
                </a:solidFill>
                <a:latin typeface="Arial Black" panose="020B0A04020102020204" pitchFamily="34" charset="0"/>
              </a:rPr>
              <a:t>favourite</a:t>
            </a:r>
            <a:r>
              <a:rPr lang="en-US" dirty="0">
                <a:solidFill>
                  <a:schemeClr val="bg1"/>
                </a:solidFill>
                <a:latin typeface="Arial Black" panose="020B0A04020102020204" pitchFamily="34" charset="0"/>
              </a:rPr>
              <a:t> one.</a:t>
            </a:r>
          </a:p>
          <a:p>
            <a:pPr marL="0" indent="0">
              <a:buNone/>
            </a:pPr>
            <a:r>
              <a:rPr lang="en-US" dirty="0">
                <a:solidFill>
                  <a:schemeClr val="bg1"/>
                </a:solidFill>
                <a:latin typeface="Arial Black" panose="020B0A04020102020204" pitchFamily="34" charset="0"/>
              </a:rPr>
              <a:t>Me: What kinds of books do u like to read!?</a:t>
            </a:r>
          </a:p>
          <a:p>
            <a:pPr marL="0" indent="0">
              <a:buNone/>
            </a:pPr>
            <a:r>
              <a:rPr lang="en-US" dirty="0">
                <a:solidFill>
                  <a:schemeClr val="bg1"/>
                </a:solidFill>
                <a:latin typeface="Arial Black" panose="020B0A04020102020204" pitchFamily="34" charset="0"/>
              </a:rPr>
              <a:t>Stella: I like to read comedy books and biographies of famous people.</a:t>
            </a:r>
          </a:p>
          <a:p>
            <a:pPr marL="0" indent="0">
              <a:buNone/>
            </a:pPr>
            <a:r>
              <a:rPr lang="en-US" dirty="0">
                <a:solidFill>
                  <a:schemeClr val="bg1"/>
                </a:solidFill>
                <a:latin typeface="Arial Black" panose="020B0A04020102020204" pitchFamily="34" charset="0"/>
              </a:rPr>
              <a:t>Me: Why do u like those kinds of book?</a:t>
            </a:r>
          </a:p>
          <a:p>
            <a:pPr marL="0" indent="0">
              <a:buNone/>
            </a:pPr>
            <a:r>
              <a:rPr lang="en-US" dirty="0">
                <a:solidFill>
                  <a:schemeClr val="bg1"/>
                </a:solidFill>
                <a:latin typeface="Arial Black" panose="020B0A04020102020204" pitchFamily="34" charset="0"/>
              </a:rPr>
              <a:t>Stella: These books give valuable essences and also make me fun.</a:t>
            </a:r>
          </a:p>
          <a:p>
            <a:pPr marL="0" indent="0">
              <a:buNone/>
            </a:pPr>
            <a:r>
              <a:rPr lang="en-US" dirty="0">
                <a:solidFill>
                  <a:schemeClr val="bg1"/>
                </a:solidFill>
                <a:latin typeface="Arial Black" panose="020B0A04020102020204" pitchFamily="34" charset="0"/>
              </a:rPr>
              <a:t>Me: Expect reading, what do u interested in?</a:t>
            </a:r>
          </a:p>
          <a:p>
            <a:pPr marL="0" indent="0">
              <a:buNone/>
            </a:pPr>
            <a:r>
              <a:rPr lang="en-US" dirty="0">
                <a:solidFill>
                  <a:schemeClr val="bg1"/>
                </a:solidFill>
                <a:latin typeface="Arial Black" panose="020B0A04020102020204" pitchFamily="34" charset="0"/>
              </a:rPr>
              <a:t>Stella: I'm interested in watching C-dramas but not Myanmar videos.</a:t>
            </a:r>
          </a:p>
          <a:p>
            <a:pPr marL="0" indent="0">
              <a:buNone/>
            </a:pPr>
            <a:r>
              <a:rPr lang="en-US" dirty="0">
                <a:solidFill>
                  <a:schemeClr val="bg1"/>
                </a:solidFill>
                <a:latin typeface="Arial Black" panose="020B0A04020102020204" pitchFamily="34" charset="0"/>
              </a:rPr>
              <a:t>Me: Can u mention one C-drama name?</a:t>
            </a:r>
          </a:p>
          <a:p>
            <a:pPr marL="0" indent="0">
              <a:buNone/>
            </a:pPr>
            <a:r>
              <a:rPr lang="en-US" dirty="0">
                <a:solidFill>
                  <a:schemeClr val="bg1"/>
                </a:solidFill>
                <a:latin typeface="Arial Black" panose="020B0A04020102020204" pitchFamily="34" charset="0"/>
              </a:rPr>
              <a:t>Stella: Ashes of love which is really lovely drama</a:t>
            </a:r>
          </a:p>
          <a:p>
            <a:pPr marL="0" indent="0">
              <a:buNone/>
            </a:pPr>
            <a:r>
              <a:rPr lang="en-US" dirty="0">
                <a:solidFill>
                  <a:schemeClr val="bg1"/>
                </a:solidFill>
                <a:latin typeface="Arial Black" panose="020B0A04020102020204" pitchFamily="34" charset="0"/>
              </a:rPr>
              <a:t>Me: I see. I will try it. I </a:t>
            </a:r>
            <a:r>
              <a:rPr lang="en-US" dirty="0" err="1">
                <a:solidFill>
                  <a:schemeClr val="bg1"/>
                </a:solidFill>
                <a:latin typeface="Arial Black" panose="020B0A04020102020204" pitchFamily="34" charset="0"/>
              </a:rPr>
              <a:t>wanna</a:t>
            </a:r>
            <a:r>
              <a:rPr lang="en-US" dirty="0">
                <a:solidFill>
                  <a:schemeClr val="bg1"/>
                </a:solidFill>
                <a:latin typeface="Arial Black" panose="020B0A04020102020204" pitchFamily="34" charset="0"/>
              </a:rPr>
              <a:t> ask u some questions. Answer honestly.</a:t>
            </a:r>
          </a:p>
          <a:p>
            <a:pPr marL="0" indent="0">
              <a:buNone/>
            </a:pPr>
            <a:r>
              <a:rPr lang="en-US" dirty="0">
                <a:solidFill>
                  <a:schemeClr val="bg1"/>
                </a:solidFill>
                <a:latin typeface="Arial Black" panose="020B0A04020102020204" pitchFamily="34" charset="0"/>
              </a:rPr>
              <a:t>Stella: What do u </a:t>
            </a:r>
            <a:r>
              <a:rPr lang="en-US" dirty="0" err="1">
                <a:solidFill>
                  <a:schemeClr val="bg1"/>
                </a:solidFill>
                <a:latin typeface="Arial Black" panose="020B0A04020102020204" pitchFamily="34" charset="0"/>
              </a:rPr>
              <a:t>wanna</a:t>
            </a:r>
            <a:r>
              <a:rPr lang="en-US" dirty="0">
                <a:solidFill>
                  <a:schemeClr val="bg1"/>
                </a:solidFill>
                <a:latin typeface="Arial Black" panose="020B0A04020102020204" pitchFamily="34" charset="0"/>
              </a:rPr>
              <a:t> ask me?</a:t>
            </a:r>
          </a:p>
          <a:p>
            <a:pPr marL="0" indent="0">
              <a:buNone/>
            </a:pPr>
            <a:r>
              <a:rPr lang="en-US" dirty="0">
                <a:solidFill>
                  <a:schemeClr val="bg1"/>
                </a:solidFill>
                <a:latin typeface="Arial Black" panose="020B0A04020102020204" pitchFamily="34" charset="0"/>
              </a:rPr>
              <a:t>Me: is there something that u don’t like about me?!</a:t>
            </a:r>
          </a:p>
          <a:p>
            <a:pPr marL="0" indent="0">
              <a:buNone/>
            </a:pPr>
            <a:r>
              <a:rPr lang="en-US" dirty="0">
                <a:solidFill>
                  <a:schemeClr val="bg1"/>
                </a:solidFill>
                <a:latin typeface="Arial Black" panose="020B0A04020102020204" pitchFamily="34" charset="0"/>
              </a:rPr>
              <a:t>Stella: Yah.. Of-course! But...not all </a:t>
            </a:r>
            <a:r>
              <a:rPr lang="en-US" dirty="0" err="1">
                <a:solidFill>
                  <a:schemeClr val="bg1"/>
                </a:solidFill>
                <a:latin typeface="Arial Black" panose="020B0A04020102020204" pitchFamily="34" charset="0"/>
              </a:rPr>
              <a:t>O_o</a:t>
            </a:r>
            <a:endParaRPr lang="en-US" dirty="0">
              <a:solidFill>
                <a:schemeClr val="bg1"/>
              </a:solidFill>
              <a:latin typeface="Arial Black" panose="020B0A04020102020204" pitchFamily="34" charset="0"/>
            </a:endParaRPr>
          </a:p>
          <a:p>
            <a:pPr marL="0" indent="0">
              <a:buNone/>
            </a:pPr>
            <a:r>
              <a:rPr lang="en-US" dirty="0">
                <a:solidFill>
                  <a:schemeClr val="bg1"/>
                </a:solidFill>
                <a:latin typeface="Arial Black" panose="020B0A04020102020204" pitchFamily="34" charset="0"/>
              </a:rPr>
              <a:t>Me: How do u fell about me!?</a:t>
            </a:r>
          </a:p>
          <a:p>
            <a:pPr marL="0" indent="0">
              <a:buNone/>
            </a:pPr>
            <a:r>
              <a:rPr lang="en-US" dirty="0">
                <a:solidFill>
                  <a:schemeClr val="bg1"/>
                </a:solidFill>
                <a:latin typeface="Arial Black" panose="020B0A04020102020204" pitchFamily="34" charset="0"/>
              </a:rPr>
              <a:t>Stella: Sometimes, I feel a little annoyed of your </a:t>
            </a:r>
            <a:r>
              <a:rPr lang="en-US" dirty="0" err="1">
                <a:solidFill>
                  <a:schemeClr val="bg1"/>
                </a:solidFill>
                <a:latin typeface="Arial Black" panose="020B0A04020102020204" pitchFamily="34" charset="0"/>
              </a:rPr>
              <a:t>voicebut</a:t>
            </a:r>
            <a:r>
              <a:rPr lang="en-US" dirty="0">
                <a:solidFill>
                  <a:schemeClr val="bg1"/>
                </a:solidFill>
                <a:latin typeface="Arial Black" panose="020B0A04020102020204" pitchFamily="34" charset="0"/>
              </a:rPr>
              <a:t> sometimes I feel good that having you</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9752577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12EDE-7355-4556-A1AB-D67341AE32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CF1B125-D1D8-4180-B9BD-A796E39F8D6D}"/>
              </a:ext>
            </a:extLst>
          </p:cNvPr>
          <p:cNvSpPr>
            <a:spLocks noGrp="1"/>
          </p:cNvSpPr>
          <p:nvPr>
            <p:ph idx="1"/>
          </p:nvPr>
        </p:nvSpPr>
        <p:spPr/>
        <p:txBody>
          <a:bodyPr>
            <a:normAutofit fontScale="77500" lnSpcReduction="20000"/>
          </a:bodyPr>
          <a:lstStyle/>
          <a:p>
            <a:pPr marL="0" indent="0">
              <a:buNone/>
            </a:pPr>
            <a:r>
              <a:rPr lang="en-US" dirty="0">
                <a:solidFill>
                  <a:schemeClr val="bg1"/>
                </a:solidFill>
                <a:latin typeface="Arial Black" panose="020B0A04020102020204" pitchFamily="34" charset="0"/>
              </a:rPr>
              <a:t>I asked one of my family members “My brother”. I asked him yesterday. I asked him so many questions.</a:t>
            </a:r>
          </a:p>
          <a:p>
            <a:pPr marL="0" indent="0">
              <a:buNone/>
            </a:pPr>
            <a:r>
              <a:rPr lang="en-US" dirty="0">
                <a:solidFill>
                  <a:schemeClr val="bg1"/>
                </a:solidFill>
                <a:latin typeface="Arial Black" panose="020B0A04020102020204" pitchFamily="34" charset="0"/>
              </a:rPr>
              <a:t>1. What is your hobby? He answered my hobby is solving Rubik's cubes.</a:t>
            </a:r>
          </a:p>
          <a:p>
            <a:pPr marL="0" indent="0">
              <a:buNone/>
            </a:pPr>
            <a:r>
              <a:rPr lang="en-US" dirty="0">
                <a:solidFill>
                  <a:schemeClr val="bg1"/>
                </a:solidFill>
                <a:latin typeface="Arial Black" panose="020B0A04020102020204" pitchFamily="34" charset="0"/>
              </a:rPr>
              <a:t>2. What is your dream? He answered my dream is to become a youtuber.</a:t>
            </a:r>
          </a:p>
          <a:p>
            <a:pPr marL="0" indent="0">
              <a:buNone/>
            </a:pPr>
            <a:r>
              <a:rPr lang="en-US" dirty="0">
                <a:solidFill>
                  <a:schemeClr val="bg1"/>
                </a:solidFill>
                <a:latin typeface="Arial Black" panose="020B0A04020102020204" pitchFamily="34" charset="0"/>
              </a:rPr>
              <a:t>3. What kind of videos do you want to post in your channel? He answered Rubik’s cubes solve.</a:t>
            </a:r>
          </a:p>
          <a:p>
            <a:pPr marL="0" indent="0">
              <a:buNone/>
            </a:pPr>
            <a:r>
              <a:rPr lang="en-US" dirty="0">
                <a:solidFill>
                  <a:schemeClr val="bg1"/>
                </a:solidFill>
                <a:latin typeface="Arial Black" panose="020B0A04020102020204" pitchFamily="34" charset="0"/>
              </a:rPr>
              <a:t>4. What kind of Rubik’s cube? He answered every single cubes.</a:t>
            </a:r>
          </a:p>
          <a:p>
            <a:pPr marL="0" indent="0">
              <a:buNone/>
            </a:pPr>
            <a:r>
              <a:rPr lang="en-US" dirty="0">
                <a:solidFill>
                  <a:schemeClr val="bg1"/>
                </a:solidFill>
                <a:latin typeface="Arial Black" panose="020B0A04020102020204" pitchFamily="34" charset="0"/>
              </a:rPr>
              <a:t>5. What do you want to be when you get older? He answered he want to be a doctor.</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2751221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38C4C-D9B2-4CEA-AD41-AFC2136255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60FE7F-3EA5-42EA-806F-D68D719C25F4}"/>
              </a:ext>
            </a:extLst>
          </p:cNvPr>
          <p:cNvSpPr>
            <a:spLocks noGrp="1"/>
          </p:cNvSpPr>
          <p:nvPr>
            <p:ph idx="1"/>
          </p:nvPr>
        </p:nvSpPr>
        <p:spPr/>
        <p:txBody>
          <a:bodyPr>
            <a:normAutofit fontScale="62500" lnSpcReduction="20000"/>
          </a:bodyPr>
          <a:lstStyle/>
          <a:p>
            <a:pPr marL="0" indent="0">
              <a:buNone/>
            </a:pPr>
            <a:r>
              <a:rPr lang="en-US" dirty="0">
                <a:solidFill>
                  <a:schemeClr val="bg1"/>
                </a:solidFill>
                <a:latin typeface="Arial Black" panose="020B0A04020102020204" pitchFamily="34" charset="0"/>
              </a:rPr>
              <a:t>	My dad is U Win </a:t>
            </a:r>
            <a:r>
              <a:rPr lang="en-US" dirty="0" err="1">
                <a:solidFill>
                  <a:schemeClr val="bg1"/>
                </a:solidFill>
                <a:latin typeface="Arial Black" panose="020B0A04020102020204" pitchFamily="34" charset="0"/>
              </a:rPr>
              <a:t>Myint</a:t>
            </a:r>
            <a:r>
              <a:rPr lang="en-US" dirty="0">
                <a:solidFill>
                  <a:schemeClr val="bg1"/>
                </a:solidFill>
                <a:latin typeface="Arial Black" panose="020B0A04020102020204" pitchFamily="34" charset="0"/>
              </a:rPr>
              <a:t> and he loves machines and more machines. He grew up in a small neighborhood in a tiny city called </a:t>
            </a:r>
            <a:r>
              <a:rPr lang="en-US" dirty="0" err="1">
                <a:solidFill>
                  <a:schemeClr val="bg1"/>
                </a:solidFill>
                <a:latin typeface="Arial Black" panose="020B0A04020102020204" pitchFamily="34" charset="0"/>
              </a:rPr>
              <a:t>Myeik</a:t>
            </a:r>
            <a:r>
              <a:rPr lang="en-US" dirty="0">
                <a:solidFill>
                  <a:schemeClr val="bg1"/>
                </a:solidFill>
                <a:latin typeface="Arial Black" panose="020B0A04020102020204" pitchFamily="34" charset="0"/>
              </a:rPr>
              <a:t>. He and his two brothers and a sister live in a small wooden house. Because he grew up in a heavily industrial place and environment he love machines.</a:t>
            </a:r>
          </a:p>
          <a:p>
            <a:pPr marL="0" indent="0">
              <a:buNone/>
            </a:pPr>
            <a:r>
              <a:rPr lang="en-US" dirty="0">
                <a:solidFill>
                  <a:schemeClr val="bg1"/>
                </a:solidFill>
                <a:latin typeface="Arial Black" panose="020B0A04020102020204" pitchFamily="34" charset="0"/>
              </a:rPr>
              <a:t>	His father, my grandpa have a lot of business which include a fishing boat which sank, rubber plantation which the government took to build the airport and a shop which burnt down. My father’s house burnt down in a big fire which burnt down our whole quarter. He and his father worked again to start from the beginning again and he came to this point. He love machines and he fixed everything at his school and at his house.</a:t>
            </a:r>
          </a:p>
          <a:p>
            <a:pPr marL="0" indent="0">
              <a:buNone/>
            </a:pPr>
            <a:r>
              <a:rPr lang="en-US" dirty="0">
                <a:solidFill>
                  <a:schemeClr val="bg1"/>
                </a:solidFill>
                <a:latin typeface="Arial Black" panose="020B0A04020102020204" pitchFamily="34" charset="0"/>
              </a:rPr>
              <a:t>	He met my mom because one of his friends is my aunt. My dad’s sister passed away and then I was born. After I was born my grandpa passed away. When my dad turned 50 I just turned 10 so I was really young to be born. My dad is always a minimalistic and he don’t like to spend much money. I love my dad</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0658357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C2036-2B88-420E-B13A-86140B121F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51DF7D0-42E5-4F31-8397-D22EF9BC25F6}"/>
              </a:ext>
            </a:extLst>
          </p:cNvPr>
          <p:cNvSpPr>
            <a:spLocks noGrp="1"/>
          </p:cNvSpPr>
          <p:nvPr>
            <p:ph idx="1"/>
          </p:nvPr>
        </p:nvSpPr>
        <p:spPr/>
        <p:txBody>
          <a:bodyPr>
            <a:normAutofit fontScale="40000" lnSpcReduction="20000"/>
          </a:bodyPr>
          <a:lstStyle/>
          <a:p>
            <a:pPr marL="0" indent="0">
              <a:buNone/>
            </a:pPr>
            <a:r>
              <a:rPr lang="en-US" dirty="0">
                <a:solidFill>
                  <a:schemeClr val="bg1"/>
                </a:solidFill>
                <a:latin typeface="Arial Black" panose="020B0A04020102020204" pitchFamily="34" charset="0"/>
              </a:rPr>
              <a:t>	My mother is the most important person in my life and the most powerful individual I know. She is very beautiful and has the kindest eyes that I have ever seen. She not only worked hard to ensure that I had a good upbringing, but was also very strict and often punished me whenever I went wrong. Even though I did not like the punishment then, I now look back and realize that it was meant to lovingly correct me and help me to follow the right path when growing up.</a:t>
            </a:r>
          </a:p>
          <a:p>
            <a:pPr marL="0" indent="0">
              <a:buNone/>
            </a:pPr>
            <a:r>
              <a:rPr lang="en-US" dirty="0">
                <a:solidFill>
                  <a:schemeClr val="bg1"/>
                </a:solidFill>
                <a:latin typeface="Arial Black" panose="020B0A04020102020204" pitchFamily="34" charset="0"/>
              </a:rPr>
              <a:t>	My siblings and I have always taken pride in the appearance of our mother, especially her lovely long hair. I remember whenever my mother came to visit us at school, other pupils would urge us to ask our mother to remove the pins from her hair so they could see the long well-kept hair. Even though I have seen very many beautiful people, very few ladies match the beauty of my mother.</a:t>
            </a:r>
          </a:p>
          <a:p>
            <a:pPr marL="0" indent="0">
              <a:buNone/>
            </a:pPr>
            <a:r>
              <a:rPr lang="en-US" dirty="0">
                <a:solidFill>
                  <a:schemeClr val="bg1"/>
                </a:solidFill>
                <a:latin typeface="Arial Black" panose="020B0A04020102020204" pitchFamily="34" charset="0"/>
              </a:rPr>
              <a:t>	One of the reasons that I and my siblings were especially fond of my mother is the way she used to take great care of us, especially when we were ill. She is a very knowledgeable lady who made a variety of home remedies to help take care of the minor illnesses that we had as children. Her motherly love also extended to the animals on the farm, especially the chickens. My mother would always check on the chickens and give them medicine whenever she determined that they had some ailment.</a:t>
            </a:r>
          </a:p>
          <a:p>
            <a:pPr marL="0" indent="0">
              <a:buNone/>
            </a:pPr>
            <a:r>
              <a:rPr lang="en-US" dirty="0">
                <a:solidFill>
                  <a:schemeClr val="bg1"/>
                </a:solidFill>
                <a:latin typeface="Arial Black" panose="020B0A04020102020204" pitchFamily="34" charset="0"/>
              </a:rPr>
              <a:t>	My siblings and I did not like to see our mother sad and would do just about anything to bring a smile to her face. Interestingly, even when she was very worried or sad about something, she would always smile to make us stop worrying about her. My mother not only loved those around her but was also compassionate. We often observed her compassion towards our neighbors, especially when a new neighbor moved in or when one of the neighbors was going through a hard time. My mother would sacrifice her time to go to a needy neighbor with a hot bowl of soup that would instantly make the neighbors feel appreciated.</a:t>
            </a:r>
          </a:p>
          <a:p>
            <a:pPr marL="0" indent="0">
              <a:buNone/>
            </a:pPr>
            <a:r>
              <a:rPr lang="en-US" dirty="0">
                <a:solidFill>
                  <a:schemeClr val="bg1"/>
                </a:solidFill>
                <a:latin typeface="Arial Black" panose="020B0A04020102020204" pitchFamily="34" charset="0"/>
              </a:rPr>
              <a:t>	My mother was a good cook who always left us looking forward to the next meal. She knew how to mix the right ingredients to end up with a meal that often left us licking our fingers. Just the memory of the foods that my mother prepared for us makes me salivate to this present day</a:t>
            </a:r>
          </a:p>
          <a:p>
            <a:pPr marL="0" indent="0">
              <a:buNone/>
            </a:pPr>
            <a:endParaRPr 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735519542"/>
      </p:ext>
    </p:extLst>
  </p:cSld>
  <p:clrMapOvr>
    <a:masterClrMapping/>
  </p:clrMapOvr>
</p:sld>
</file>

<file path=ppt/theme/theme1.xml><?xml version="1.0" encoding="utf-8"?>
<a:theme xmlns:a="http://schemas.openxmlformats.org/drawingml/2006/main" name="SketchyVTI">
  <a:themeElements>
    <a:clrScheme name="AnalogousFromDarkSeedLeftStep">
      <a:dk1>
        <a:srgbClr val="000000"/>
      </a:dk1>
      <a:lt1>
        <a:srgbClr val="FFFFFF"/>
      </a:lt1>
      <a:dk2>
        <a:srgbClr val="373A21"/>
      </a:dk2>
      <a:lt2>
        <a:srgbClr val="E8E2E6"/>
      </a:lt2>
      <a:accent1>
        <a:srgbClr val="47B570"/>
      </a:accent1>
      <a:accent2>
        <a:srgbClr val="40B13B"/>
      </a:accent2>
      <a:accent3>
        <a:srgbClr val="75AF45"/>
      </a:accent3>
      <a:accent4>
        <a:srgbClr val="9BA938"/>
      </a:accent4>
      <a:accent5>
        <a:srgbClr val="BE9C4B"/>
      </a:accent5>
      <a:accent6>
        <a:srgbClr val="B15D3B"/>
      </a:accent6>
      <a:hlink>
        <a:srgbClr val="8E822F"/>
      </a:hlink>
      <a:folHlink>
        <a:srgbClr val="828282"/>
      </a:folHlink>
    </a:clrScheme>
    <a:fontScheme name="Sketchy_SerifHand">
      <a:majorFont>
        <a:latin typeface="The Serif Hand Black"/>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64</TotalTime>
  <Words>12444</Words>
  <Application>Microsoft Office PowerPoint</Application>
  <PresentationFormat>Widescreen</PresentationFormat>
  <Paragraphs>165</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Arial Black</vt:lpstr>
      <vt:lpstr>The Hand</vt:lpstr>
      <vt:lpstr>The Serif Hand Black</vt:lpstr>
      <vt:lpstr>SketchyVTI</vt:lpstr>
      <vt:lpstr>Interview assignment  (Narrative Writing)</vt:lpstr>
      <vt:lpstr>PowerPoint Presentation</vt:lpstr>
      <vt:lpstr>An Interview with my Father. </vt:lpstr>
      <vt:lpstr>PowerPoint Presentation</vt:lpstr>
      <vt:lpstr>Interviewing my mother </vt:lpstr>
      <vt:lpstr>My Father </vt:lpstr>
      <vt:lpstr>PowerPoint Presentation</vt:lpstr>
      <vt:lpstr>PowerPoint Presentation</vt:lpstr>
      <vt:lpstr>My Family  </vt:lpstr>
      <vt:lpstr>PowerPoint Presentation</vt:lpstr>
      <vt:lpstr>Struggle to victory of my father </vt:lpstr>
      <vt:lpstr>Interview Assignment about my mom </vt:lpstr>
      <vt:lpstr>PowerPoint Presentation</vt:lpstr>
      <vt:lpstr>PowerPoint Presentation</vt:lpstr>
      <vt:lpstr>PowerPoint Presentation</vt:lpstr>
      <vt:lpstr>Interviewing My Brother </vt:lpstr>
      <vt:lpstr>PowerPoint Presentation</vt:lpstr>
      <vt:lpstr>Childhood back in the 80s </vt:lpstr>
      <vt:lpstr>PowerPoint Presentation</vt:lpstr>
      <vt:lpstr>PowerPoint Presentation</vt:lpstr>
      <vt:lpstr>PowerPoint Presentation</vt:lpstr>
      <vt:lpstr>PowerPoint Presentation</vt:lpstr>
      <vt:lpstr>Interview about my old friend </vt:lpstr>
      <vt:lpstr>PowerPoint Presentation</vt:lpstr>
      <vt:lpstr>My Mom’s Personality </vt:lpstr>
      <vt:lpstr>Interviewing my father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Interview about my cousin</vt:lpstr>
      <vt:lpstr>PowerPoint Presentation</vt:lpstr>
      <vt:lpstr>PowerPoint Presentation</vt:lpstr>
      <vt:lpstr>PowerPoint Presentation</vt:lpstr>
      <vt:lpstr>Interview assignment with my younger sister (Stella)</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 assignment</dc:title>
  <dc:creator>Ye Won</dc:creator>
  <cp:lastModifiedBy>Ye Won</cp:lastModifiedBy>
  <cp:revision>9</cp:revision>
  <dcterms:created xsi:type="dcterms:W3CDTF">2020-07-27T04:32:39Z</dcterms:created>
  <dcterms:modified xsi:type="dcterms:W3CDTF">2020-07-27T05:36:42Z</dcterms:modified>
</cp:coreProperties>
</file>