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b="def" i="def"/>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1">
                  <a:lumOff val="13543"/>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alpha val="6379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9D00"/>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27002"/>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b="def" i="def"/>
      <a:tcStyle>
        <a:tcBdr/>
        <a:fill>
          <a:solidFill>
            <a:srgbClr val="747676">
              <a:alpha val="63790"/>
            </a:srgb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E3E5E8"/>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b="def" i="def"/>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262727"/>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42424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13" hasCustomPrompt="1"/>
          </p:nvPr>
        </p:nvSpPr>
        <p:spPr>
          <a:xfrm>
            <a:off x="1206498" y="11839048"/>
            <a:ext cx="21971003" cy="636979"/>
          </a:xfrm>
          <a:prstGeom prst="rect">
            <a:avLst/>
          </a:prstGeom>
        </p:spPr>
        <p:txBody>
          <a:bodyPr lIns="45719" tIns="45719" rIns="45719" bIns="45719" anchor="b"/>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6500" y="7196865"/>
            <a:ext cx="21971000" cy="1905001"/>
          </a:xfrm>
          <a:prstGeom prst="rect">
            <a:avLst/>
          </a:prstGeom>
        </p:spPr>
        <p:txBody>
          <a:bodyPr/>
          <a:lstStyle>
            <a:lvl1pPr marL="0" indent="0" defTabSz="825500">
              <a:lnSpc>
                <a:spcPct val="100000"/>
              </a:lnSpc>
              <a:spcBef>
                <a:spcPts val="0"/>
              </a:spcBef>
              <a:buSzTx/>
              <a:buNone/>
              <a:defRPr b="1" sz="5500"/>
            </a:lvl1pPr>
            <a:lvl2pPr marL="0" indent="0" defTabSz="825500">
              <a:lnSpc>
                <a:spcPct val="100000"/>
              </a:lnSpc>
              <a:spcBef>
                <a:spcPts val="0"/>
              </a:spcBef>
              <a:buSzTx/>
              <a:buNone/>
              <a:defRPr b="1" sz="5500"/>
            </a:lvl2pPr>
            <a:lvl3pPr marL="0" indent="0" defTabSz="825500">
              <a:lnSpc>
                <a:spcPct val="100000"/>
              </a:lnSpc>
              <a:spcBef>
                <a:spcPts val="0"/>
              </a:spcBef>
              <a:buSzTx/>
              <a:buNone/>
              <a:defRPr b="1" sz="5500"/>
            </a:lvl3pPr>
            <a:lvl4pPr marL="0" indent="0" defTabSz="825500">
              <a:lnSpc>
                <a:spcPct val="100000"/>
              </a:lnSpc>
              <a:spcBef>
                <a:spcPts val="0"/>
              </a:spcBef>
              <a:buSzTx/>
              <a:buNone/>
              <a:defRPr b="1" sz="5500"/>
            </a:lvl4pPr>
            <a:lvl5pPr marL="0" indent="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xfrm>
            <a:off x="12007748" y="13080999"/>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Image"/>
          <p:cNvSpPr/>
          <p:nvPr>
            <p:ph type="pic" idx="13"/>
          </p:nvPr>
        </p:nvSpPr>
        <p:spPr>
          <a:xfrm>
            <a:off x="-431800" y="-4038600"/>
            <a:ext cx="29464000" cy="18034000"/>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14"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44688"/>
          </a:xfrm>
          <a:prstGeom prst="rect">
            <a:avLst/>
          </a:prstGeom>
        </p:spPr>
        <p:txBody>
          <a:bodyPr/>
          <a:lstStyle>
            <a:lvl1pPr marL="0" indent="0" defTabSz="825500">
              <a:lnSpc>
                <a:spcPct val="100000"/>
              </a:lnSpc>
              <a:spcBef>
                <a:spcPts val="0"/>
              </a:spcBef>
              <a:buSzTx/>
              <a:buNone/>
              <a:defRPr b="1" sz="5500"/>
            </a:lvl1pPr>
            <a:lvl2pPr marL="0" indent="0" defTabSz="825500">
              <a:lnSpc>
                <a:spcPct val="100000"/>
              </a:lnSpc>
              <a:spcBef>
                <a:spcPts val="0"/>
              </a:spcBef>
              <a:buSzTx/>
              <a:buNone/>
              <a:defRPr b="1" sz="5500"/>
            </a:lvl2pPr>
            <a:lvl3pPr marL="0" indent="0" defTabSz="825500">
              <a:lnSpc>
                <a:spcPct val="100000"/>
              </a:lnSpc>
              <a:spcBef>
                <a:spcPts val="0"/>
              </a:spcBef>
              <a:buSzTx/>
              <a:buNone/>
              <a:defRPr b="1" sz="5500"/>
            </a:lvl3pPr>
            <a:lvl4pPr marL="0" indent="0" defTabSz="825500">
              <a:lnSpc>
                <a:spcPct val="100000"/>
              </a:lnSpc>
              <a:spcBef>
                <a:spcPts val="0"/>
              </a:spcBef>
              <a:buSzTx/>
              <a:buNone/>
              <a:defRPr b="1" sz="5500"/>
            </a:lvl4pPr>
            <a:lvl5pPr marL="0" indent="0" defTabSz="825500">
              <a:lnSpc>
                <a:spcPct val="100000"/>
              </a:lnSpc>
              <a:spcBef>
                <a:spcPts val="0"/>
              </a:spcBef>
              <a:buSzTx/>
              <a:buNone/>
              <a:defRPr b="1" sz="5500"/>
            </a:lvl5pPr>
          </a:lstStyle>
          <a:p>
            <a:pPr/>
            <a:r>
              <a:t>Presentation Subtitle </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3" name="Body Level One…"/>
          <p:cNvSpPr txBox="1"/>
          <p:nvPr>
            <p:ph type="body" sz="quarter" idx="1" hasCustomPrompt="1"/>
          </p:nvPr>
        </p:nvSpPr>
        <p:spPr>
          <a:xfrm>
            <a:off x="1206500" y="7060576"/>
            <a:ext cx="9779000" cy="5382403"/>
          </a:xfrm>
          <a:prstGeom prst="rect">
            <a:avLst/>
          </a:prstGeom>
        </p:spPr>
        <p:txBody>
          <a:bodyPr/>
          <a:lstStyle>
            <a:lvl1pPr marL="0" indent="0" defTabSz="825500">
              <a:lnSpc>
                <a:spcPct val="100000"/>
              </a:lnSpc>
              <a:spcBef>
                <a:spcPts val="0"/>
              </a:spcBef>
              <a:buSzTx/>
              <a:buNone/>
              <a:defRPr b="1" sz="5500"/>
            </a:lvl1pPr>
            <a:lvl2pPr marL="0" indent="0" defTabSz="825500">
              <a:lnSpc>
                <a:spcPct val="100000"/>
              </a:lnSpc>
              <a:spcBef>
                <a:spcPts val="0"/>
              </a:spcBef>
              <a:buSzTx/>
              <a:buNone/>
              <a:defRPr b="1" sz="5500"/>
            </a:lvl2pPr>
            <a:lvl3pPr marL="0" indent="0" defTabSz="825500">
              <a:lnSpc>
                <a:spcPct val="100000"/>
              </a:lnSpc>
              <a:spcBef>
                <a:spcPts val="0"/>
              </a:spcBef>
              <a:buSzTx/>
              <a:buNone/>
              <a:defRPr b="1" sz="5500"/>
            </a:lvl3pPr>
            <a:lvl4pPr marL="0" indent="0" defTabSz="825500">
              <a:lnSpc>
                <a:spcPct val="100000"/>
              </a:lnSpc>
              <a:spcBef>
                <a:spcPts val="0"/>
              </a:spcBef>
              <a:buSzTx/>
              <a:buNone/>
              <a:defRPr b="1" sz="5500"/>
            </a:lvl4pPr>
            <a:lvl5pPr marL="0" indent="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4" name="92709243_1322x1323.jpeg"/>
          <p:cNvSpPr/>
          <p:nvPr>
            <p:ph type="pic" sz="half" idx="13"/>
          </p:nvPr>
        </p:nvSpPr>
        <p:spPr>
          <a:xfrm>
            <a:off x="12052303" y="1270000"/>
            <a:ext cx="11188406" cy="11209889"/>
          </a:xfrm>
          <a:prstGeom prst="rect">
            <a:avLst/>
          </a:prstGeom>
        </p:spPr>
        <p:txBody>
          <a:bodyPr lIns="91439" tIns="45719" rIns="91439" bIns="45719">
            <a:noAutofit/>
          </a:bodyPr>
          <a:lstStyle/>
          <a:p>
            <a:pP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13"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Title"/>
          <p:cNvSpPr txBox="1"/>
          <p:nvPr>
            <p:ph type="title" hasCustomPrompt="1"/>
          </p:nvPr>
        </p:nvSpPr>
        <p:spPr>
          <a:xfrm>
            <a:off x="1206500" y="952500"/>
            <a:ext cx="9779000" cy="1435100"/>
          </a:xfrm>
          <a:prstGeom prst="rect">
            <a:avLst/>
          </a:prstGeom>
        </p:spPr>
        <p:txBody>
          <a:bodyPr/>
          <a:lstStyle/>
          <a:p>
            <a:pPr/>
            <a:r>
              <a:t>Slide Title</a:t>
            </a:r>
          </a:p>
        </p:txBody>
      </p:sp>
      <p:sp>
        <p:nvSpPr>
          <p:cNvPr id="61" name="Slide Subtitle"/>
          <p:cNvSpPr txBox="1"/>
          <p:nvPr>
            <p:ph type="body" sz="quarter" idx="13" hasCustomPrompt="1"/>
          </p:nvPr>
        </p:nvSpPr>
        <p:spPr>
          <a:xfrm>
            <a:off x="1206500" y="2245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2" name="Body Level One…"/>
          <p:cNvSpPr txBox="1"/>
          <p:nvPr>
            <p:ph type="body" sz="half" idx="1" hasCustomPrompt="1"/>
          </p:nvPr>
        </p:nvSpPr>
        <p:spPr>
          <a:xfrm>
            <a:off x="1206500" y="4248504"/>
            <a:ext cx="9779000" cy="8256012"/>
          </a:xfrm>
          <a:prstGeom prst="rect">
            <a:avLst/>
          </a:prstGeom>
        </p:spPr>
        <p:txBody>
          <a:bodyPr/>
          <a:lstStyle/>
          <a:p>
            <a:pPr/>
            <a:r>
              <a:t>Slide bullet text</a:t>
            </a:r>
          </a:p>
          <a:p>
            <a:pPr lvl="1"/>
            <a:r>
              <a:t/>
            </a:r>
          </a:p>
          <a:p>
            <a:pPr lvl="2"/>
            <a:r>
              <a:t/>
            </a:r>
          </a:p>
          <a:p>
            <a:pPr lvl="3"/>
            <a:r>
              <a:t/>
            </a:r>
          </a:p>
          <a:p>
            <a:pPr lvl="4"/>
            <a:r>
              <a:t/>
            </a:r>
          </a:p>
        </p:txBody>
      </p:sp>
      <p:sp>
        <p:nvSpPr>
          <p:cNvPr id="63" name="824910546_2681x1332.jpg"/>
          <p:cNvSpPr/>
          <p:nvPr>
            <p:ph type="pic" idx="14"/>
          </p:nvPr>
        </p:nvSpPr>
        <p:spPr>
          <a:xfrm>
            <a:off x="6380200" y="1263848"/>
            <a:ext cx="22529801" cy="11193471"/>
          </a:xfrm>
          <a:prstGeom prst="rect">
            <a:avLst/>
          </a:prstGeom>
        </p:spPr>
        <p:txBody>
          <a:bodyPr lIns="91439" tIns="45719" rIns="91439" bIns="45719">
            <a:noAutofit/>
          </a:bodyPr>
          <a:lstStyle/>
          <a:p>
            <a:pP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7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xfrm>
            <a:off x="1206500" y="952500"/>
            <a:ext cx="21971000" cy="1434949"/>
          </a:xfrm>
          <a:prstGeom prst="rect">
            <a:avLst/>
          </a:prstGeom>
        </p:spPr>
        <p:txBody>
          <a:bodyPr/>
          <a:lstStyle/>
          <a:p>
            <a:pPr/>
            <a:r>
              <a:t>Slide Title</a:t>
            </a:r>
          </a:p>
        </p:txBody>
      </p:sp>
      <p:sp>
        <p:nvSpPr>
          <p:cNvPr id="80" name="Slide Subtitle"/>
          <p:cNvSpPr txBox="1"/>
          <p:nvPr>
            <p:ph type="body" sz="quarter" idx="13"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06500" y="952500"/>
            <a:ext cx="21971000" cy="1435100"/>
          </a:xfrm>
          <a:prstGeom prst="rect">
            <a:avLst/>
          </a:prstGeom>
        </p:spPr>
        <p:txBody>
          <a:bodyPr/>
          <a:lstStyle/>
          <a:p>
            <a:pPr/>
            <a:r>
              <a:t>Agenda Title</a:t>
            </a:r>
          </a:p>
        </p:txBody>
      </p:sp>
      <p:sp>
        <p:nvSpPr>
          <p:cNvPr id="89" name="Agenda Subtitle"/>
          <p:cNvSpPr txBox="1"/>
          <p:nvPr>
            <p:ph type="body" sz="quarter" idx="13"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0" defTabSz="825500">
              <a:lnSpc>
                <a:spcPct val="100000"/>
              </a:lnSpc>
              <a:spcBef>
                <a:spcPts val="1800"/>
              </a:spcBef>
              <a:buSzTx/>
              <a:buNone/>
              <a:defRPr spc="-55" sz="5500"/>
            </a:lvl2pPr>
            <a:lvl3pPr marL="0" indent="0" defTabSz="825500">
              <a:lnSpc>
                <a:spcPct val="100000"/>
              </a:lnSpc>
              <a:spcBef>
                <a:spcPts val="1800"/>
              </a:spcBef>
              <a:buSzTx/>
              <a:buNone/>
              <a:defRPr spc="-55" sz="5500"/>
            </a:lvl3pPr>
            <a:lvl4pPr marL="0" indent="0" defTabSz="825500">
              <a:lnSpc>
                <a:spcPct val="100000"/>
              </a:lnSpc>
              <a:spcBef>
                <a:spcPts val="1800"/>
              </a:spcBef>
              <a:buSzTx/>
              <a:buNone/>
              <a:defRPr spc="-55" sz="5500"/>
            </a:lvl4pPr>
            <a:lvl5pPr marL="0" indent="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Fact information"/>
          <p:cNvSpPr txBox="1"/>
          <p:nvPr>
            <p:ph type="body" sz="quarter" idx="13"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07" name="Body Level One…"/>
          <p:cNvSpPr txBox="1"/>
          <p:nvPr>
            <p:ph type="body" idx="1" hasCustomPrompt="1"/>
          </p:nvPr>
        </p:nvSpPr>
        <p:spPr>
          <a:xfrm>
            <a:off x="1206500" y="935258"/>
            <a:ext cx="21971000" cy="7359063"/>
          </a:xfrm>
          <a:prstGeom prst="rect">
            <a:avLst/>
          </a:prstGeom>
        </p:spPr>
        <p:txBody>
          <a:bodyPr anchor="b"/>
          <a:lstStyle>
            <a:lvl1pPr marL="0" indent="0" algn="ctr">
              <a:lnSpc>
                <a:spcPct val="80000"/>
              </a:lnSpc>
              <a:spcBef>
                <a:spcPts val="0"/>
              </a:spcBef>
              <a:buSzTx/>
              <a:buNone/>
              <a:defRPr b="1" spc="-250" sz="25000"/>
            </a:lvl1pPr>
            <a:lvl2pPr marL="0" indent="0" algn="ctr">
              <a:lnSpc>
                <a:spcPct val="80000"/>
              </a:lnSpc>
              <a:spcBef>
                <a:spcPts val="0"/>
              </a:spcBef>
              <a:buSzTx/>
              <a:buNone/>
              <a:defRPr b="1" spc="-250" sz="25000"/>
            </a:lvl2pPr>
            <a:lvl3pPr marL="0" indent="0" algn="ctr">
              <a:lnSpc>
                <a:spcPct val="80000"/>
              </a:lnSpc>
              <a:spcBef>
                <a:spcPts val="0"/>
              </a:spcBef>
              <a:buSzTx/>
              <a:buNone/>
              <a:defRPr b="1" spc="-250" sz="25000"/>
            </a:lvl3pPr>
            <a:lvl4pPr marL="0" indent="0" algn="ctr">
              <a:lnSpc>
                <a:spcPct val="80000"/>
              </a:lnSpc>
              <a:spcBef>
                <a:spcPts val="0"/>
              </a:spcBef>
              <a:buSzTx/>
              <a:buNone/>
              <a:defRPr b="1" spc="-250" sz="25000"/>
            </a:lvl4pPr>
            <a:lvl5pPr marL="0" indent="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13"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16" name="Body Level One…"/>
          <p:cNvSpPr txBox="1"/>
          <p:nvPr>
            <p:ph type="body" sz="half" idx="1" hasCustomPrompt="1"/>
          </p:nvPr>
        </p:nvSpPr>
        <p:spPr>
          <a:xfrm>
            <a:off x="1753923" y="4939860"/>
            <a:ext cx="20876154" cy="3836280"/>
          </a:xfrm>
          <a:prstGeom prst="rect">
            <a:avLst/>
          </a:prstGeom>
        </p:spPr>
        <p:txBody>
          <a:bodyPr anchor="ct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469900">
              <a:spcBef>
                <a:spcPts val="0"/>
              </a:spcBef>
              <a:buSzTx/>
              <a:buNone/>
              <a:defRPr spc="-170" sz="8500">
                <a:latin typeface="Helvetica Neue Medium"/>
                <a:ea typeface="Helvetica Neue Medium"/>
                <a:cs typeface="Helvetica Neue Medium"/>
                <a:sym typeface="Helvetica Neue Medium"/>
              </a:defRPr>
            </a:lvl2pPr>
            <a:lvl3pPr marL="638923" indent="-469900">
              <a:spcBef>
                <a:spcPts val="0"/>
              </a:spcBef>
              <a:buSzTx/>
              <a:buNone/>
              <a:defRPr spc="-170" sz="8500">
                <a:latin typeface="Helvetica Neue Medium"/>
                <a:ea typeface="Helvetica Neue Medium"/>
                <a:cs typeface="Helvetica Neue Medium"/>
                <a:sym typeface="Helvetica Neue Medium"/>
              </a:defRPr>
            </a:lvl3pPr>
            <a:lvl4pPr marL="638923" indent="-469900">
              <a:spcBef>
                <a:spcPts val="0"/>
              </a:spcBef>
              <a:buSzTx/>
              <a:buNone/>
              <a:defRPr spc="-170" sz="8500">
                <a:latin typeface="Helvetica Neue Medium"/>
                <a:ea typeface="Helvetica Neue Medium"/>
                <a:cs typeface="Helvetica Neue Medium"/>
                <a:sym typeface="Helvetica Neue Medium"/>
              </a:defRPr>
            </a:lvl4pPr>
            <a:lvl5pPr marL="638923" indent="-469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862804876_960x639.jpg"/>
          <p:cNvSpPr/>
          <p:nvPr>
            <p:ph type="pic" sz="quarter" idx="13"/>
          </p:nvPr>
        </p:nvSpPr>
        <p:spPr>
          <a:xfrm>
            <a:off x="15430500" y="7085409"/>
            <a:ext cx="8128000" cy="5410201"/>
          </a:xfrm>
          <a:prstGeom prst="rect">
            <a:avLst/>
          </a:prstGeom>
        </p:spPr>
        <p:txBody>
          <a:bodyPr lIns="91439" tIns="45719" rIns="91439" bIns="45719">
            <a:noAutofit/>
          </a:bodyPr>
          <a:lstStyle/>
          <a:p>
            <a:pPr/>
          </a:p>
        </p:txBody>
      </p:sp>
      <p:sp>
        <p:nvSpPr>
          <p:cNvPr id="125" name="824910546_2681x1332.jpg"/>
          <p:cNvSpPr/>
          <p:nvPr>
            <p:ph type="pic" idx="14"/>
          </p:nvPr>
        </p:nvSpPr>
        <p:spPr>
          <a:xfrm>
            <a:off x="-2933700" y="1270000"/>
            <a:ext cx="22699133" cy="11277600"/>
          </a:xfrm>
          <a:prstGeom prst="rect">
            <a:avLst/>
          </a:prstGeom>
        </p:spPr>
        <p:txBody>
          <a:bodyPr lIns="91439" tIns="45719" rIns="91439" bIns="45719">
            <a:noAutofit/>
          </a:bodyPr>
          <a:lstStyle/>
          <a:p>
            <a:pPr/>
          </a:p>
        </p:txBody>
      </p:sp>
      <p:sp>
        <p:nvSpPr>
          <p:cNvPr id="126" name="575395635_960x639.jpg"/>
          <p:cNvSpPr/>
          <p:nvPr>
            <p:ph type="pic" sz="quarter" idx="15"/>
          </p:nvPr>
        </p:nvSpPr>
        <p:spPr>
          <a:xfrm>
            <a:off x="15430500" y="1270000"/>
            <a:ext cx="8128000" cy="54102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Image"/>
          <p:cNvSpPr/>
          <p:nvPr>
            <p:ph type="pic" idx="13"/>
          </p:nvPr>
        </p:nvSpPr>
        <p:spPr>
          <a:xfrm>
            <a:off x="-1511300" y="-3721100"/>
            <a:ext cx="28511500" cy="19030242"/>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00000"/>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FFFFFF"/>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FFFFFF"/>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he Giver by Lois Lowry"/>
          <p:cNvSpPr txBox="1"/>
          <p:nvPr>
            <p:ph type="ctrTitle"/>
          </p:nvPr>
        </p:nvSpPr>
        <p:spPr>
          <a:prstGeom prst="rect">
            <a:avLst/>
          </a:prstGeom>
        </p:spPr>
        <p:txBody>
          <a:bodyPr/>
          <a:lstStyle/>
          <a:p>
            <a:pPr lvl="1">
              <a:defRPr spc="-232" sz="11600"/>
            </a:pPr>
            <a:r>
              <a:t>The Giver </a:t>
            </a:r>
            <a:r>
              <a:rPr spc="-156" sz="7800"/>
              <a:t>by Lois Lowry</a:t>
            </a:r>
          </a:p>
        </p:txBody>
      </p:sp>
      <p:sp>
        <p:nvSpPr>
          <p:cNvPr id="152" name="Secondary English ILBC Maing…"/>
          <p:cNvSpPr txBox="1"/>
          <p:nvPr>
            <p:ph type="subTitle" sz="quarter" idx="1"/>
          </p:nvPr>
        </p:nvSpPr>
        <p:spPr>
          <a:prstGeom prst="rect">
            <a:avLst/>
          </a:prstGeom>
        </p:spPr>
        <p:txBody>
          <a:bodyPr/>
          <a:lstStyle/>
          <a:p>
            <a:pPr/>
            <a:r>
              <a:t>Secondary English ILBC Maing </a:t>
            </a:r>
          </a:p>
          <a:p>
            <a:pPr>
              <a:defRPr sz="5000"/>
            </a:pPr>
            <a:r>
              <a:t>Utopian Community Project: Eighth Book Review</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Slide Title"/>
          <p:cNvSpPr txBox="1"/>
          <p:nvPr>
            <p:ph type="title"/>
          </p:nvPr>
        </p:nvSpPr>
        <p:spPr>
          <a:prstGeom prst="rect">
            <a:avLst/>
          </a:prstGeom>
        </p:spPr>
        <p:txBody>
          <a:bodyPr/>
          <a:lstStyle/>
          <a:p>
            <a:pPr/>
          </a:p>
        </p:txBody>
      </p:sp>
      <p:sp>
        <p:nvSpPr>
          <p:cNvPr id="155" name="Slide Subtitle"/>
          <p:cNvSpPr txBox="1"/>
          <p:nvPr>
            <p:ph type="body" idx="13"/>
          </p:nvPr>
        </p:nvSpPr>
        <p:spPr>
          <a:prstGeom prst="rect">
            <a:avLst/>
          </a:prstGeom>
        </p:spPr>
        <p:txBody>
          <a:bodyPr/>
          <a:lstStyle/>
          <a:p>
            <a:pPr/>
          </a:p>
        </p:txBody>
      </p:sp>
      <p:sp>
        <p:nvSpPr>
          <p:cNvPr id="156" name="AI: critical thinking skills, literature, creativity essential…"/>
          <p:cNvSpPr txBox="1"/>
          <p:nvPr>
            <p:ph type="body" idx="1"/>
          </p:nvPr>
        </p:nvSpPr>
        <p:spPr>
          <a:prstGeom prst="rect">
            <a:avLst/>
          </a:prstGeom>
        </p:spPr>
        <p:txBody>
          <a:bodyPr/>
          <a:lstStyle/>
          <a:p>
            <a:pPr/>
            <a:r>
              <a:t>AI: critical thinking skills, literature, creativity essential </a:t>
            </a:r>
          </a:p>
          <a:p>
            <a:pPr/>
            <a:r>
              <a:t>dystopia: popular genre: prediction of future (technology) </a:t>
            </a:r>
          </a:p>
          <a:p>
            <a:pPr lvl="1"/>
            <a:r>
              <a:t>George Orwell 1984: Big Brother (government) </a:t>
            </a:r>
          </a:p>
          <a:p>
            <a:pPr lvl="1"/>
            <a:r>
              <a:t>Adam Huxley: Brave New World (genetic engineering)</a:t>
            </a:r>
          </a:p>
          <a:p>
            <a:pPr/>
            <a:r>
              <a:t>euthanasia/infanticide </a:t>
            </a:r>
          </a:p>
          <a:p>
            <a:pPr/>
            <a:r>
              <a:t>Receiver of memory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Slide Title"/>
          <p:cNvSpPr txBox="1"/>
          <p:nvPr>
            <p:ph type="title"/>
          </p:nvPr>
        </p:nvSpPr>
        <p:spPr>
          <a:prstGeom prst="rect">
            <a:avLst/>
          </a:prstGeom>
        </p:spPr>
        <p:txBody>
          <a:bodyPr/>
          <a:lstStyle/>
          <a:p>
            <a:pPr/>
          </a:p>
        </p:txBody>
      </p:sp>
      <p:sp>
        <p:nvSpPr>
          <p:cNvPr id="159" name="Slide Subtitle"/>
          <p:cNvSpPr txBox="1"/>
          <p:nvPr>
            <p:ph type="body" idx="13"/>
          </p:nvPr>
        </p:nvSpPr>
        <p:spPr>
          <a:prstGeom prst="rect">
            <a:avLst/>
          </a:prstGeom>
        </p:spPr>
        <p:txBody>
          <a:bodyPr/>
          <a:lstStyle/>
          <a:p>
            <a:pPr/>
          </a:p>
        </p:txBody>
      </p:sp>
      <p:sp>
        <p:nvSpPr>
          <p:cNvPr id="160" name="Hans Anderson’s “The Little Match Girl”: in her dream/ after death (within home) left ambiguous/unclear for readers to interpret…"/>
          <p:cNvSpPr txBox="1"/>
          <p:nvPr>
            <p:ph type="body" idx="1"/>
          </p:nvPr>
        </p:nvSpPr>
        <p:spPr>
          <a:prstGeom prst="rect">
            <a:avLst/>
          </a:prstGeom>
        </p:spPr>
        <p:txBody>
          <a:bodyPr/>
          <a:lstStyle/>
          <a:p>
            <a:pPr/>
            <a:r>
              <a:t>Hans Anderson’s “The Little Match Girl”: in her dream/ after death (within home) left ambiguous/unclear for readers to interpret </a:t>
            </a:r>
          </a:p>
          <a:p>
            <a:pPr/>
            <a:r>
              <a:t>Likewise ending left ambiguous (Jonas riding the sled within his sister) left ambiguous whether to within the society or they have escaped the society to a far away land or even afterlife: whether they are riding this sled down the mountain in a dreamlike/surreal state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lide Title"/>
          <p:cNvSpPr txBox="1"/>
          <p:nvPr>
            <p:ph type="title"/>
          </p:nvPr>
        </p:nvSpPr>
        <p:spPr>
          <a:prstGeom prst="rect">
            <a:avLst/>
          </a:prstGeom>
        </p:spPr>
        <p:txBody>
          <a:bodyPr/>
          <a:lstStyle/>
          <a:p>
            <a:pPr/>
          </a:p>
        </p:txBody>
      </p:sp>
      <p:sp>
        <p:nvSpPr>
          <p:cNvPr id="163" name="Slide Subtitle"/>
          <p:cNvSpPr txBox="1"/>
          <p:nvPr>
            <p:ph type="body" idx="13"/>
          </p:nvPr>
        </p:nvSpPr>
        <p:spPr>
          <a:prstGeom prst="rect">
            <a:avLst/>
          </a:prstGeom>
        </p:spPr>
        <p:txBody>
          <a:bodyPr/>
          <a:lstStyle/>
          <a:p>
            <a:pPr/>
          </a:p>
        </p:txBody>
      </p:sp>
      <p:sp>
        <p:nvSpPr>
          <p:cNvPr id="164" name="Government…"/>
          <p:cNvSpPr txBox="1"/>
          <p:nvPr>
            <p:ph type="body" idx="1"/>
          </p:nvPr>
        </p:nvSpPr>
        <p:spPr>
          <a:prstGeom prst="rect">
            <a:avLst/>
          </a:prstGeom>
        </p:spPr>
        <p:txBody>
          <a:bodyPr/>
          <a:lstStyle/>
          <a:p>
            <a:pPr marL="0" indent="0" defTabSz="457200">
              <a:lnSpc>
                <a:spcPct val="100000"/>
              </a:lnSpc>
              <a:spcBef>
                <a:spcPts val="0"/>
              </a:spcBef>
              <a:buSzTx/>
              <a:buNone/>
              <a:defRPr sz="1866" u="sng">
                <a:solidFill>
                  <a:srgbClr val="385623"/>
                </a:solidFill>
                <a:uFill>
                  <a:solidFill>
                    <a:srgbClr val="385623"/>
                  </a:solidFill>
                </a:uFill>
                <a:latin typeface="Helvetica"/>
                <a:ea typeface="Helvetica"/>
                <a:cs typeface="Helvetica"/>
                <a:sym typeface="Helvetica"/>
              </a:defRPr>
            </a:pPr>
            <a:r>
              <a:t>Government</a:t>
            </a:r>
            <a:r>
              <a:rPr u="none"/>
              <a:t> </a:t>
            </a:r>
            <a:endParaRPr sz="1200" u="none">
              <a:solidFill>
                <a:srgbClr val="000000">
                  <a:alpha val="84706"/>
                </a:srgbClr>
              </a:solidFill>
              <a:latin typeface="Arial"/>
              <a:ea typeface="Arial"/>
              <a:cs typeface="Arial"/>
              <a:sym typeface="Arial"/>
            </a:endParaRPr>
          </a:p>
          <a:p>
            <a:pPr marL="0" indent="0" defTabSz="457200">
              <a:lnSpc>
                <a:spcPct val="100000"/>
              </a:lnSpc>
              <a:spcBef>
                <a:spcPts val="0"/>
              </a:spcBef>
              <a:buSzTx/>
              <a:buNone/>
              <a:defRPr sz="1600">
                <a:solidFill>
                  <a:srgbClr val="385623"/>
                </a:solidFill>
                <a:uFill>
                  <a:solidFill>
                    <a:srgbClr val="385623"/>
                  </a:solidFill>
                </a:uFill>
                <a:latin typeface="Comic Sans MS"/>
                <a:ea typeface="Comic Sans MS"/>
                <a:cs typeface="Comic Sans MS"/>
                <a:sym typeface="Comic Sans MS"/>
              </a:defRPr>
            </a:pPr>
            <a:r>
              <a:t>Government is the major factors that make up a utopian community. In my country, there is democracy which means that all adult citizens are allowed to vote for a person they like best or whom they think fits the government of the country best. For the people to live in a good and peaceful society, there must be no or low rates in crimes, pollution and incidents. To make sure that they are well organized, the government must make rules that everyone in the society must follow. For example, in my community, there are rules such as “No throwing litter on the roads”, “Criminals are to be arrested and taken action” and “No cutting down trees in some areas”. Police also go around the community to make sure that people are following these rules and that no one is breaking them. If all the people in the community follow these rules and regulations, the community would be a utopian community and people could like their best lives. </a:t>
            </a:r>
            <a:endParaRPr sz="1200">
              <a:solidFill>
                <a:srgbClr val="000000">
                  <a:alpha val="84706"/>
                </a:srgbClr>
              </a:solidFill>
              <a:latin typeface="Arial"/>
              <a:ea typeface="Arial"/>
              <a:cs typeface="Arial"/>
              <a:sym typeface="Arial"/>
            </a:endParaRPr>
          </a:p>
          <a:p>
            <a:pPr marL="0" indent="609600" defTabSz="457200">
              <a:lnSpc>
                <a:spcPct val="100000"/>
              </a:lnSpc>
              <a:spcBef>
                <a:spcPts val="0"/>
              </a:spcBef>
              <a:buSzTx/>
              <a:buNone/>
              <a:defRPr sz="1866">
                <a:solidFill>
                  <a:srgbClr val="385623"/>
                </a:solidFill>
                <a:uFill>
                  <a:solidFill>
                    <a:srgbClr val="385623"/>
                  </a:solidFill>
                </a:uFill>
                <a:latin typeface="Comic Sans MS"/>
                <a:ea typeface="Comic Sans MS"/>
                <a:cs typeface="Comic Sans MS"/>
                <a:sym typeface="Comic Sans MS"/>
              </a:defRPr>
            </a:pPr>
            <a:r>
              <a:t> </a:t>
            </a:r>
            <a:endParaRPr sz="1200">
              <a:solidFill>
                <a:srgbClr val="000000">
                  <a:alpha val="84706"/>
                </a:srgbClr>
              </a:solidFill>
              <a:latin typeface="Arial"/>
              <a:ea typeface="Arial"/>
              <a:cs typeface="Arial"/>
              <a:sym typeface="Arial"/>
            </a:endParaRPr>
          </a:p>
          <a:p>
            <a:pPr marL="0" indent="0" defTabSz="457200">
              <a:lnSpc>
                <a:spcPct val="100000"/>
              </a:lnSpc>
              <a:spcBef>
                <a:spcPts val="0"/>
              </a:spcBef>
              <a:buSzTx/>
              <a:buNone/>
              <a:defRPr sz="1866" u="sng">
                <a:solidFill>
                  <a:srgbClr val="385623"/>
                </a:solidFill>
                <a:uFill>
                  <a:solidFill>
                    <a:srgbClr val="385623"/>
                  </a:solidFill>
                </a:uFill>
                <a:latin typeface="Helvetica"/>
                <a:ea typeface="Helvetica"/>
                <a:cs typeface="Helvetica"/>
                <a:sym typeface="Helvetica"/>
              </a:defRPr>
            </a:pPr>
            <a:r>
              <a:t>Education</a:t>
            </a:r>
            <a:r>
              <a:rPr u="none"/>
              <a:t> </a:t>
            </a:r>
            <a:endParaRPr sz="1200" u="none">
              <a:solidFill>
                <a:srgbClr val="000000">
                  <a:alpha val="84706"/>
                </a:srgbClr>
              </a:solidFill>
              <a:latin typeface="Arial"/>
              <a:ea typeface="Arial"/>
              <a:cs typeface="Arial"/>
              <a:sym typeface="Arial"/>
            </a:endParaRPr>
          </a:p>
          <a:p>
            <a:pPr marL="0" indent="0" defTabSz="457200">
              <a:lnSpc>
                <a:spcPct val="100000"/>
              </a:lnSpc>
              <a:spcBef>
                <a:spcPts val="0"/>
              </a:spcBef>
              <a:buSzTx/>
              <a:buNone/>
              <a:defRPr sz="1600">
                <a:solidFill>
                  <a:srgbClr val="385623"/>
                </a:solidFill>
                <a:uFill>
                  <a:solidFill>
                    <a:srgbClr val="385623"/>
                  </a:solidFill>
                </a:uFill>
                <a:latin typeface="Comic Sans MS"/>
                <a:ea typeface="Comic Sans MS"/>
                <a:cs typeface="Comic Sans MS"/>
                <a:sym typeface="Comic Sans MS"/>
              </a:defRPr>
            </a:pPr>
            <a:r>
              <a:t>Education is placed second among the factors of a utopian community. A good education is needed for people to take care of their society. All the teachers are monitored for the first few years of their teaching career. This will ensure that the teachers are doing their jobs well and this will also prevent the misuse of authority by teachers. The students must also learn well from their teachers so that when they grew up, they can make better changes for a better society.  </a:t>
            </a:r>
            <a:endParaRPr sz="1200">
              <a:solidFill>
                <a:srgbClr val="000000">
                  <a:alpha val="84706"/>
                </a:srgbClr>
              </a:solidFill>
              <a:latin typeface="Arial"/>
              <a:ea typeface="Arial"/>
              <a:cs typeface="Arial"/>
              <a:sym typeface="Arial"/>
            </a:endParaRPr>
          </a:p>
          <a:p>
            <a:pPr marL="0" indent="0" defTabSz="457200">
              <a:lnSpc>
                <a:spcPct val="100000"/>
              </a:lnSpc>
              <a:spcBef>
                <a:spcPts val="0"/>
              </a:spcBef>
              <a:buSzTx/>
              <a:buNone/>
              <a:defRPr sz="1866">
                <a:solidFill>
                  <a:srgbClr val="385623"/>
                </a:solidFill>
                <a:uFill>
                  <a:solidFill>
                    <a:srgbClr val="385623"/>
                  </a:solidFill>
                </a:uFill>
                <a:latin typeface="Comic Sans MS"/>
                <a:ea typeface="Comic Sans MS"/>
                <a:cs typeface="Comic Sans MS"/>
                <a:sym typeface="Comic Sans MS"/>
              </a:defRPr>
            </a:pPr>
            <a:r>
              <a:t> </a:t>
            </a:r>
            <a:endParaRPr sz="1200">
              <a:solidFill>
                <a:srgbClr val="000000">
                  <a:alpha val="84706"/>
                </a:srgbClr>
              </a:solidFill>
              <a:latin typeface="Arial"/>
              <a:ea typeface="Arial"/>
              <a:cs typeface="Arial"/>
              <a:sym typeface="Arial"/>
            </a:endParaRPr>
          </a:p>
          <a:p>
            <a:pPr marL="0" indent="0" defTabSz="457200">
              <a:lnSpc>
                <a:spcPct val="100000"/>
              </a:lnSpc>
              <a:spcBef>
                <a:spcPts val="0"/>
              </a:spcBef>
              <a:buSzTx/>
              <a:buNone/>
              <a:defRPr sz="1866" u="sng">
                <a:solidFill>
                  <a:srgbClr val="385623"/>
                </a:solidFill>
                <a:uFill>
                  <a:solidFill>
                    <a:srgbClr val="385623"/>
                  </a:solidFill>
                </a:uFill>
                <a:latin typeface="Helvetica"/>
                <a:ea typeface="Helvetica"/>
                <a:cs typeface="Helvetica"/>
                <a:sym typeface="Helvetica"/>
              </a:defRPr>
            </a:pPr>
            <a:r>
              <a:t>Family</a:t>
            </a:r>
            <a:r>
              <a:rPr u="none"/>
              <a:t> </a:t>
            </a:r>
            <a:endParaRPr sz="1200" u="none">
              <a:solidFill>
                <a:srgbClr val="000000">
                  <a:alpha val="84706"/>
                </a:srgbClr>
              </a:solidFill>
              <a:latin typeface="Arial"/>
              <a:ea typeface="Arial"/>
              <a:cs typeface="Arial"/>
              <a:sym typeface="Arial"/>
            </a:endParaRPr>
          </a:p>
          <a:p>
            <a:pPr marL="0" indent="0" defTabSz="457200">
              <a:lnSpc>
                <a:spcPct val="100000"/>
              </a:lnSpc>
              <a:spcBef>
                <a:spcPts val="0"/>
              </a:spcBef>
              <a:buSzTx/>
              <a:buNone/>
              <a:defRPr sz="1600">
                <a:solidFill>
                  <a:srgbClr val="385623"/>
                </a:solidFill>
                <a:uFill>
                  <a:solidFill>
                    <a:srgbClr val="385623"/>
                  </a:solidFill>
                </a:uFill>
                <a:latin typeface="Comic Sans MS"/>
                <a:ea typeface="Comic Sans MS"/>
                <a:cs typeface="Comic Sans MS"/>
                <a:sym typeface="Comic Sans MS"/>
              </a:defRPr>
            </a:pPr>
            <a:r>
              <a:t>The third factor would be family. Even though family is the third factor, it is the most important thing that is needed for a good community. Family should live in the same housing so that they can be closer to each other. Family should always come first before anything else. With lots of good and happy families in a society, this could make up a utopian community. </a:t>
            </a:r>
            <a:endParaRPr sz="1200">
              <a:solidFill>
                <a:srgbClr val="000000">
                  <a:alpha val="84706"/>
                </a:srgbClr>
              </a:solidFill>
              <a:latin typeface="Arial"/>
              <a:ea typeface="Arial"/>
              <a:cs typeface="Arial"/>
              <a:sym typeface="Arial"/>
            </a:endParaRPr>
          </a:p>
          <a:p>
            <a:pPr marL="0" indent="609600" algn="just" defTabSz="457200">
              <a:lnSpc>
                <a:spcPct val="100000"/>
              </a:lnSpc>
              <a:spcBef>
                <a:spcPts val="0"/>
              </a:spcBef>
              <a:buSzTx/>
              <a:buNone/>
              <a:defRPr sz="1600">
                <a:solidFill>
                  <a:srgbClr val="385623"/>
                </a:solidFill>
                <a:uFill>
                  <a:solidFill>
                    <a:srgbClr val="385623"/>
                  </a:solidFill>
                </a:uFill>
                <a:latin typeface="Comic Sans MS"/>
                <a:ea typeface="Comic Sans MS"/>
                <a:cs typeface="Comic Sans MS"/>
                <a:sym typeface="Comic Sans MS"/>
              </a:defRPr>
            </a:pPr>
            <a:r>
              <a:t> </a:t>
            </a:r>
            <a:endParaRPr sz="1200">
              <a:solidFill>
                <a:srgbClr val="000000">
                  <a:alpha val="84706"/>
                </a:srgbClr>
              </a:solidFill>
              <a:latin typeface="Arial"/>
              <a:ea typeface="Arial"/>
              <a:cs typeface="Arial"/>
              <a:sym typeface="Arial"/>
            </a:endParaRPr>
          </a:p>
          <a:p>
            <a:pPr marL="0" indent="0" defTabSz="457200">
              <a:lnSpc>
                <a:spcPct val="100000"/>
              </a:lnSpc>
              <a:spcBef>
                <a:spcPts val="0"/>
              </a:spcBef>
              <a:buSzTx/>
              <a:buNone/>
              <a:defRPr sz="1866" u="sng">
                <a:solidFill>
                  <a:srgbClr val="385623"/>
                </a:solidFill>
                <a:uFill>
                  <a:solidFill>
                    <a:srgbClr val="385623"/>
                  </a:solidFill>
                </a:uFill>
                <a:latin typeface="Helvetica"/>
                <a:ea typeface="Helvetica"/>
                <a:cs typeface="Helvetica"/>
                <a:sym typeface="Helvetica"/>
              </a:defRPr>
            </a:pPr>
            <a:r>
              <a:t>Money and Employment</a:t>
            </a:r>
            <a:r>
              <a:rPr u="none"/>
              <a:t> </a:t>
            </a:r>
            <a:endParaRPr sz="1200" u="none">
              <a:solidFill>
                <a:srgbClr val="000000">
                  <a:alpha val="84706"/>
                </a:srgbClr>
              </a:solidFill>
              <a:latin typeface="Arial"/>
              <a:ea typeface="Arial"/>
              <a:cs typeface="Arial"/>
              <a:sym typeface="Arial"/>
            </a:endParaRPr>
          </a:p>
          <a:p>
            <a:pPr marL="0" indent="0" defTabSz="457200">
              <a:lnSpc>
                <a:spcPct val="100000"/>
              </a:lnSpc>
              <a:spcBef>
                <a:spcPts val="0"/>
              </a:spcBef>
              <a:buSzTx/>
              <a:buNone/>
              <a:defRPr sz="1600">
                <a:solidFill>
                  <a:srgbClr val="385623"/>
                </a:solidFill>
                <a:uFill>
                  <a:solidFill>
                    <a:srgbClr val="385623"/>
                  </a:solidFill>
                </a:uFill>
                <a:latin typeface="Comic Sans MS"/>
                <a:ea typeface="Comic Sans MS"/>
                <a:cs typeface="Comic Sans MS"/>
                <a:sym typeface="Comic Sans MS"/>
              </a:defRPr>
            </a:pPr>
            <a:r>
              <a:t>Last but not least is money and employment. In a community, there are jobs such as lawyers, doctors and teachers. These are all important jobs because they can help to make up a good community. Lawyers would defend the rights of people in courts. Doctors could help and prevent the people from harmful factors like diseases. Teachers can give good education to people. There are also lots of businessmen, especially in a well-developed society. Money is also an important factor leading to a utopian community. Having money makes people enjoy a better life but money cannot solve all problems. Overall, working at your dream occupation and having a good amount of money can lead to a utopian community.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Slide Title"/>
          <p:cNvSpPr txBox="1"/>
          <p:nvPr>
            <p:ph type="title"/>
          </p:nvPr>
        </p:nvSpPr>
        <p:spPr>
          <a:prstGeom prst="rect">
            <a:avLst/>
          </a:prstGeom>
        </p:spPr>
        <p:txBody>
          <a:bodyPr/>
          <a:lstStyle/>
          <a:p>
            <a:pPr/>
          </a:p>
        </p:txBody>
      </p:sp>
      <p:sp>
        <p:nvSpPr>
          <p:cNvPr id="167" name="Slide Subtitle"/>
          <p:cNvSpPr txBox="1"/>
          <p:nvPr>
            <p:ph type="body" idx="13"/>
          </p:nvPr>
        </p:nvSpPr>
        <p:spPr>
          <a:prstGeom prst="rect">
            <a:avLst/>
          </a:prstGeom>
        </p:spPr>
        <p:txBody>
          <a:bodyPr/>
          <a:lstStyle/>
          <a:p>
            <a:pPr/>
          </a:p>
        </p:txBody>
      </p:sp>
      <p:sp>
        <p:nvSpPr>
          <p:cNvPr id="168" name="The dystopia in The Giver (by Lois Lowry) is a society where there is no pain, no fear, no hatred and just in general, no negative thoughts. But there are limitations, being the fact that there has to be a person to perceive this negativity, The Giver. I"/>
          <p:cNvSpPr txBox="1"/>
          <p:nvPr>
            <p:ph type="body" idx="1"/>
          </p:nvPr>
        </p:nvSpPr>
        <p:spPr>
          <a:prstGeom prst="rect">
            <a:avLst/>
          </a:prstGeom>
        </p:spPr>
        <p:txBody>
          <a:bodyPr/>
          <a:lstStyle>
            <a:lvl1pPr marL="0" indent="609600" algn="just" defTabSz="457200">
              <a:lnSpc>
                <a:spcPct val="100000"/>
              </a:lnSpc>
              <a:spcBef>
                <a:spcPts val="0"/>
              </a:spcBef>
              <a:buSzTx/>
              <a:buNone/>
              <a:defRPr sz="1466">
                <a:solidFill>
                  <a:srgbClr val="385623"/>
                </a:solidFill>
                <a:latin typeface="Arial"/>
                <a:ea typeface="Arial"/>
                <a:cs typeface="Arial"/>
                <a:sym typeface="Arial"/>
              </a:defRPr>
            </a:lvl1pPr>
          </a:lstStyle>
          <a:p>
            <a:pPr/>
            <a:r>
              <a:t>The dystopia in The Giver (by Lois Lowry) is a society where there is no pain, no fear, no hatred and just in general, no negative thoughts. But there are limitations, being the fact that there has to be a person to perceive this negativity, The Giver. In that society, there are no misfits, everyone acts identical. When children are born, they spend their first few years in a nursery, away from their birth mother or any other parental figures, removing the element of family from a child’s life. The adults, on the other hand, live together without any children until they pass away. When a child reaches the age of 12, they are assigned a job and a career path, also removing the element of choice. With everyone acting alike, people who don’t meet a very dark end. But other than that, it is a perfect society where everything is made convenient for everyone and there are no disagreements between one another.</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Slide Title"/>
          <p:cNvSpPr txBox="1"/>
          <p:nvPr>
            <p:ph type="title"/>
          </p:nvPr>
        </p:nvSpPr>
        <p:spPr>
          <a:prstGeom prst="rect">
            <a:avLst/>
          </a:prstGeom>
        </p:spPr>
        <p:txBody>
          <a:bodyPr/>
          <a:lstStyle/>
          <a:p>
            <a:pPr/>
          </a:p>
        </p:txBody>
      </p:sp>
      <p:sp>
        <p:nvSpPr>
          <p:cNvPr id="171" name="Slide Subtitle"/>
          <p:cNvSpPr txBox="1"/>
          <p:nvPr>
            <p:ph type="body" idx="13"/>
          </p:nvPr>
        </p:nvSpPr>
        <p:spPr>
          <a:prstGeom prst="rect">
            <a:avLst/>
          </a:prstGeom>
        </p:spPr>
        <p:txBody>
          <a:bodyPr/>
          <a:lstStyle/>
          <a:p>
            <a:pPr/>
          </a:p>
        </p:txBody>
      </p:sp>
      <p:sp>
        <p:nvSpPr>
          <p:cNvPr id="172" name="The Giver Utopian Community Project…"/>
          <p:cNvSpPr txBox="1"/>
          <p:nvPr>
            <p:ph type="body" idx="1"/>
          </p:nvPr>
        </p:nvSpPr>
        <p:spPr>
          <a:xfrm>
            <a:off x="576580" y="4248504"/>
            <a:ext cx="21971000" cy="8256012"/>
          </a:xfrm>
          <a:prstGeom prst="rect">
            <a:avLst/>
          </a:prstGeom>
        </p:spPr>
        <p:txBody>
          <a:bodyPr/>
          <a:lstStyle/>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The Giver Utopian Community Project </a:t>
            </a:r>
            <a:endParaRPr sz="1200">
              <a:latin typeface="Arial"/>
              <a:ea typeface="Arial"/>
              <a:cs typeface="Arial"/>
              <a:sym typeface="Arial"/>
            </a:endParaR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For this week project, I will be describing about the book named"The Giver". It is about a utopian community  where many components make up the community.Education,Family,Employments and Money. </a:t>
            </a:r>
            <a:endParaRPr sz="1200">
              <a:latin typeface="Arial"/>
              <a:ea typeface="Arial"/>
              <a:cs typeface="Arial"/>
              <a:sym typeface="Arial"/>
            </a:endParaR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Government </a:t>
            </a:r>
            <a:endParaRPr sz="1200">
              <a:latin typeface="Arial"/>
              <a:ea typeface="Arial"/>
              <a:cs typeface="Arial"/>
              <a:sym typeface="Arial"/>
            </a:endParaR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The government is the institution through which a society makes and enforces its public policies. To make a great community, government is an important component.There can be different types of ruing systems. In Utopian Community, it is a democracy where people can vote and choose their own leader. People in the paliaments make laws and discuss about how they can make a country or a community better. There are many different kinds of laws around the world. And of course there are also laws in the Utopian Community. Polices are around and watch out if someone is breaking the laws. If they found so, they discuss with a lawyer whether the criminal should go in the jail or not depending on the case. </a:t>
            </a:r>
            <a:endParaRPr sz="1200">
              <a:latin typeface="Arial"/>
              <a:ea typeface="Arial"/>
              <a:cs typeface="Arial"/>
              <a:sym typeface="Arial"/>
            </a:endParaR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Education </a:t>
            </a:r>
            <a:endParaRPr sz="1200">
              <a:latin typeface="Arial"/>
              <a:ea typeface="Arial"/>
              <a:cs typeface="Arial"/>
              <a:sym typeface="Arial"/>
            </a:endParaR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Education is also another big important component of making a good community.Education is the process which people aquire knowledge, skills, habits, values or attitudes.The word education is also used to describe the results of the process. Usually, there are 5 schools days a week and the schools are closed in the weekends. There can be good and bad reasons for going schools in the weekends. Students might get too much stress and can be depressed. But in Utopian Community,there are 3 buildings for one school. They have elementary, middle school and high school. On Friday they don’t go to school but they have volunteering at schools. The school provides food for lunch on the school days and sometimes there can be special events too. </a:t>
            </a:r>
            <a:endParaRPr sz="1200">
              <a:latin typeface="Arial"/>
              <a:ea typeface="Arial"/>
              <a:cs typeface="Arial"/>
              <a:sym typeface="Arial"/>
            </a:endParaR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Family </a:t>
            </a:r>
            <a:endParaRPr sz="1200">
              <a:latin typeface="Arial"/>
              <a:ea typeface="Arial"/>
              <a:cs typeface="Arial"/>
              <a:sym typeface="Arial"/>
            </a:endParaR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Another componentthat makes up the community is Family. Family is a group of people that are there for you when you need them. This doesn't have to be a group of blood related people. Fathers go out and find money for the family and moms stay at home taking care of their kids. </a:t>
            </a:r>
            <a:endParaRPr sz="1200">
              <a:latin typeface="Arial"/>
              <a:ea typeface="Arial"/>
              <a:cs typeface="Arial"/>
              <a:sym typeface="Arial"/>
            </a:endParaR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Employments &amp; Money </a:t>
            </a:r>
            <a:endParaRPr sz="1200">
              <a:latin typeface="Arial"/>
              <a:ea typeface="Arial"/>
              <a:cs typeface="Arial"/>
              <a:sym typeface="Arial"/>
            </a:endParaRPr>
          </a:p>
          <a:p>
            <a:pPr marL="0" indent="0" defTabSz="457200">
              <a:lnSpc>
                <a:spcPct val="100000"/>
              </a:lnSpc>
              <a:spcBef>
                <a:spcPts val="0"/>
              </a:spcBef>
              <a:buSzTx/>
              <a:buNone/>
              <a:defRPr sz="1200">
                <a:solidFill>
                  <a:srgbClr val="000000">
                    <a:alpha val="84706"/>
                  </a:srgbClr>
                </a:solidFill>
                <a:latin typeface="Arial"/>
                <a:ea typeface="Arial"/>
                <a:cs typeface="Arial"/>
                <a:sym typeface="Arial"/>
              </a:defRPr>
            </a:pPr>
          </a:p>
          <a:p>
            <a:pPr marL="0" indent="0" defTabSz="457200">
              <a:lnSpc>
                <a:spcPct val="100000"/>
              </a:lnSpc>
              <a:spcBef>
                <a:spcPts val="0"/>
              </a:spcBef>
              <a:buSzTx/>
              <a:buNone/>
              <a:defRPr sz="1333">
                <a:solidFill>
                  <a:srgbClr val="000000">
                    <a:alpha val="84706"/>
                  </a:srgbClr>
                </a:solidFill>
                <a:latin typeface="Helvetica"/>
                <a:ea typeface="Helvetica"/>
                <a:cs typeface="Helvetica"/>
                <a:sym typeface="Helvetica"/>
              </a:defRPr>
            </a:pPr>
            <a:r>
              <a:t>Last but not least, that makes up the community is Employment and Money. People has to be finding money for their own and families' goods. Every people lives aren't the same.The doctors would be in the hospitals curing diseases of the patients. Lawyers would be discussing and talking for the rights in the court. The teachers would be teaching at schools to the students. The businessmen would be busy doing his work and checking if the work is doing great or not. And the workers would also be doing suitable jobs to find money for themselves and families.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Slide Title"/>
          <p:cNvSpPr txBox="1"/>
          <p:nvPr>
            <p:ph type="title"/>
          </p:nvPr>
        </p:nvSpPr>
        <p:spPr>
          <a:prstGeom prst="rect">
            <a:avLst/>
          </a:prstGeom>
        </p:spPr>
        <p:txBody>
          <a:bodyPr/>
          <a:lstStyle/>
          <a:p>
            <a:pPr/>
          </a:p>
        </p:txBody>
      </p:sp>
      <p:sp>
        <p:nvSpPr>
          <p:cNvPr id="175" name="Slide Subtitle"/>
          <p:cNvSpPr txBox="1"/>
          <p:nvPr>
            <p:ph type="body" idx="13"/>
          </p:nvPr>
        </p:nvSpPr>
        <p:spPr>
          <a:prstGeom prst="rect">
            <a:avLst/>
          </a:prstGeom>
        </p:spPr>
        <p:txBody>
          <a:bodyPr/>
          <a:lstStyle/>
          <a:p>
            <a:pPr/>
          </a:p>
        </p:txBody>
      </p:sp>
      <p:sp>
        <p:nvSpPr>
          <p:cNvPr id="176" name="In the community fear, hunger, illness, conflict, pain and hatred is eliminated. The most-valued thing is sameness. Everyone strives to be the same, to not stick out.  In the process of working toward it, the elders at some point or another decided to gi"/>
          <p:cNvSpPr txBox="1"/>
          <p:nvPr>
            <p:ph type="body" idx="1"/>
          </p:nvPr>
        </p:nvSpPr>
        <p:spPr>
          <a:prstGeom prst="rect">
            <a:avLst/>
          </a:prstGeom>
        </p:spPr>
        <p:txBody>
          <a:bodyPr/>
          <a:lstStyle/>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In the community fear, hunger, illness, conflict, pain and hatred is eliminated. The most-valued thing is sameness. Everyone strives to be the same, to not stick out.  In the process of working toward it, the elders at some point or another decided to give up the ability to see color (all colors are the same now) as well as most emotions, including love and hate, and any fluctuations in weather or climate.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In order to keep the community running smoothly, families are placed together by the powers-that-be.  Marriages don't occur for love. They are arranged.  Children are assigned to adoptive families, with one girl and one boy in each family.  Adults take pills to prevent any romantic feelings. The giver has to submit to strict rules governing their behavior, relationships and language.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Children are raised with an emphasis on this so it's important. They are born to women whose job it is to have children and raised in batches. Once they are assigned to families, they are given numbers and move through school with their classes.  Each year, some new marker happens at graduation.  Once they reach adolescence, a job is chosen for them and assigned, and they train for that job.  This is the first time anything has been different between them.  Prior to this, every child is treated exactly the same. Theres no jobs.  With the exception of the leaders, no one is more important than another, and money doesn't exist.  Released means killed in the society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Slide Title"/>
          <p:cNvSpPr txBox="1"/>
          <p:nvPr>
            <p:ph type="title"/>
          </p:nvPr>
        </p:nvSpPr>
        <p:spPr>
          <a:prstGeom prst="rect">
            <a:avLst/>
          </a:prstGeom>
        </p:spPr>
        <p:txBody>
          <a:bodyPr/>
          <a:lstStyle/>
          <a:p>
            <a:pPr/>
          </a:p>
        </p:txBody>
      </p:sp>
      <p:sp>
        <p:nvSpPr>
          <p:cNvPr id="179" name="Slide Subtitle"/>
          <p:cNvSpPr txBox="1"/>
          <p:nvPr>
            <p:ph type="body" idx="13"/>
          </p:nvPr>
        </p:nvSpPr>
        <p:spPr>
          <a:xfrm>
            <a:off x="1206500" y="2249296"/>
            <a:ext cx="21971000" cy="934780"/>
          </a:xfrm>
          <a:prstGeom prst="rect">
            <a:avLst/>
          </a:prstGeom>
        </p:spPr>
        <p:txBody>
          <a:bodyPr/>
          <a:lstStyle/>
          <a:p>
            <a:pPr/>
          </a:p>
        </p:txBody>
      </p:sp>
      <p:sp>
        <p:nvSpPr>
          <p:cNvPr id="180" name="Utopian community…"/>
          <p:cNvSpPr txBox="1"/>
          <p:nvPr>
            <p:ph type="body" idx="1"/>
          </p:nvPr>
        </p:nvSpPr>
        <p:spPr>
          <a:prstGeom prst="rect">
            <a:avLst/>
          </a:prstGeom>
        </p:spPr>
        <p:txBody>
          <a:bodyPr/>
          <a:lstStyle/>
          <a:p>
            <a:pPr marL="0" indent="0" defTabSz="457200">
              <a:lnSpc>
                <a:spcPct val="100000"/>
              </a:lnSpc>
              <a:spcBef>
                <a:spcPts val="0"/>
              </a:spcBef>
              <a:buSzTx/>
              <a:buNone/>
              <a:defRPr sz="1466">
                <a:latin typeface="Helvetica"/>
                <a:ea typeface="Helvetica"/>
                <a:cs typeface="Helvetica"/>
                <a:sym typeface="Helvetica"/>
              </a:defRPr>
            </a:pPr>
            <a:r>
              <a:t>Utopian community </a:t>
            </a:r>
            <a:endParaRPr sz="1200">
              <a:latin typeface="Arial"/>
              <a:ea typeface="Arial"/>
              <a:cs typeface="Arial"/>
              <a:sym typeface="Arial"/>
            </a:endParaRPr>
          </a:p>
          <a:p>
            <a:pPr marL="0" indent="0" defTabSz="457200">
              <a:lnSpc>
                <a:spcPct val="100000"/>
              </a:lnSpc>
              <a:spcBef>
                <a:spcPts val="0"/>
              </a:spcBef>
              <a:buSzTx/>
              <a:buNone/>
              <a:defRPr sz="1466">
                <a:latin typeface="Helvetica"/>
                <a:ea typeface="Helvetica"/>
                <a:cs typeface="Helvetica"/>
                <a:sym typeface="Helvetica"/>
              </a:defRPr>
            </a:pPr>
            <a:r>
              <a:t>Government </a:t>
            </a:r>
            <a:endParaRPr sz="1200">
              <a:latin typeface="Arial"/>
              <a:ea typeface="Arial"/>
              <a:cs typeface="Arial"/>
              <a:sym typeface="Arial"/>
            </a:endParaRPr>
          </a:p>
          <a:p>
            <a:pPr marL="0" indent="0" defTabSz="457200">
              <a:lnSpc>
                <a:spcPct val="100000"/>
              </a:lnSpc>
              <a:spcBef>
                <a:spcPts val="0"/>
              </a:spcBef>
              <a:buSzTx/>
              <a:buNone/>
              <a:defRPr sz="1466">
                <a:latin typeface="Helvetica"/>
                <a:ea typeface="Helvetica"/>
                <a:cs typeface="Helvetica"/>
                <a:sym typeface="Helvetica"/>
              </a:defRPr>
            </a:pPr>
            <a:r>
              <a:t>The government in our community is based on the dictatorship. On this community the laws will be made by dictator. The laws will be enforced by dictator and the local police. Every citizen will have right, but they need to have a job if they are 21.  In case not having jobs the dictator will assign one, if refused the person will be sent right to the jail. IF a person breaks the law the dictator will judge the person according to the crime committed. The government will treat each citizen equally and the citizens have no right to criticize the dictator. People who works as a political man have to report to the dictator of their duty. If they don’t turn in their report they are going to get the warnings, at the third warning they will be imprisoned for 4 years and above.  </a:t>
            </a:r>
            <a:endParaRPr sz="1200">
              <a:latin typeface="Arial"/>
              <a:ea typeface="Arial"/>
              <a:cs typeface="Arial"/>
              <a:sym typeface="Arial"/>
            </a:endParaRPr>
          </a:p>
          <a:p>
            <a:pPr marL="0" indent="0" defTabSz="457200">
              <a:lnSpc>
                <a:spcPct val="100000"/>
              </a:lnSpc>
              <a:spcBef>
                <a:spcPts val="0"/>
              </a:spcBef>
              <a:buSzTx/>
              <a:buNone/>
              <a:defRPr sz="1466">
                <a:latin typeface="Helvetica"/>
                <a:ea typeface="Helvetica"/>
                <a:cs typeface="Helvetica"/>
                <a:sym typeface="Helvetica"/>
              </a:defRPr>
            </a:pPr>
            <a:r>
              <a:t>Education </a:t>
            </a:r>
            <a:endParaRPr sz="1200">
              <a:latin typeface="Arial"/>
              <a:ea typeface="Arial"/>
              <a:cs typeface="Arial"/>
              <a:sym typeface="Arial"/>
            </a:endParaRPr>
          </a:p>
          <a:p>
            <a:pPr marL="0" indent="0" defTabSz="457200">
              <a:lnSpc>
                <a:spcPct val="100000"/>
              </a:lnSpc>
              <a:spcBef>
                <a:spcPts val="0"/>
              </a:spcBef>
              <a:buSzTx/>
              <a:buNone/>
              <a:defRPr sz="1466">
                <a:latin typeface="Helvetica"/>
                <a:ea typeface="Helvetica"/>
                <a:cs typeface="Helvetica"/>
                <a:sym typeface="Helvetica"/>
              </a:defRPr>
            </a:pPr>
            <a:r>
              <a:t>Schools in our community will be advanced in technology and we will teach different types of languages and musical instruments where students can choose which languages and musical instruments they prefer.  We will also teach history, math, science, geography, chemistry, biology. The school will help the community to obtain more knowledge. Learning languages will help the community to interact with people around the countries. The requirements of each students practice in sports will help their fitness level. The education in our society will also help the students to understand the community and how the system works.  The kids will have to be able to speak at least two languages when graduating for their twelve grade. The school times start from 8:30am to until 4:00pm and students are not required to wear uniforms. Students can skip the class but if they skip more than 5 times in a moth they will be given a punishment. </a:t>
            </a:r>
            <a:endParaRPr sz="1200">
              <a:latin typeface="Arial"/>
              <a:ea typeface="Arial"/>
              <a:cs typeface="Arial"/>
              <a:sym typeface="Arial"/>
            </a:endParaRPr>
          </a:p>
          <a:p>
            <a:pPr marL="0" indent="0" defTabSz="457200">
              <a:lnSpc>
                <a:spcPct val="100000"/>
              </a:lnSpc>
              <a:spcBef>
                <a:spcPts val="0"/>
              </a:spcBef>
              <a:buSzTx/>
              <a:buNone/>
              <a:defRPr sz="1466">
                <a:latin typeface="Helvetica"/>
                <a:ea typeface="Helvetica"/>
                <a:cs typeface="Helvetica"/>
                <a:sym typeface="Helvetica"/>
              </a:defRPr>
            </a:pPr>
            <a:r>
              <a:t>Family and Housing  </a:t>
            </a:r>
            <a:endParaRPr sz="1200">
              <a:latin typeface="Arial"/>
              <a:ea typeface="Arial"/>
              <a:cs typeface="Arial"/>
              <a:sym typeface="Arial"/>
            </a:endParaRPr>
          </a:p>
          <a:p>
            <a:pPr marL="0" indent="0" defTabSz="457200">
              <a:lnSpc>
                <a:spcPct val="100000"/>
              </a:lnSpc>
              <a:spcBef>
                <a:spcPts val="0"/>
              </a:spcBef>
              <a:buSzTx/>
              <a:buNone/>
              <a:defRPr sz="1466">
                <a:latin typeface="Helvetica"/>
                <a:ea typeface="Helvetica"/>
                <a:cs typeface="Helvetica"/>
                <a:sym typeface="Helvetica"/>
              </a:defRPr>
            </a:pPr>
            <a:r>
              <a:t>The families control should be equal. Each family must not have more than 2 children in order to control the population of the community. Every family lives in the same dwelling and they may live together so that they can be closer. Everybody live in huge apartment buildings but there will be classes: low classes, middle classes, high classes. People will enjoy the services of the county due to their classes.  </a:t>
            </a:r>
            <a:endParaRPr sz="1200">
              <a:latin typeface="Arial"/>
              <a:ea typeface="Arial"/>
              <a:cs typeface="Arial"/>
              <a:sym typeface="Arial"/>
            </a:endParaRPr>
          </a:p>
          <a:p>
            <a:pPr marL="0" indent="0" defTabSz="457200">
              <a:lnSpc>
                <a:spcPct val="100000"/>
              </a:lnSpc>
              <a:spcBef>
                <a:spcPts val="0"/>
              </a:spcBef>
              <a:buSzTx/>
              <a:buNone/>
              <a:defRPr sz="1466">
                <a:latin typeface="Helvetica"/>
                <a:ea typeface="Helvetica"/>
                <a:cs typeface="Helvetica"/>
                <a:sym typeface="Helvetica"/>
              </a:defRPr>
            </a:pPr>
            <a:r>
              <a:t>Employment  </a:t>
            </a:r>
            <a:endParaRPr sz="1200">
              <a:latin typeface="Arial"/>
              <a:ea typeface="Arial"/>
              <a:cs typeface="Arial"/>
              <a:sym typeface="Arial"/>
            </a:endParaRPr>
          </a:p>
          <a:p>
            <a:pPr marL="0" indent="0" defTabSz="457200">
              <a:lnSpc>
                <a:spcPct val="100000"/>
              </a:lnSpc>
              <a:spcBef>
                <a:spcPts val="0"/>
              </a:spcBef>
              <a:buSzTx/>
              <a:buNone/>
              <a:defRPr sz="1466">
                <a:latin typeface="Helvetica"/>
                <a:ea typeface="Helvetica"/>
                <a:cs typeface="Helvetica"/>
                <a:sym typeface="Helvetica"/>
              </a:defRPr>
            </a:pPr>
            <a:r>
              <a:t>The community needs five important jobs and they are dictator, doctor or medic, police, teachers, soldiers. The dictator must make laws and control the city. The dictator must also judge the crime and decide the punishments due to the crime committed. The salary of the dictator is high and quarter of their salary must be handed to the government for the taxes and the donation for people. The doctor need a diploma and must be graduated from a college or university. They will be given a training in hospitals for one and a half year to become a doctor. Every doctor must be present in hospital or if a doctor has a sound reason that they must be absent, the doctor will be given a week to fix their reasons. If the doctor is absent more than a week without a comprehensible reason, three-quarters of the doctor’s income will be donated to the poor people. Police must enforce the law. The police will be given the training in police academy for 4 years and they will be chosen to be a police by the dictator if they completed 4 years of training. After the dictator have already choose they will be assigned a mission to complete. If they fail, they will be replaced with another person from police academy. Teachers in the schools must be graduated from high universities and must be able to understand the concept of the dictatorship and how the system works in this community. They must also at least know 3 languages in order to understand what the student is saying to them. Conscriptions will be on billboards, TV commercials if the military need soldiers. Both female and male are allowed to go to the front row to fight the enemies. They will be trained in military camps in military base as well. If the soldiers pass away with their family behind, the government will provide money once a month. The soldiers are only allowed to meet their family once for three months.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Slide Title"/>
          <p:cNvSpPr txBox="1"/>
          <p:nvPr>
            <p:ph type="title"/>
          </p:nvPr>
        </p:nvSpPr>
        <p:spPr>
          <a:prstGeom prst="rect">
            <a:avLst/>
          </a:prstGeom>
        </p:spPr>
        <p:txBody>
          <a:bodyPr/>
          <a:lstStyle/>
          <a:p>
            <a:pPr/>
          </a:p>
        </p:txBody>
      </p:sp>
      <p:sp>
        <p:nvSpPr>
          <p:cNvPr id="183" name="Slide Subtitle"/>
          <p:cNvSpPr txBox="1"/>
          <p:nvPr>
            <p:ph type="body" idx="13"/>
          </p:nvPr>
        </p:nvSpPr>
        <p:spPr>
          <a:prstGeom prst="rect">
            <a:avLst/>
          </a:prstGeom>
        </p:spPr>
        <p:txBody>
          <a:bodyPr/>
          <a:lstStyle/>
          <a:p>
            <a:pPr/>
          </a:p>
        </p:txBody>
      </p:sp>
      <p:sp>
        <p:nvSpPr>
          <p:cNvPr id="184" name="MASMARK…"/>
          <p:cNvSpPr txBox="1"/>
          <p:nvPr>
            <p:ph type="body" idx="1"/>
          </p:nvPr>
        </p:nvSpPr>
        <p:spPr>
          <a:xfrm>
            <a:off x="292100" y="4043081"/>
            <a:ext cx="21971000" cy="8461435"/>
          </a:xfrm>
          <a:prstGeom prst="rect">
            <a:avLst/>
          </a:prstGeom>
        </p:spPr>
        <p:txBody>
          <a:bodyPr/>
          <a:lstStyle/>
          <a:p>
            <a:pPr marL="0" indent="0" defTabSz="274320">
              <a:lnSpc>
                <a:spcPct val="100000"/>
              </a:lnSpc>
              <a:spcBef>
                <a:spcPts val="0"/>
              </a:spcBef>
              <a:buSzTx/>
              <a:buNone/>
              <a:defRPr sz="3000">
                <a:latin typeface="Times New Roman"/>
                <a:ea typeface="Times New Roman"/>
                <a:cs typeface="Times New Roman"/>
                <a:sym typeface="Times New Roman"/>
              </a:defRPr>
            </a:pPr>
            <a:r>
              <a:t>MASMARK </a:t>
            </a:r>
            <a:endParaRPr>
              <a:latin typeface="Arial"/>
              <a:ea typeface="Arial"/>
              <a:cs typeface="Arial"/>
              <a:sym typeface="Arial"/>
            </a:endParaRPr>
          </a:p>
          <a:p>
            <a:pPr marL="0" indent="0" defTabSz="274320">
              <a:lnSpc>
                <a:spcPct val="100000"/>
              </a:lnSpc>
              <a:spcBef>
                <a:spcPts val="0"/>
              </a:spcBef>
              <a:buSzTx/>
              <a:buNone/>
              <a:defRPr sz="3000">
                <a:latin typeface="Times New Roman"/>
                <a:ea typeface="Times New Roman"/>
                <a:cs typeface="Times New Roman"/>
                <a:sym typeface="Times New Roman"/>
              </a:defRPr>
            </a:pPr>
            <a:r>
              <a:t>Welcome to Masmark, located in Yamanashi, Japan, Mount Fuji. Masmark isn’t known world-wide and it will remain the same way. Masmark, the Utopia cannot be found on maps and it is invisible to the naked eye. Located inside Mount Fuji, Masmark possess a high development in technology, creating a technical illusion hiding Masmark inside of Mount Fuji. This Illusion can only be disabled when flown 390 mph towards Mount Fuji from the left-wing, allowing citizens to enter and exit.  </a:t>
            </a:r>
            <a:endParaRPr>
              <a:latin typeface="Arial"/>
              <a:ea typeface="Arial"/>
              <a:cs typeface="Arial"/>
              <a:sym typeface="Arial"/>
            </a:endParaRPr>
          </a:p>
          <a:p>
            <a:pPr marL="0" indent="0" defTabSz="274320">
              <a:lnSpc>
                <a:spcPct val="100000"/>
              </a:lnSpc>
              <a:spcBef>
                <a:spcPts val="0"/>
              </a:spcBef>
              <a:buSzTx/>
              <a:buNone/>
              <a:defRPr sz="3000">
                <a:latin typeface="Times New Roman"/>
                <a:ea typeface="Times New Roman"/>
                <a:cs typeface="Times New Roman"/>
                <a:sym typeface="Times New Roman"/>
              </a:defRPr>
            </a:pPr>
            <a:r>
              <a:t>Theres way more to Masmark than what meets the eye. Masmark is ran by a democratic </a:t>
            </a:r>
            <a:r>
              <a:rPr b="1"/>
              <a:t>government</a:t>
            </a:r>
            <a:r>
              <a:t> allowing everyone over the age of 18 to vote for the same or a new governor. Laws are never to barely broken in Masmark, with every citizen being provided with great education, Masmark always achieves to raise a great and new generations of youths. Citizens are satisfied with everything that Masmark has provided, whether if it’s the transport, food, laws and etc. A good community comes from great education, and Masmark provides a high-class </a:t>
            </a:r>
            <a:r>
              <a:rPr b="1"/>
              <a:t>education system</a:t>
            </a:r>
            <a:r>
              <a:t> provided for youths from the age of 3-19 years old. Once completed school and over the age of 20, it is mandatory for citizens to apply for a job fit to their expertise, to help Masmark become even more successful. Masmark can also be known as a better version of the outside world, although Markians(Citizens of Masmark) barely interact with outsiders, Masmark and its people are not very different from the rest of the world. Fun fact: Even with the technical illusion enabled, the sun still shines, rises, and sets on Masmark. </a:t>
            </a:r>
            <a:endParaRPr>
              <a:latin typeface="Arial"/>
              <a:ea typeface="Arial"/>
              <a:cs typeface="Arial"/>
              <a:sym typeface="Arial"/>
            </a:endParaRPr>
          </a:p>
          <a:p>
            <a:pPr marL="0" indent="0" defTabSz="274320">
              <a:lnSpc>
                <a:spcPct val="100000"/>
              </a:lnSpc>
              <a:spcBef>
                <a:spcPts val="0"/>
              </a:spcBef>
              <a:buSzTx/>
              <a:buNone/>
              <a:defRPr sz="3000">
                <a:latin typeface="Times New Roman"/>
                <a:ea typeface="Times New Roman"/>
                <a:cs typeface="Times New Roman"/>
                <a:sym typeface="Times New Roman"/>
              </a:defRPr>
            </a:pPr>
            <a:r>
              <a:rPr b="1"/>
              <a:t>Masmark’s finance</a:t>
            </a:r>
            <a:r>
              <a:t>. Masmark is too economically developed, with large amounts of trade with other countries anonymously and economy from Masmark itself. Taxes in Masmark maybe high, but Markians are usually satisfied with the outcome. Masmark can be described as a communistic country with citizens receiving nearly the same amount of salary, Markians are equal, fair and truthful to one another. </a:t>
            </a:r>
            <a:endParaRPr>
              <a:latin typeface="Arial"/>
              <a:ea typeface="Arial"/>
              <a:cs typeface="Arial"/>
              <a:sym typeface="Arial"/>
            </a:endParaRPr>
          </a:p>
          <a:p>
            <a:pPr marL="0" indent="0" defTabSz="274320">
              <a:lnSpc>
                <a:spcPct val="100000"/>
              </a:lnSpc>
              <a:spcBef>
                <a:spcPts val="0"/>
              </a:spcBef>
              <a:buSzTx/>
              <a:buNone/>
              <a:defRPr sz="3000">
                <a:latin typeface="Times New Roman"/>
                <a:ea typeface="Times New Roman"/>
                <a:cs typeface="Times New Roman"/>
                <a:sym typeface="Times New Roman"/>
              </a:defRPr>
            </a:pPr>
            <a:r>
              <a:t>All &amp; all, Masmark till this day continues to rise, hidden out of the worlds reach, if the economy spikes, new inventions are made, and world the just becomes better, remember that it's just Masmark saying “Hi”, wondering when the rest of the world is going to say “Hi” back.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Slide Title"/>
          <p:cNvSpPr txBox="1"/>
          <p:nvPr>
            <p:ph type="title"/>
          </p:nvPr>
        </p:nvSpPr>
        <p:spPr>
          <a:prstGeom prst="rect">
            <a:avLst/>
          </a:prstGeom>
        </p:spPr>
        <p:txBody>
          <a:bodyPr/>
          <a:lstStyle/>
          <a:p>
            <a:pPr/>
          </a:p>
        </p:txBody>
      </p:sp>
      <p:sp>
        <p:nvSpPr>
          <p:cNvPr id="187" name="Slide Subtitle"/>
          <p:cNvSpPr txBox="1"/>
          <p:nvPr>
            <p:ph type="body" idx="13"/>
          </p:nvPr>
        </p:nvSpPr>
        <p:spPr>
          <a:prstGeom prst="rect">
            <a:avLst/>
          </a:prstGeom>
        </p:spPr>
        <p:txBody>
          <a:bodyPr/>
          <a:lstStyle/>
          <a:p>
            <a:pPr/>
          </a:p>
        </p:txBody>
      </p:sp>
      <p:sp>
        <p:nvSpPr>
          <p:cNvPr id="188" name="My own utopian community…"/>
          <p:cNvSpPr txBox="1"/>
          <p:nvPr>
            <p:ph type="body" idx="1"/>
          </p:nvPr>
        </p:nvSpPr>
        <p:spPr>
          <a:xfrm>
            <a:off x="210819" y="4248504"/>
            <a:ext cx="21971001" cy="8256012"/>
          </a:xfrm>
          <a:prstGeom prst="rect">
            <a:avLst/>
          </a:prstGeom>
        </p:spPr>
        <p:txBody>
          <a:bodyPr/>
          <a:lstStyle/>
          <a:p>
            <a:pPr marL="0" indent="0" defTabSz="457200">
              <a:lnSpc>
                <a:spcPct val="100000"/>
              </a:lnSpc>
              <a:spcBef>
                <a:spcPts val="0"/>
              </a:spcBef>
              <a:buSzTx/>
              <a:buNone/>
              <a:defRPr sz="3733">
                <a:latin typeface="Helvetica"/>
                <a:ea typeface="Helvetica"/>
                <a:cs typeface="Helvetica"/>
                <a:sym typeface="Helvetica"/>
              </a:defRPr>
            </a:pPr>
            <a:r>
              <a:t>My own utopian community </a:t>
            </a:r>
            <a:endParaRPr sz="1200">
              <a:latin typeface="Arial"/>
              <a:ea typeface="Arial"/>
              <a:cs typeface="Arial"/>
              <a:sym typeface="Arial"/>
            </a:endParaRPr>
          </a:p>
          <a:p>
            <a:pPr marL="0" indent="0" defTabSz="457200">
              <a:lnSpc>
                <a:spcPct val="100000"/>
              </a:lnSpc>
              <a:spcBef>
                <a:spcPts val="0"/>
              </a:spcBef>
              <a:buSzTx/>
              <a:buNone/>
              <a:defRPr sz="2933">
                <a:latin typeface="Helvetica"/>
                <a:ea typeface="Helvetica"/>
                <a:cs typeface="Helvetica"/>
                <a:sym typeface="Helvetica"/>
              </a:defRPr>
            </a:pPr>
            <a:r>
              <a:t>Government </a:t>
            </a:r>
            <a:endParaRPr sz="1200">
              <a:latin typeface="Arial"/>
              <a:ea typeface="Arial"/>
              <a:cs typeface="Arial"/>
              <a:sym typeface="Arial"/>
            </a:endParaRPr>
          </a:p>
          <a:p>
            <a:pPr marL="0" indent="0" defTabSz="457200">
              <a:lnSpc>
                <a:spcPct val="100000"/>
              </a:lnSpc>
              <a:spcBef>
                <a:spcPts val="0"/>
              </a:spcBef>
              <a:buSzTx/>
              <a:buNone/>
              <a:defRPr sz="1866">
                <a:latin typeface="Helvetica"/>
                <a:ea typeface="Helvetica"/>
                <a:cs typeface="Helvetica"/>
                <a:sym typeface="Helvetica"/>
              </a:defRPr>
            </a:pPr>
            <a:r>
              <a:t>My utopian community would be a monarchy. Democracy might seem like  a better choice, but there are flaws in the system. People could be manipulated, there might be fake / invalid votes, the elected leader might be dishonest, there could be corruption, etc. Therefore, I believe it’s best to have a person ranked above the elected leader keeping an eye on them. Of course, there should also be a way to vote the monarch out of the ruling system if he misbehaves. </a:t>
            </a:r>
            <a:endParaRPr sz="1200">
              <a:latin typeface="Arial"/>
              <a:ea typeface="Arial"/>
              <a:cs typeface="Arial"/>
              <a:sym typeface="Arial"/>
            </a:endParaRPr>
          </a:p>
          <a:p>
            <a:pPr marL="0" indent="0" defTabSz="457200">
              <a:lnSpc>
                <a:spcPct val="100000"/>
              </a:lnSpc>
              <a:spcBef>
                <a:spcPts val="0"/>
              </a:spcBef>
              <a:buSzTx/>
              <a:buNone/>
              <a:defRPr sz="2933">
                <a:latin typeface="Helvetica"/>
                <a:ea typeface="Helvetica"/>
                <a:cs typeface="Helvetica"/>
                <a:sym typeface="Helvetica"/>
              </a:defRPr>
            </a:pPr>
            <a:r>
              <a:t>Education </a:t>
            </a:r>
            <a:endParaRPr sz="1200">
              <a:latin typeface="Arial"/>
              <a:ea typeface="Arial"/>
              <a:cs typeface="Arial"/>
              <a:sym typeface="Arial"/>
            </a:endParaRPr>
          </a:p>
          <a:p>
            <a:pPr marL="0" indent="0" defTabSz="457200">
              <a:lnSpc>
                <a:spcPct val="100000"/>
              </a:lnSpc>
              <a:spcBef>
                <a:spcPts val="0"/>
              </a:spcBef>
              <a:buSzTx/>
              <a:buNone/>
              <a:defRPr sz="1866">
                <a:latin typeface="Helvetica"/>
                <a:ea typeface="Helvetica"/>
                <a:cs typeface="Helvetica"/>
                <a:sym typeface="Helvetica"/>
              </a:defRPr>
            </a:pPr>
            <a:r>
              <a:t>Education is a very powerful tool that influences children and shapes them into the person they would grow up to be, whether they would become a ruthless dictator or a kind and capable leader. Hence, I believe students should go to school everyday from eight in the morning to five in the evening. The teachers and staff are to make sure students enjoy school and are wearing a smile at all times, whether by force or not. They will learn all sorts of skills and will learn to behave well. There shall be severe punishment for those that decide to step out of line. </a:t>
            </a:r>
            <a:endParaRPr sz="1200">
              <a:latin typeface="Arial"/>
              <a:ea typeface="Arial"/>
              <a:cs typeface="Arial"/>
              <a:sym typeface="Arial"/>
            </a:endParaRPr>
          </a:p>
          <a:p>
            <a:pPr marL="0" indent="0" defTabSz="457200">
              <a:lnSpc>
                <a:spcPct val="100000"/>
              </a:lnSpc>
              <a:spcBef>
                <a:spcPts val="0"/>
              </a:spcBef>
              <a:buSzTx/>
              <a:buNone/>
              <a:defRPr sz="2933">
                <a:latin typeface="Helvetica"/>
                <a:ea typeface="Helvetica"/>
                <a:cs typeface="Helvetica"/>
                <a:sym typeface="Helvetica"/>
              </a:defRPr>
            </a:pPr>
            <a:r>
              <a:t>Family </a:t>
            </a:r>
            <a:endParaRPr sz="1200">
              <a:latin typeface="Arial"/>
              <a:ea typeface="Arial"/>
              <a:cs typeface="Arial"/>
              <a:sym typeface="Arial"/>
            </a:endParaRPr>
          </a:p>
          <a:p>
            <a:pPr marL="0" indent="0" defTabSz="457200">
              <a:lnSpc>
                <a:spcPct val="100000"/>
              </a:lnSpc>
              <a:spcBef>
                <a:spcPts val="0"/>
              </a:spcBef>
              <a:buSzTx/>
              <a:buNone/>
              <a:defRPr sz="1866">
                <a:latin typeface="Helvetica"/>
                <a:ea typeface="Helvetica"/>
                <a:cs typeface="Helvetica"/>
                <a:sym typeface="Helvetica"/>
              </a:defRPr>
            </a:pPr>
            <a:r>
              <a:t>There should be five members at most in a family. A standard family should consist of a father, a mother and three children. (This is to ensure the steady growth of population.) Each family shall be given an apartment and a car. Parents should be allowed to discipline their children physically or even encouraged to. It is crucial that the community only has children that would grow up to be well mannered adults.  </a:t>
            </a:r>
            <a:endParaRPr sz="1200">
              <a:latin typeface="Arial"/>
              <a:ea typeface="Arial"/>
              <a:cs typeface="Arial"/>
              <a:sym typeface="Arial"/>
            </a:endParaRPr>
          </a:p>
          <a:p>
            <a:pPr marL="0" indent="0" defTabSz="457200">
              <a:lnSpc>
                <a:spcPct val="100000"/>
              </a:lnSpc>
              <a:spcBef>
                <a:spcPts val="0"/>
              </a:spcBef>
              <a:buSzTx/>
              <a:buNone/>
              <a:defRPr sz="2933">
                <a:latin typeface="Helvetica"/>
                <a:ea typeface="Helvetica"/>
                <a:cs typeface="Helvetica"/>
                <a:sym typeface="Helvetica"/>
              </a:defRPr>
            </a:pPr>
            <a:r>
              <a:t>Employment &amp; Money </a:t>
            </a:r>
            <a:endParaRPr sz="1200">
              <a:latin typeface="Arial"/>
              <a:ea typeface="Arial"/>
              <a:cs typeface="Arial"/>
              <a:sym typeface="Arial"/>
            </a:endParaRPr>
          </a:p>
          <a:p>
            <a:pPr marL="0" indent="0" defTabSz="457200">
              <a:lnSpc>
                <a:spcPct val="100000"/>
              </a:lnSpc>
              <a:spcBef>
                <a:spcPts val="0"/>
              </a:spcBef>
              <a:buSzTx/>
              <a:buNone/>
              <a:defRPr sz="1866">
                <a:latin typeface="Helvetica"/>
                <a:ea typeface="Helvetica"/>
                <a:cs typeface="Helvetica"/>
                <a:sym typeface="Helvetica"/>
              </a:defRPr>
            </a:pPr>
            <a:r>
              <a:t>In this utopia community, jobs would be more like roles people serve. The citizens are allowed to choose their roles, which they will do until they turn 70.  The reason they’d be call roles is because the people would not be paid. Instead, they’d get food, supplies and free medical care.</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Slide Title"/>
          <p:cNvSpPr txBox="1"/>
          <p:nvPr>
            <p:ph type="title"/>
          </p:nvPr>
        </p:nvSpPr>
        <p:spPr>
          <a:prstGeom prst="rect">
            <a:avLst/>
          </a:prstGeom>
        </p:spPr>
        <p:txBody>
          <a:bodyPr/>
          <a:lstStyle/>
          <a:p>
            <a:pPr/>
          </a:p>
        </p:txBody>
      </p:sp>
      <p:sp>
        <p:nvSpPr>
          <p:cNvPr id="191" name="Slide Subtitle"/>
          <p:cNvSpPr txBox="1"/>
          <p:nvPr>
            <p:ph type="body" idx="13"/>
          </p:nvPr>
        </p:nvSpPr>
        <p:spPr>
          <a:prstGeom prst="rect">
            <a:avLst/>
          </a:prstGeom>
        </p:spPr>
        <p:txBody>
          <a:bodyPr/>
          <a:lstStyle/>
          <a:p>
            <a:pPr/>
          </a:p>
        </p:txBody>
      </p:sp>
      <p:sp>
        <p:nvSpPr>
          <p:cNvPr id="192" name="The Giver by Lois Lowry…"/>
          <p:cNvSpPr txBox="1"/>
          <p:nvPr>
            <p:ph type="body" idx="1"/>
          </p:nvPr>
        </p:nvSpPr>
        <p:spPr>
          <a:prstGeom prst="rect">
            <a:avLst/>
          </a:prstGeom>
        </p:spPr>
        <p:txBody>
          <a:bodyPr/>
          <a:lstStyle/>
          <a:p>
            <a:pPr marL="0" indent="0" defTabSz="457200">
              <a:lnSpc>
                <a:spcPct val="100000"/>
              </a:lnSpc>
              <a:spcBef>
                <a:spcPts val="0"/>
              </a:spcBef>
              <a:buSzTx/>
              <a:buNone/>
              <a:defRPr b="1" sz="2133" u="sng">
                <a:solidFill>
                  <a:srgbClr val="000000">
                    <a:alpha val="84706"/>
                  </a:srgbClr>
                </a:solidFill>
                <a:uFill>
                  <a:solidFill>
                    <a:srgbClr val="000000">
                      <a:alpha val="84706"/>
                    </a:srgbClr>
                  </a:solidFill>
                </a:uFill>
                <a:latin typeface="Helvetica"/>
                <a:ea typeface="Helvetica"/>
                <a:cs typeface="Helvetica"/>
                <a:sym typeface="Helvetica"/>
              </a:defRPr>
            </a:pPr>
            <a:r>
              <a:t>The Giver by Lois Lowry</a:t>
            </a:r>
            <a:r>
              <a:rPr b="0" u="none"/>
              <a:t> </a:t>
            </a:r>
            <a:endParaRPr b="0" sz="1200" u="none">
              <a:latin typeface="Arial"/>
              <a:ea typeface="Arial"/>
              <a:cs typeface="Arial"/>
              <a:sym typeface="Arial"/>
            </a:endParaRPr>
          </a:p>
          <a:p>
            <a:pPr marL="0" indent="0" algn="ctr" defTabSz="457200">
              <a:lnSpc>
                <a:spcPct val="100000"/>
              </a:lnSpc>
              <a:spcBef>
                <a:spcPts val="0"/>
              </a:spcBef>
              <a:buSzTx/>
              <a:buNone/>
              <a:defRPr sz="2133">
                <a:solidFill>
                  <a:srgbClr val="000000">
                    <a:alpha val="84706"/>
                  </a:srgbClr>
                </a:solidFill>
                <a:uFill>
                  <a:solidFill>
                    <a:srgbClr val="000000">
                      <a:alpha val="84706"/>
                    </a:srgbClr>
                  </a:solidFill>
                </a:u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This book describes about the community and society of dystopian. There are many factors that form a community such as----- education, family, employments, money and government.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First of all, government is the most important factor in a country, and it is the main source to build up a good society and community. In a lot of utopian countries, the government make democracy system, which means that people can vote the party that they like. There are also a lot of rules in those countries like no bullying, no crimes, no destroying the environment, etc.... The main duty of the polices are to find the people who break the rules like criminals, and if it is serious the police usually solve it with a lawyer to decide whether that person need to go to jail or not.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Second most important one is education, and in those countries, students only need to attend the classes at Saturdays and Sundays. There are some bad points, but also good points. Students usually get lots of homework and a lot them feel stressful. Every Fridays, they don’t need to go to school, but they can be volunteer to help more children. There are also various sports events, buildings and festivals in school.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Third most important is family, and it is usually control by mother and father. There are a lot of places which are for the families to have fun and relax like the restaurants, playgrounds, town center and swimming pool.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          Last, employment and money are also important for a community. In utopian countries, there are a lot of jobs, such as lawyers, teachers, firefighters, police, doctors, business men, directors, actors and actresses. Different jobs have different benefits and disadvantages. Every job is to make their country better and to give a safe live for citizens.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Slide Title"/>
          <p:cNvSpPr txBox="1"/>
          <p:nvPr>
            <p:ph type="title"/>
          </p:nvPr>
        </p:nvSpPr>
        <p:spPr>
          <a:prstGeom prst="rect">
            <a:avLst/>
          </a:prstGeom>
        </p:spPr>
        <p:txBody>
          <a:bodyPr/>
          <a:lstStyle/>
          <a:p>
            <a:pPr/>
          </a:p>
        </p:txBody>
      </p:sp>
      <p:sp>
        <p:nvSpPr>
          <p:cNvPr id="195" name="Slide Subtitle"/>
          <p:cNvSpPr txBox="1"/>
          <p:nvPr>
            <p:ph type="body" idx="13"/>
          </p:nvPr>
        </p:nvSpPr>
        <p:spPr>
          <a:prstGeom prst="rect">
            <a:avLst/>
          </a:prstGeom>
        </p:spPr>
        <p:txBody>
          <a:bodyPr/>
          <a:lstStyle/>
          <a:p>
            <a:pPr/>
          </a:p>
        </p:txBody>
      </p:sp>
      <p:sp>
        <p:nvSpPr>
          <p:cNvPr id="196" name="The Giver(Lois Lowry) Utopian Community Assignment…"/>
          <p:cNvSpPr txBox="1"/>
          <p:nvPr>
            <p:ph type="body" idx="1"/>
          </p:nvPr>
        </p:nvSpPr>
        <p:spPr>
          <a:prstGeom prst="rect">
            <a:avLst/>
          </a:prstGeom>
        </p:spPr>
        <p:txBody>
          <a:bodyPr/>
          <a:lstStyle/>
          <a:p>
            <a:pPr marL="0" indent="0" defTabSz="457200">
              <a:lnSpc>
                <a:spcPct val="100000"/>
              </a:lnSpc>
              <a:spcBef>
                <a:spcPts val="0"/>
              </a:spcBef>
              <a:buSzTx/>
              <a:buNone/>
              <a:defRPr b="1" sz="2400">
                <a:solidFill>
                  <a:srgbClr val="000000">
                    <a:alpha val="84706"/>
                  </a:srgbClr>
                </a:solidFill>
                <a:latin typeface="Helvetica"/>
                <a:ea typeface="Helvetica"/>
                <a:cs typeface="Helvetica"/>
                <a:sym typeface="Helvetica"/>
              </a:defRPr>
            </a:pPr>
            <a:r>
              <a:t>The Giver</a:t>
            </a:r>
            <a:r>
              <a:rPr i="1"/>
              <a:t>(Lois Lowry) </a:t>
            </a:r>
            <a:r>
              <a:t>Utopian Community Assignment</a:t>
            </a:r>
            <a:r>
              <a:rPr b="0"/>
              <a:t> </a:t>
            </a:r>
            <a:endParaRPr b="0" sz="1200">
              <a:latin typeface="Arial"/>
              <a:ea typeface="Arial"/>
              <a:cs typeface="Arial"/>
              <a:sym typeface="Arial"/>
            </a:endParaRPr>
          </a:p>
          <a:p>
            <a:pPr marL="0" indent="0" defTabSz="457200">
              <a:lnSpc>
                <a:spcPct val="100000"/>
              </a:lnSpc>
              <a:spcBef>
                <a:spcPts val="0"/>
              </a:spcBef>
              <a:buSzTx/>
              <a:buNone/>
              <a:defRPr sz="2400">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The government should be ruled in a democracy system but each political party has to meet the criteria and there shouldn’t be too many parties. Every party should be equal and the party with the most votes will get 80% of seats and the remaining parties should be divided accordingly. The community should never fall into dictatorship.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Every child deserves to be treated equally and given the same amount of education no matter the social status. There isn’t much to change for education, the current ways of education isn’t bad but still has its flaws.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Every citizen should have complete freedom but every woman should not have more than 5 children to avoid overpopulation. Same sex marriage is allowed and everyone can adopt children of any race.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Wealthy people should donate the poor and charity campaigns should be held regularly. The community shouldn’t experience too much inflation.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Everyone should be employment and do as much as they can to contribute to the community.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In the end, this could never happen. This isn’t the perfect community and is very far from reality. There’s still racism, sexism and many more. It all comes down to the people. Climate change is a real thing and the majority of the people is doing nothing to stop it, but if we try hard enough, we could achieve a “utopian community” where everyone is treated equally, no matter their race, sexuality or skin color.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Slide Title"/>
          <p:cNvSpPr txBox="1"/>
          <p:nvPr>
            <p:ph type="title"/>
          </p:nvPr>
        </p:nvSpPr>
        <p:spPr>
          <a:prstGeom prst="rect">
            <a:avLst/>
          </a:prstGeom>
        </p:spPr>
        <p:txBody>
          <a:bodyPr/>
          <a:lstStyle/>
          <a:p>
            <a:pPr/>
          </a:p>
        </p:txBody>
      </p:sp>
      <p:sp>
        <p:nvSpPr>
          <p:cNvPr id="199" name="Slide Subtitle"/>
          <p:cNvSpPr txBox="1"/>
          <p:nvPr>
            <p:ph type="body" idx="13"/>
          </p:nvPr>
        </p:nvSpPr>
        <p:spPr>
          <a:prstGeom prst="rect">
            <a:avLst/>
          </a:prstGeom>
        </p:spPr>
        <p:txBody>
          <a:bodyPr/>
          <a:lstStyle/>
          <a:p>
            <a:pPr/>
          </a:p>
        </p:txBody>
      </p:sp>
      <p:sp>
        <p:nvSpPr>
          <p:cNvPr id="200" name="Firstly, utopian means that modelled on or aiming for a state in which everything is perfect and idealistic. Utopian can be a community or a society. But every community or society are based on many components, example: Government, Education, Family, Emp"/>
          <p:cNvSpPr txBox="1"/>
          <p:nvPr>
            <p:ph type="body" idx="1"/>
          </p:nvPr>
        </p:nvSpPr>
        <p:spPr>
          <a:prstGeom prst="rect">
            <a:avLst/>
          </a:prstGeom>
        </p:spPr>
        <p:txBody>
          <a:bodyPr/>
          <a:lstStyle>
            <a:lvl1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lvl1pPr>
          </a:lstStyle>
          <a:p>
            <a:pPr/>
            <a:r>
              <a:t> Firstly, utopian means that modelled on or aiming for a state in which everything is perfect and idealistic. Utopian can be a community or a society. But every community or society are based on many components, example: Government, Education, Family, Employments and Money. A government is an important component which is a part of the good community. In a utopian government it is based on democracy which means that people can vote for the future leader for the government or country. As well as, peoples can give suggestions or negotiate with the government about the laws or rules. In utopian community there are 6 laws: no litter or trash throwing on the street, no bulling, no criminals, no (eating, using, harming) animals and plants, clean street, no throwing trash on flow which are carefully watched by the police. If a citizen breaks the laws, the police decide with a lawyer if the criminal should go to jail or not depending If it’s a big crime or small crime. The second important component is that the Education. Education is also playing an important role in the utopian community. The very first step for all children is education. In utopian community, children in this community must only come to school on Saturday and Sunday. There are advantage and disadvantage for this kind of school schedule.  The disadvantage is that school progress would be slower than others and students will get more homework due to 5 day of no school. The advantage is that students are less stressed than 5-day school and homework. In utopian community there are 3 buildings for one school and divided into different section due to their age and levels. On Friday, there are volunteering and helping children that help or provide food for them. On school days, for lunch the food that they provided in the cafeteria are free. On the events days, people wear their traditional clothes and share their culture to other. Many events which build relationships between different classes and to build school spirit. And the third component is Family. Family is also one of the most important components in utopian community. In utopian community family is controlled by both mother and father. The amenities in utopian community are 100 different apartments and two villas. As well as a swimming pool in the town center. And restaurants with international cuisine which we only find on the international day. The houses are kept in order to be equal among different people living in the neighborhood. The last component is Employment and Money. This component is also playing an important role in the utopian community. In the utopian community there are various jobs example: lawyers, doctors, police, teachers, fire fighters, movie directors and businessmen. All the jobs are started from schools and separated into different branches.  Example: all the lawyers must go to law school before they become a lawyer. As well as answering many exams and many interviews to be a certified lawyer. Same as doctors too. First, they studied at school, medical university, work in hospital, answered many exams and practice many times in different ways for many years to become a real doctor. Teachers are same too. They are interviewed many times and practiced many times to become a teacher. Furthermore, schools or university choose teacher based on many factors and the right teacher for the right subject. Fire fighters are same too. They are practiced many times in many ways on both physically and mentally to become a real fire fighter. Same as businessmen. They were studied from business school or learned from their own parents. As well as they must read and learn many books to run and manage a good business economic. A businessman is also based in personal skill and relationship. In utopian community people usually fits with their jobs. They are trained from 13 years old to 18 years old and take a test to rather a person is ready for the job or need to get trained more.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Slide Title"/>
          <p:cNvSpPr txBox="1"/>
          <p:nvPr>
            <p:ph type="title"/>
          </p:nvPr>
        </p:nvSpPr>
        <p:spPr>
          <a:prstGeom prst="rect">
            <a:avLst/>
          </a:prstGeom>
        </p:spPr>
        <p:txBody>
          <a:bodyPr/>
          <a:lstStyle/>
          <a:p>
            <a:pPr/>
          </a:p>
        </p:txBody>
      </p:sp>
      <p:sp>
        <p:nvSpPr>
          <p:cNvPr id="203" name="Slide Subtitle"/>
          <p:cNvSpPr txBox="1"/>
          <p:nvPr>
            <p:ph type="body" idx="13"/>
          </p:nvPr>
        </p:nvSpPr>
        <p:spPr>
          <a:prstGeom prst="rect">
            <a:avLst/>
          </a:prstGeom>
        </p:spPr>
        <p:txBody>
          <a:bodyPr/>
          <a:lstStyle/>
          <a:p>
            <a:pPr/>
          </a:p>
        </p:txBody>
      </p:sp>
      <p:sp>
        <p:nvSpPr>
          <p:cNvPr id="204" name="The Giver Utopian Community Project (MON)…"/>
          <p:cNvSpPr txBox="1"/>
          <p:nvPr>
            <p:ph type="body" idx="1"/>
          </p:nvPr>
        </p:nvSpPr>
        <p:spPr>
          <a:prstGeom prst="rect">
            <a:avLst/>
          </a:prstGeom>
        </p:spPr>
        <p:txBody>
          <a:bodyPr/>
          <a:lstStyle/>
          <a:p>
            <a:pPr marL="0" indent="0" defTabSz="457200">
              <a:lnSpc>
                <a:spcPct val="100000"/>
              </a:lnSpc>
              <a:spcBef>
                <a:spcPts val="0"/>
              </a:spcBef>
              <a:buSzTx/>
              <a:buNone/>
              <a:defRPr b="1" sz="1866">
                <a:solidFill>
                  <a:srgbClr val="000000">
                    <a:alpha val="84706"/>
                  </a:srgbClr>
                </a:solidFill>
                <a:latin typeface="Helvetica"/>
                <a:ea typeface="Helvetica"/>
                <a:cs typeface="Helvetica"/>
                <a:sym typeface="Helvetica"/>
              </a:defRPr>
            </a:pPr>
            <a:r>
              <a:t>The Giver Utopian Community Project (MON)</a:t>
            </a:r>
            <a:r>
              <a:rPr b="0"/>
              <a:t> </a:t>
            </a:r>
            <a:endParaRPr b="0"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We read the book “The Giver”, in which the community is a dystopian community. In this project, I will be talking about my own Utopian community, which is a community with no strict rules like the dystopian community. The components which make up a community are the Government, Education, Family, and Money and Employment.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b="1" sz="1600">
                <a:solidFill>
                  <a:srgbClr val="000000">
                    <a:alpha val="84706"/>
                  </a:srgbClr>
                </a:solidFill>
                <a:latin typeface="Helvetica"/>
                <a:ea typeface="Helvetica"/>
                <a:cs typeface="Helvetica"/>
                <a:sym typeface="Helvetica"/>
              </a:defRPr>
            </a:pPr>
            <a:r>
              <a:t>Government</a:t>
            </a:r>
            <a:r>
              <a:rPr b="0"/>
              <a:t> </a:t>
            </a:r>
            <a:endParaRPr b="0"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For a community to be well-disciplined and problem-free, we need a good government. The government system in my utopian community is democracy. As you might’ve already known, democracy is the government where people can choose their own leaders. It means the leader of the community is the people the majority of the community thinks is perfect to lead them. There would also be rules to keep the community tidy and well-disciplined. Those rules contain: no littering, no abusing, no robbery, no arson, and so on. Yes, there will also be punishment for whoever breaks those rules, to keep the community a safe place.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b="1" sz="1600">
                <a:solidFill>
                  <a:srgbClr val="000000">
                    <a:alpha val="84706"/>
                  </a:srgbClr>
                </a:solidFill>
                <a:latin typeface="Helvetica"/>
                <a:ea typeface="Helvetica"/>
                <a:cs typeface="Helvetica"/>
                <a:sym typeface="Helvetica"/>
              </a:defRPr>
            </a:pPr>
            <a:r>
              <a:t>Education</a:t>
            </a:r>
            <a:r>
              <a:rPr b="0"/>
              <a:t> </a:t>
            </a:r>
            <a:endParaRPr b="0"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The next component is the education, which is a very important one. Without education, the people in the community won’t be able to make rational choices and the community would eventually fall apart. The children must go to school since young, but it would be 4 days a week. The students would have to go to school from Tuesday to Friday. Kids wouldn’t want to start their week with stressful lessons, so the weekends and Monday would be their breaks. This way, there won’t be work overload and they would have enough time to do assignments.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There would be 6 campuses: nursery, pre-school, elementary, middle school, high school, and university. The reason they’re not in the same campus is because children would be able to concentrate better when they’re learning with kids their age. That way, they can relate to each other and help one another out. Lunch would be provided, but they would have to serve their own food, and grow vegetables for lunch after school at the school backyard. Various extracurricular activities like sports and clubs are present as well.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b="1" sz="1600">
                <a:solidFill>
                  <a:srgbClr val="000000">
                    <a:alpha val="84706"/>
                  </a:srgbClr>
                </a:solidFill>
                <a:latin typeface="Helvetica"/>
                <a:ea typeface="Helvetica"/>
                <a:cs typeface="Helvetica"/>
                <a:sym typeface="Helvetica"/>
              </a:defRPr>
            </a:pPr>
            <a:r>
              <a:t>Family</a:t>
            </a:r>
            <a:r>
              <a:rPr b="0"/>
              <a:t> </a:t>
            </a:r>
            <a:endParaRPr b="0"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The third component is family. Each couple can have one to three children, depending. There isn’t a fixed number on how many children they must bear. The dwellings for each family would be a three storey building. The buildings would be built beside one another, forming a circle. Each circle would contain eight families, indicating eight buildings built in a circular motion. Each circle contains it’s own park and swimming pool for relaxation purposes.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b="1" sz="1600">
                <a:solidFill>
                  <a:srgbClr val="000000">
                    <a:alpha val="84706"/>
                  </a:srgbClr>
                </a:solidFill>
                <a:latin typeface="Helvetica"/>
                <a:ea typeface="Helvetica"/>
                <a:cs typeface="Helvetica"/>
                <a:sym typeface="Helvetica"/>
              </a:defRPr>
            </a:pPr>
            <a:r>
              <a:t>Employment and Money</a:t>
            </a:r>
            <a:r>
              <a:rPr b="0"/>
              <a:t> </a:t>
            </a:r>
            <a:endParaRPr b="0"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The final component is Employment and Money. There would be occupations such as doctors, engineers, teachers, lawyers, rescuers, businessmen and so many more. The six occupations mentioned earlier are the main occupations. They would all have the chance to choose their careers in the first year of high school. Since then, they would be learning little by little about whatever they chose.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The </a:t>
            </a:r>
            <a:r>
              <a:rPr b="1"/>
              <a:t>doctors</a:t>
            </a:r>
            <a:r>
              <a:t> would have to study medicine after high school, with prior knowledge about biology. They would have to spend about 15 years in total, from university, internship, residency, and fellowship to finally become a licensed doctor. Only then, they could start treating patients. As for </a:t>
            </a:r>
            <a:r>
              <a:rPr b="1"/>
              <a:t>engineers</a:t>
            </a:r>
            <a:r>
              <a:t>, they would have to start studying since last year of high school, resulting about 5 years of learning before becoming a licensed engineer. It is indeed a very important occupation because without them, who would construct the new buildings the community needed?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The </a:t>
            </a:r>
            <a:r>
              <a:rPr b="1"/>
              <a:t>teachers</a:t>
            </a:r>
            <a:r>
              <a:t> would be learning the basics in the last year of high school as well. Then, their first step as teachers would be teaching the nursery kids. The higher their rank as a teacher gets higher, the higher level of students they teach. The teachers who teach college and grad school students are the highest in rank of all teachers. It is something which is non-relevant to their age. As for </a:t>
            </a:r>
            <a:r>
              <a:rPr b="1"/>
              <a:t>lawyers</a:t>
            </a:r>
            <a:r>
              <a:t>, they would have to make a choice between attorneys and prosecutors after law schools. People who wanted to defend the people chose being an attorney. There, in court, they would be able to go against the prosecutors to defend the people, making the best choice possible with the judge making the final decision. </a:t>
            </a:r>
            <a:endParaRPr sz="1200">
              <a:latin typeface="Arial"/>
              <a:ea typeface="Arial"/>
              <a:cs typeface="Arial"/>
              <a:sym typeface="Arial"/>
            </a:endParaRPr>
          </a:p>
          <a:p>
            <a:pPr marL="0" indent="0" defTabSz="457200">
              <a:lnSpc>
                <a:spcPct val="100000"/>
              </a:lnSpc>
              <a:spcBef>
                <a:spcPts val="0"/>
              </a:spcBef>
              <a:buSzTx/>
              <a:buNone/>
              <a:defRPr sz="1200">
                <a:solidFill>
                  <a:srgbClr val="000000">
                    <a:alpha val="84706"/>
                  </a:srgbClr>
                </a:solidFill>
                <a:latin typeface="Arial"/>
                <a:ea typeface="Arial"/>
                <a:cs typeface="Arial"/>
                <a:sym typeface="Arial"/>
              </a:defRPr>
            </a:p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The </a:t>
            </a:r>
            <a:r>
              <a:rPr b="1"/>
              <a:t>rescuers</a:t>
            </a:r>
            <a:r>
              <a:t> are as important as everyone mentioned. They prevent the people from dying, be it from fires or drowning. Every type of disaster, they are there to help the people. If something bad happened, they would always be there to rescue the people. They provide safety for everyone out there. As for </a:t>
            </a:r>
            <a:r>
              <a:rPr b="1"/>
              <a:t>businessmen</a:t>
            </a:r>
            <a:r>
              <a:t>, they clearly use their knowledge to make the community thrive in business. Their main duty is to make sure nobody is unemployed and that the community is prosperous. All those occupations build a beautiful harmony for the community.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Slide Title"/>
          <p:cNvSpPr txBox="1"/>
          <p:nvPr>
            <p:ph type="title"/>
          </p:nvPr>
        </p:nvSpPr>
        <p:spPr>
          <a:prstGeom prst="rect">
            <a:avLst/>
          </a:prstGeom>
        </p:spPr>
        <p:txBody>
          <a:bodyPr/>
          <a:lstStyle/>
          <a:p>
            <a:pPr/>
          </a:p>
        </p:txBody>
      </p:sp>
      <p:sp>
        <p:nvSpPr>
          <p:cNvPr id="207" name="Slide Subtitle"/>
          <p:cNvSpPr txBox="1"/>
          <p:nvPr>
            <p:ph type="body" idx="13"/>
          </p:nvPr>
        </p:nvSpPr>
        <p:spPr>
          <a:prstGeom prst="rect">
            <a:avLst/>
          </a:prstGeom>
        </p:spPr>
        <p:txBody>
          <a:bodyPr/>
          <a:lstStyle/>
          <a:p>
            <a:pPr/>
          </a:p>
        </p:txBody>
      </p:sp>
      <p:sp>
        <p:nvSpPr>
          <p:cNvPr id="208" name="The giver utopian community project…"/>
          <p:cNvSpPr txBox="1"/>
          <p:nvPr>
            <p:ph type="body" idx="1"/>
          </p:nvPr>
        </p:nvSpPr>
        <p:spPr>
          <a:prstGeom prst="rect">
            <a:avLst/>
          </a:prstGeom>
        </p:spPr>
        <p:txBody>
          <a:bodyPr/>
          <a:lstStyle/>
          <a:p>
            <a:pPr marL="0" indent="0" defTabSz="457200">
              <a:lnSpc>
                <a:spcPct val="100000"/>
              </a:lnSpc>
              <a:spcBef>
                <a:spcPts val="0"/>
              </a:spcBef>
              <a:buSzTx/>
              <a:buNone/>
              <a:defRPr sz="3733">
                <a:solidFill>
                  <a:srgbClr val="000000">
                    <a:alpha val="84706"/>
                  </a:srgbClr>
                </a:solidFill>
                <a:latin typeface="Helvetica"/>
                <a:ea typeface="Helvetica"/>
                <a:cs typeface="Helvetica"/>
                <a:sym typeface="Helvetica"/>
              </a:defRPr>
            </a:pPr>
            <a:r>
              <a:t>The giver utopian community project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           In order to make a good community or a utopian community we need different factors to accomplish it. They are Government, Education, Family, Employment and money.  </a:t>
            </a:r>
            <a:endParaRPr sz="1200">
              <a:latin typeface="Arial"/>
              <a:ea typeface="Arial"/>
              <a:cs typeface="Arial"/>
              <a:sym typeface="Arial"/>
            </a:endParaR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            Government need good laws and orders in order to make a country good. It is important to have this. I think that democracy is the best choice because it needs the votes of the whole community.They have to discuss each other and the government should have some strict rules so people would obey. We need a good education in a country. Everyone needs a good education to succeed in life because it starts of with children when we’re at a young age. Family is the third component and it is also important because the parents rule the  families. We need a close interacted family. </a:t>
            </a:r>
            <a:endParaRPr sz="1200">
              <a:latin typeface="Arial"/>
              <a:ea typeface="Arial"/>
              <a:cs typeface="Arial"/>
              <a:sym typeface="Arial"/>
            </a:endParaRPr>
          </a:p>
          <a:p>
            <a:pPr marL="0" indent="0" defTabSz="457200">
              <a:lnSpc>
                <a:spcPct val="100000"/>
              </a:lnSpc>
              <a:spcBef>
                <a:spcPts val="0"/>
              </a:spcBef>
              <a:buSzTx/>
              <a:buNone/>
              <a:defRPr sz="1200">
                <a:solidFill>
                  <a:srgbClr val="000000">
                    <a:alpha val="84706"/>
                  </a:srgbClr>
                </a:solidFill>
                <a:latin typeface="Arial"/>
                <a:ea typeface="Arial"/>
                <a:cs typeface="Arial"/>
                <a:sym typeface="Arial"/>
              </a:defRPr>
            </a:pPr>
          </a:p>
          <a:p>
            <a:pPr marL="0" indent="0" defTabSz="457200">
              <a:lnSpc>
                <a:spcPct val="100000"/>
              </a:lnSpc>
              <a:spcBef>
                <a:spcPts val="0"/>
              </a:spcBef>
              <a:buSzTx/>
              <a:buNone/>
              <a:defRPr sz="1866">
                <a:solidFill>
                  <a:srgbClr val="000000">
                    <a:alpha val="84706"/>
                  </a:srgbClr>
                </a:solidFill>
                <a:latin typeface="Helvetica"/>
                <a:ea typeface="Helvetica"/>
                <a:cs typeface="Helvetica"/>
                <a:sym typeface="Helvetica"/>
              </a:defRPr>
            </a:pPr>
            <a:r>
              <a:t>             We also need the suitable and good jobs for people to survive in our lives. There are so many jobs available in this world such as writer, firefighter, police, a doctor, teachers, etc….. if everyone can do things happily and properly in the right place at the right time this country would succeed and would not fail without any problems.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lide Title"/>
          <p:cNvSpPr txBox="1"/>
          <p:nvPr>
            <p:ph type="title"/>
          </p:nvPr>
        </p:nvSpPr>
        <p:spPr>
          <a:prstGeom prst="rect">
            <a:avLst/>
          </a:prstGeom>
        </p:spPr>
        <p:txBody>
          <a:bodyPr/>
          <a:lstStyle/>
          <a:p>
            <a:pPr/>
          </a:p>
        </p:txBody>
      </p:sp>
      <p:sp>
        <p:nvSpPr>
          <p:cNvPr id="211" name="Slide Subtitle"/>
          <p:cNvSpPr txBox="1"/>
          <p:nvPr>
            <p:ph type="body" idx="13"/>
          </p:nvPr>
        </p:nvSpPr>
        <p:spPr>
          <a:prstGeom prst="rect">
            <a:avLst/>
          </a:prstGeom>
        </p:spPr>
        <p:txBody>
          <a:bodyPr/>
          <a:lstStyle/>
          <a:p>
            <a:pPr/>
          </a:p>
        </p:txBody>
      </p:sp>
      <p:sp>
        <p:nvSpPr>
          <p:cNvPr id="212" name="The Giver utopian community project…"/>
          <p:cNvSpPr txBox="1"/>
          <p:nvPr>
            <p:ph type="body" idx="1"/>
          </p:nvPr>
        </p:nvSpPr>
        <p:spPr>
          <a:prstGeom prst="rect">
            <a:avLst/>
          </a:prstGeom>
        </p:spPr>
        <p:txBody>
          <a:bodyPr/>
          <a:lstStyle/>
          <a:p>
            <a:pPr marL="0" indent="0" defTabSz="457200">
              <a:lnSpc>
                <a:spcPct val="100000"/>
              </a:lnSpc>
              <a:spcBef>
                <a:spcPts val="0"/>
              </a:spcBef>
              <a:buSzTx/>
              <a:buNone/>
              <a:defRPr sz="2266">
                <a:solidFill>
                  <a:srgbClr val="000000">
                    <a:alpha val="84706"/>
                  </a:srgbClr>
                </a:solidFill>
                <a:latin typeface="Helvetica"/>
                <a:ea typeface="Helvetica"/>
                <a:cs typeface="Helvetica"/>
                <a:sym typeface="Helvetica"/>
              </a:defRPr>
            </a:pPr>
            <a:r>
              <a:t>The Giver utopian community project </a:t>
            </a:r>
            <a:endParaRPr sz="1200">
              <a:latin typeface="Arial"/>
              <a:ea typeface="Arial"/>
              <a:cs typeface="Arial"/>
              <a:sym typeface="Arial"/>
            </a:endParaRPr>
          </a:p>
          <a:p>
            <a:pPr marL="0" indent="0" defTabSz="457200">
              <a:lnSpc>
                <a:spcPct val="100000"/>
              </a:lnSpc>
              <a:spcBef>
                <a:spcPts val="0"/>
              </a:spcBef>
              <a:buSzTx/>
              <a:buNone/>
              <a:defRPr sz="2133">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A utopian society is a society which has perfect political and social order. When talking about a utopian society, the world perfect is synonymous. Nothing ever goes wrong nor anything could ever. If anything went wrong in this society, it would no longer be perfect, and therefore it would no longer be a utopia. A perfect society seems close but is really far away.  </a:t>
            </a:r>
            <a:endParaRPr sz="1200">
              <a:latin typeface="Arial"/>
              <a:ea typeface="Arial"/>
              <a:cs typeface="Arial"/>
              <a:sym typeface="Arial"/>
            </a:endParaRPr>
          </a:p>
          <a:p>
            <a:pPr marL="0" indent="0" algn="just"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b="1" sz="2133">
                <a:solidFill>
                  <a:srgbClr val="000000">
                    <a:alpha val="84706"/>
                  </a:srgbClr>
                </a:solidFill>
                <a:latin typeface="Helvetica"/>
                <a:ea typeface="Helvetica"/>
                <a:cs typeface="Helvetica"/>
                <a:sym typeface="Helvetica"/>
              </a:defRPr>
            </a:pPr>
            <a:r>
              <a:t>Government</a:t>
            </a:r>
            <a:r>
              <a:rPr b="0"/>
              <a:t> </a:t>
            </a:r>
            <a:endParaRPr b="0" sz="1200">
              <a:latin typeface="Arial"/>
              <a:ea typeface="Arial"/>
              <a:cs typeface="Arial"/>
              <a:sym typeface="Arial"/>
            </a:endParaRPr>
          </a:p>
          <a:p>
            <a:pPr marL="0" indent="0"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The governing body is elected to lead. This ensures that the people ruling the nation are worthy of what they do. The government will monitor all Internet activity to keep the nation peaceful and prevent uprisings. The system will be bureaucracy with representatives that watch over areas of the nation and report conflicts and suggestions. Everyone gets what they are entitled to and greed no longer exists. No one takes more than they should, so everything is equally divided without actually having to divide it. Respect for fellow man is a driving force of this civilization. Crime does not exist, so law enforcement and courts do not exist either. Justice is already there without having to establish it. There is no government because it is not necessary. Nobody is ever treated unfairly, and the thought of it is unfeasible due to the amount of reverence that is shared. </a:t>
            </a:r>
            <a:endParaRPr sz="1200">
              <a:latin typeface="Arial"/>
              <a:ea typeface="Arial"/>
              <a:cs typeface="Arial"/>
              <a:sym typeface="Arial"/>
            </a:endParaRPr>
          </a:p>
          <a:p>
            <a:pPr marL="0" indent="2984500" algn="just"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b="1" sz="2133">
                <a:solidFill>
                  <a:srgbClr val="000000">
                    <a:alpha val="84706"/>
                  </a:srgbClr>
                </a:solidFill>
                <a:latin typeface="Helvetica"/>
                <a:ea typeface="Helvetica"/>
                <a:cs typeface="Helvetica"/>
                <a:sym typeface="Helvetica"/>
              </a:defRPr>
            </a:pPr>
            <a:r>
              <a:t>Education</a:t>
            </a:r>
            <a:r>
              <a:rPr b="0"/>
              <a:t> </a:t>
            </a:r>
            <a:endParaRPr b="0" sz="1200">
              <a:latin typeface="Arial"/>
              <a:ea typeface="Arial"/>
              <a:cs typeface="Arial"/>
              <a:sym typeface="Arial"/>
            </a:endParaRPr>
          </a:p>
          <a:p>
            <a:pPr marL="0" indent="0"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School is necessary to expand one’s knowledge. From the age of five to eighteen, children attend school. In this span of time, children are prepared for their place in utopia. School is where the children gain the tools that will allow them to maintain in utopia. The sort of job one gets depends on desire and availability. If the job desired is not available, a different job is taken until the desired job becomes available. Knowledge brings better understanding. Education and knowledge are very important to the society.  </a:t>
            </a:r>
            <a:endParaRPr sz="1200">
              <a:latin typeface="Arial"/>
              <a:ea typeface="Arial"/>
              <a:cs typeface="Arial"/>
              <a:sym typeface="Arial"/>
            </a:endParaRPr>
          </a:p>
          <a:p>
            <a:pPr marL="0" indent="0" algn="just"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b="1" sz="2133">
                <a:solidFill>
                  <a:srgbClr val="000000">
                    <a:alpha val="84706"/>
                  </a:srgbClr>
                </a:solidFill>
                <a:latin typeface="Helvetica"/>
                <a:ea typeface="Helvetica"/>
                <a:cs typeface="Helvetica"/>
                <a:sym typeface="Helvetica"/>
              </a:defRPr>
            </a:pPr>
            <a:r>
              <a:t>Family</a:t>
            </a:r>
            <a:r>
              <a:rPr b="0"/>
              <a:t> </a:t>
            </a:r>
            <a:endParaRPr b="0" sz="1200">
              <a:latin typeface="Arial"/>
              <a:ea typeface="Arial"/>
              <a:cs typeface="Arial"/>
              <a:sym typeface="Arial"/>
            </a:endParaRPr>
          </a:p>
          <a:p>
            <a:pPr marL="0" indent="0"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Parents have no more than three children. This is the greatest number of children that parents can have while still paying essential attraction to them. Parents in utopia are ideal, so nobody grows up with any unnecessary problems. People act within reason. Any sort of racist, ageist, homophobic, homicide, controlling or just plain hateful way of thinking or acting does not even exist. </a:t>
            </a:r>
            <a:endParaRPr sz="1200">
              <a:latin typeface="Arial"/>
              <a:ea typeface="Arial"/>
              <a:cs typeface="Arial"/>
              <a:sym typeface="Arial"/>
            </a:endParaRPr>
          </a:p>
          <a:p>
            <a:pPr marL="0" indent="0" algn="just"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b="1" sz="2133">
                <a:solidFill>
                  <a:srgbClr val="000000">
                    <a:alpha val="84706"/>
                  </a:srgbClr>
                </a:solidFill>
                <a:latin typeface="Helvetica"/>
                <a:ea typeface="Helvetica"/>
                <a:cs typeface="Helvetica"/>
                <a:sym typeface="Helvetica"/>
              </a:defRPr>
            </a:pPr>
            <a:r>
              <a:t>Employment &amp; Money</a:t>
            </a:r>
            <a:r>
              <a:rPr b="0"/>
              <a:t> </a:t>
            </a:r>
            <a:endParaRPr b="0" sz="1200">
              <a:latin typeface="Arial"/>
              <a:ea typeface="Arial"/>
              <a:cs typeface="Arial"/>
              <a:sym typeface="Arial"/>
            </a:endParaRPr>
          </a:p>
          <a:p>
            <a:pPr marL="0" indent="0" defTabSz="457200">
              <a:lnSpc>
                <a:spcPct val="100000"/>
              </a:lnSpc>
              <a:spcBef>
                <a:spcPts val="0"/>
              </a:spcBef>
              <a:buSzTx/>
              <a:buNone/>
              <a:defRPr sz="1733">
                <a:solidFill>
                  <a:srgbClr val="000000">
                    <a:alpha val="84706"/>
                  </a:srgbClr>
                </a:solidFill>
                <a:latin typeface="Helvetica"/>
                <a:ea typeface="Helvetica"/>
                <a:cs typeface="Helvetica"/>
                <a:sym typeface="Helvetica"/>
              </a:defRPr>
            </a:pPr>
            <a:r>
              <a:t>It is recognized that everyone’s part is essential to a perfect society, so no one minds taking a different job than they desire. This is one example of how rationality plays a big part in utopia. Everyone can accept realities and the word “whine” is not a part of their vocabulary. Occupations such as doctors and lawyers are not held in high regard. Only jobs that merit praise receive it, such as teachers. This also pertains to everything else in utopia. Anything that is undeserving of praise is not valued.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Slide Title"/>
          <p:cNvSpPr txBox="1"/>
          <p:nvPr>
            <p:ph type="title"/>
          </p:nvPr>
        </p:nvSpPr>
        <p:spPr>
          <a:prstGeom prst="rect">
            <a:avLst/>
          </a:prstGeom>
        </p:spPr>
        <p:txBody>
          <a:bodyPr/>
          <a:lstStyle/>
          <a:p>
            <a:pPr/>
          </a:p>
        </p:txBody>
      </p:sp>
      <p:sp>
        <p:nvSpPr>
          <p:cNvPr id="215" name="Slide Subtitle"/>
          <p:cNvSpPr txBox="1"/>
          <p:nvPr>
            <p:ph type="body" idx="13"/>
          </p:nvPr>
        </p:nvSpPr>
        <p:spPr>
          <a:prstGeom prst="rect">
            <a:avLst/>
          </a:prstGeom>
        </p:spPr>
        <p:txBody>
          <a:bodyPr/>
          <a:lstStyle/>
          <a:p>
            <a:pPr/>
          </a:p>
        </p:txBody>
      </p:sp>
      <p:sp>
        <p:nvSpPr>
          <p:cNvPr id="216" name="utopian community project…"/>
          <p:cNvSpPr txBox="1"/>
          <p:nvPr>
            <p:ph type="body" idx="1"/>
          </p:nvPr>
        </p:nvSpPr>
        <p:spPr>
          <a:prstGeom prst="rect">
            <a:avLst/>
          </a:prstGeom>
        </p:spPr>
        <p:txBody>
          <a:bodyPr/>
          <a:lstStyle/>
          <a:p>
            <a:pPr marL="0" indent="0" defTabSz="457200">
              <a:lnSpc>
                <a:spcPct val="100000"/>
              </a:lnSpc>
              <a:spcBef>
                <a:spcPts val="0"/>
              </a:spcBef>
              <a:buSzTx/>
              <a:buNone/>
              <a:defRPr sz="2133">
                <a:latin typeface="Times New Roman"/>
                <a:ea typeface="Times New Roman"/>
                <a:cs typeface="Times New Roman"/>
                <a:sym typeface="Times New Roman"/>
              </a:defRPr>
            </a:pPr>
            <a:r>
              <a:rPr sz="1466">
                <a:latin typeface="Helvetica"/>
                <a:ea typeface="Helvetica"/>
                <a:cs typeface="Helvetica"/>
                <a:sym typeface="Helvetica"/>
              </a:rPr>
              <a:t> </a:t>
            </a:r>
            <a:r>
              <a:t>utopian community project </a:t>
            </a:r>
            <a:endParaRPr sz="1200">
              <a:latin typeface="Arial"/>
              <a:ea typeface="Arial"/>
              <a:cs typeface="Arial"/>
              <a:sym typeface="Arial"/>
            </a:endParaRPr>
          </a:p>
          <a:p>
            <a:pPr marL="0" indent="0" defTabSz="457200">
              <a:lnSpc>
                <a:spcPct val="100000"/>
              </a:lnSpc>
              <a:spcBef>
                <a:spcPts val="0"/>
              </a:spcBef>
              <a:buSzTx/>
              <a:buNone/>
              <a:defRPr sz="2133">
                <a:latin typeface="Times New Roman"/>
                <a:ea typeface="Times New Roman"/>
                <a:cs typeface="Times New Roman"/>
                <a:sym typeface="Times New Roman"/>
              </a:defRPr>
            </a:pPr>
            <a:r>
              <a:t>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                  The government in the Utopian community is a democracy which means that people in the community are able to vote for a person that mostly fits to become part of the government of the country. In the utopia community there are 6 laws; no litter or trash throwing on the street, no bullying, no criminals, no (eating, using, harming) animals and plants, clean streets, no throwing trash on flow. Role of the police is to watch out if citizens break the laws of the community and decrease the criminals and breaking laws by finding them if they had broken the law. Police decide with a lawyer if the criminal should go to jail or not depending if it’s a big crime or small crime.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            Education is a first step for children to learn how the community works and how people need to treat other people like learning about courtesy. In the utopian community, children in this community only have to come to school on Saturday and Sunday. There could be good reasons and bad reasons for going to school on Saturday and Sunday only. A bad reason is if students come to school only Saturday and Sunday their school progress would be slower than others and students will get more Homeworks for 5 days no school, and the good reason that 2 days for school is because sometimes student get stressed for going to school and if they come school only for 2 days and Homeworks for 5 days it could be less stressful than 5 day school and homework.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            In my utopian community there are 3 buildings for one school. They have elementary, middle school and high school. On Friday they don’t go to school but they have volunteering, and helping children that need help or provide food for them. On school days, Saturday and Sunday for lunch they provide food in the cafeteria for free and there are some sports matches from different schools for example Volleyball, Badminton, Soccer, and other more. There are some events like the Olympics like our school, International day when people wear their traditional clothes and share their cultures to other and Band concerts, when children practice their parts and play their parts on the stage and other more events that build relationships between different classes and to build school spirit.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         Family is the most important thing in a person life. In this community the family is controlled by both the mother and father. There would be 100 different apartments and two villas. A swimming pool would be in the town center. And there would be restaurants with international cuisine like you could find on an international day. The houses would be kept the same in order to have it be equal among different people living in the neighborhood.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       The Last component that makes up the community is Employment and Money. In this utopia community there are important jobs like lawyers, doctors, police, teachers, fire fighters, movie directors and businessmen. The lawyers would be defending the rights of people in the courts. They will first have to go to law school in order to become a lawyer. They will be going through an interview process at the court to be a certified lawyer. The doctors would be curing patients in the hospitals and they will be picked through the interviews and they will have to graduate from medical school and go through internship and residency in order to work at the hospital as a doctor. They will have to work in the hospital for a couple years to become a real doctor.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The teachers would be teaching students at school and they will be picked by the school through the interview process. The right teacher who has studied English, Math or what they are teaching in college or grad school would be needed for the job. And they would be chosen based on their knowledge and skill, and type of experiences they had in other schools. The people will be trained through online teaching programs and colleges that train teachers for schools. The fire fighters would be putting off the fire in emergency cases and they will have to go through many different practices of putting off the fire in many houses for them to become real firefighters working at the fire station. And they would have to be really brave and courageous in order to work at the fire station. </a:t>
            </a:r>
            <a:endParaRPr sz="1200">
              <a:latin typeface="Arial"/>
              <a:ea typeface="Arial"/>
              <a:cs typeface="Arial"/>
              <a:sym typeface="Arial"/>
            </a:endParaRPr>
          </a:p>
          <a:p>
            <a:pPr marL="0" indent="0" defTabSz="457200">
              <a:lnSpc>
                <a:spcPct val="100000"/>
              </a:lnSpc>
              <a:spcBef>
                <a:spcPts val="0"/>
              </a:spcBef>
              <a:buSzTx/>
              <a:buNone/>
              <a:defRPr sz="1466">
                <a:latin typeface="Times New Roman"/>
                <a:ea typeface="Times New Roman"/>
                <a:cs typeface="Times New Roman"/>
                <a:sym typeface="Times New Roman"/>
              </a:defRPr>
            </a:pPr>
            <a:r>
              <a:t>The businessmen would be running business and they will be going to business school or learning from their own parents how to do business. They will have to learn from books as well as other people in the companies in order to run a good business. The people who will make good businessmen will be people with best personal skills and relationships. In this utopia community people choose their job that mostly fits to themselves. They get trained with their job from 13 years old to 18 years old and they get kind of a test and teachers decide if they could do their job or they need to get trained more.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Slide Title"/>
          <p:cNvSpPr txBox="1"/>
          <p:nvPr>
            <p:ph type="title"/>
          </p:nvPr>
        </p:nvSpPr>
        <p:spPr>
          <a:prstGeom prst="rect">
            <a:avLst/>
          </a:prstGeom>
        </p:spPr>
        <p:txBody>
          <a:bodyPr/>
          <a:lstStyle/>
          <a:p>
            <a:pPr/>
          </a:p>
        </p:txBody>
      </p:sp>
      <p:sp>
        <p:nvSpPr>
          <p:cNvPr id="219" name="Slide Subtitle"/>
          <p:cNvSpPr txBox="1"/>
          <p:nvPr>
            <p:ph type="body" idx="13"/>
          </p:nvPr>
        </p:nvSpPr>
        <p:spPr>
          <a:prstGeom prst="rect">
            <a:avLst/>
          </a:prstGeom>
        </p:spPr>
        <p:txBody>
          <a:bodyPr/>
          <a:lstStyle/>
          <a:p>
            <a:pPr/>
          </a:p>
        </p:txBody>
      </p:sp>
      <p:sp>
        <p:nvSpPr>
          <p:cNvPr id="220" name="The Utopian Society…"/>
          <p:cNvSpPr txBox="1"/>
          <p:nvPr>
            <p:ph type="body" idx="1"/>
          </p:nvPr>
        </p:nvSpPr>
        <p:spPr>
          <a:prstGeom prst="rect">
            <a:avLst/>
          </a:prstGeom>
        </p:spPr>
        <p:txBody>
          <a:bodyPr/>
          <a:lstStyle/>
          <a:p>
            <a:pPr marL="0" indent="0" defTabSz="457200">
              <a:lnSpc>
                <a:spcPct val="100000"/>
              </a:lnSpc>
              <a:spcBef>
                <a:spcPts val="0"/>
              </a:spcBef>
              <a:buSzTx/>
              <a:buNone/>
              <a:defRPr b="1" sz="2400" u="sng">
                <a:solidFill>
                  <a:srgbClr val="000000">
                    <a:alpha val="84706"/>
                  </a:srgbClr>
                </a:solidFill>
                <a:uFill>
                  <a:solidFill>
                    <a:srgbClr val="000000">
                      <a:alpha val="84706"/>
                    </a:srgbClr>
                  </a:solidFill>
                </a:uFill>
                <a:latin typeface="Helvetica"/>
                <a:ea typeface="Helvetica"/>
                <a:cs typeface="Helvetica"/>
                <a:sym typeface="Helvetica"/>
              </a:defRPr>
            </a:pPr>
            <a:r>
              <a:t>The Utopian Society</a:t>
            </a:r>
            <a:r>
              <a:rPr b="0" u="none"/>
              <a:t> </a:t>
            </a:r>
            <a:endParaRPr b="0" sz="1200" u="none">
              <a:latin typeface="Arial"/>
              <a:ea typeface="Arial"/>
              <a:cs typeface="Arial"/>
              <a:sym typeface="Arial"/>
            </a:endParaRPr>
          </a:p>
          <a:p>
            <a:pPr marL="0" indent="0" algn="ctr" defTabSz="457200">
              <a:lnSpc>
                <a:spcPct val="100000"/>
              </a:lnSpc>
              <a:spcBef>
                <a:spcPts val="0"/>
              </a:spcBef>
              <a:buSzTx/>
              <a:buNone/>
              <a:defRPr sz="2400">
                <a:solidFill>
                  <a:srgbClr val="000000">
                    <a:alpha val="84706"/>
                  </a:srgbClr>
                </a:solidFill>
                <a:uFill>
                  <a:solidFill>
                    <a:srgbClr val="000000">
                      <a:alpha val="84706"/>
                    </a:srgbClr>
                  </a:solidFill>
                </a:u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The Utopian Society is different from the others but in a good way with good reasons. There are 4 main components, to begin with. They are government, education, family, employment and, money. Each of these has a unique system.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Firstly, the government is the most important component that helps make up a good and fair community. In a utopian community, democracy is what matters most because it’s a system where people in the community are able to vote for a person that mostly fits to become part of the government of the country. There will be a parliament where people there who have the authority will make laws for the citizens to follow. In the utopian community there are 6 laws; no litter or trash throwing on the street, no bullying, no criminals, no (eating, using, harming) animals and plants, clean streets, no throwing trash on flow. Police play a part in which they have to keep an eye on every citizen and see if they break any of these laws. If they did, then the polices and lawyers will discuss the punishment.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Secondly, the next component is the education system.</a:t>
            </a:r>
            <a:r>
              <a:rPr>
                <a:latin typeface="Times New Roman"/>
                <a:ea typeface="Times New Roman"/>
                <a:cs typeface="Times New Roman"/>
                <a:sym typeface="Times New Roman"/>
              </a:rPr>
              <a:t> </a:t>
            </a:r>
            <a:r>
              <a:t>Education is the first step for children to learn how the community works and how people need to treat other people like learning about courtesy. It can either be taught by the teachers or parents. In the utopian community, children only have to come to school on weekends. There are some advantages and disadvantages to it.</a:t>
            </a:r>
            <a:r>
              <a:rPr>
                <a:latin typeface="Times New Roman"/>
                <a:ea typeface="Times New Roman"/>
                <a:cs typeface="Times New Roman"/>
                <a:sym typeface="Times New Roman"/>
              </a:rPr>
              <a:t> </a:t>
            </a:r>
            <a:r>
              <a:t>The disadvantage is if students come to school only Saturday and Sunday their school progress would be slower than others and students will get more home works for 5 days no school, while on the other hand, 2 days for school is because sometimes student get stressed for going to school and if they come to school only for 2 days and home works for 5 days it could be less stressful than 5 days school and homework. </a:t>
            </a:r>
            <a:endParaRPr sz="1200">
              <a:latin typeface="Arial"/>
              <a:ea typeface="Arial"/>
              <a:cs typeface="Arial"/>
              <a:sym typeface="Arial"/>
            </a:endParaR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Thirdly, on the list is family. Family is one of the most major components of a community. In the utopian community, the family is controlled by both the mother and father. There would be 100 different apartments and two villas. A swimming pool would be in the town center. There would be some restaurants with special cuisine on special days. The houses will have to be the same in pattern or structure to be fair unless you are willing to pay money for some additional changes. </a:t>
            </a:r>
            <a:endParaRPr sz="1200">
              <a:latin typeface="Arial"/>
              <a:ea typeface="Arial"/>
              <a:cs typeface="Arial"/>
              <a:sym typeface="Arial"/>
            </a:endParaRPr>
          </a:p>
          <a:p>
            <a:pPr marL="304800" indent="-304800" defTabSz="457200">
              <a:lnSpc>
                <a:spcPct val="100000"/>
              </a:lnSpc>
              <a:spcBef>
                <a:spcPts val="0"/>
              </a:spcBef>
              <a:buSzTx/>
              <a:buNone/>
              <a:defRPr sz="1466">
                <a:solidFill>
                  <a:srgbClr val="000000">
                    <a:alpha val="84706"/>
                  </a:srgbClr>
                </a:solidFill>
                <a:uFill>
                  <a:solidFill>
                    <a:srgbClr val="000000">
                      <a:alpha val="84706"/>
                    </a:srgbClr>
                  </a:solidFill>
                </a:uFill>
                <a:latin typeface="Helvetica"/>
                <a:ea typeface="Helvetica"/>
                <a:cs typeface="Helvetica"/>
                <a:sym typeface="Helvetica"/>
              </a:defRPr>
            </a:pPr>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Helvetica"/>
                <a:ea typeface="Helvetica"/>
                <a:cs typeface="Helvetica"/>
                <a:sym typeface="Helvetica"/>
              </a:defRPr>
            </a:pPr>
            <a:r>
              <a:t>Lastly, employment and money are the final components of the respective community. In this utopian community, there are important and most common jobs like lawyers, doctors, teachers, police, firefighters, movie directors, and businessmen. Each of these jobs requires certification and interviews to officially earn a living from it.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Slide Title"/>
          <p:cNvSpPr txBox="1"/>
          <p:nvPr>
            <p:ph type="title"/>
          </p:nvPr>
        </p:nvSpPr>
        <p:spPr>
          <a:prstGeom prst="rect">
            <a:avLst/>
          </a:prstGeom>
        </p:spPr>
        <p:txBody>
          <a:bodyPr/>
          <a:lstStyle/>
          <a:p>
            <a:pPr/>
          </a:p>
        </p:txBody>
      </p:sp>
      <p:sp>
        <p:nvSpPr>
          <p:cNvPr id="223" name="Slide Subtitle"/>
          <p:cNvSpPr txBox="1"/>
          <p:nvPr>
            <p:ph type="body" idx="13"/>
          </p:nvPr>
        </p:nvSpPr>
        <p:spPr>
          <a:prstGeom prst="rect">
            <a:avLst/>
          </a:prstGeom>
        </p:spPr>
        <p:txBody>
          <a:bodyPr/>
          <a:lstStyle/>
          <a:p>
            <a:pPr/>
          </a:p>
        </p:txBody>
      </p:sp>
      <p:sp>
        <p:nvSpPr>
          <p:cNvPr id="224" name="Describing a Utopian Society…"/>
          <p:cNvSpPr txBox="1"/>
          <p:nvPr>
            <p:ph type="body" idx="1"/>
          </p:nvPr>
        </p:nvSpPr>
        <p:spPr>
          <a:prstGeom prst="rect">
            <a:avLst/>
          </a:prstGeom>
        </p:spPr>
        <p:txBody>
          <a:bodyPr/>
          <a:lstStyle/>
          <a:p>
            <a:pPr marL="0" indent="0" defTabSz="457200">
              <a:lnSpc>
                <a:spcPct val="100000"/>
              </a:lnSpc>
              <a:spcBef>
                <a:spcPts val="0"/>
              </a:spcBef>
              <a:buSzTx/>
              <a:buNone/>
              <a:defRPr b="1" sz="2133" u="sng">
                <a:solidFill>
                  <a:srgbClr val="000000">
                    <a:alpha val="84706"/>
                  </a:srgbClr>
                </a:solidFill>
                <a:uFill>
                  <a:solidFill>
                    <a:srgbClr val="000000">
                      <a:alpha val="84706"/>
                    </a:srgbClr>
                  </a:solidFill>
                </a:uFill>
                <a:latin typeface="Arial"/>
                <a:ea typeface="Arial"/>
                <a:cs typeface="Arial"/>
                <a:sym typeface="Arial"/>
              </a:defRPr>
            </a:pPr>
            <a:r>
              <a:t>Describing a Utopian Society</a:t>
            </a:r>
            <a:r>
              <a:rPr b="0" u="none"/>
              <a:t> </a:t>
            </a:r>
            <a:endParaRPr b="0" sz="1200" u="none"/>
          </a:p>
          <a:p>
            <a:pPr marL="0" indent="0" defTabSz="457200">
              <a:lnSpc>
                <a:spcPct val="100000"/>
              </a:lnSpc>
              <a:spcBef>
                <a:spcPts val="0"/>
              </a:spcBef>
              <a:buSzTx/>
              <a:buNone/>
              <a:defRPr sz="1400">
                <a:solidFill>
                  <a:srgbClr val="000000">
                    <a:alpha val="84706"/>
                  </a:srgbClr>
                </a:solidFill>
                <a:uFill>
                  <a:solidFill>
                    <a:srgbClr val="000000">
                      <a:alpha val="84706"/>
                    </a:srgbClr>
                  </a:solidFill>
                </a:uFill>
                <a:latin typeface="Arial"/>
                <a:ea typeface="Arial"/>
                <a:cs typeface="Arial"/>
                <a:sym typeface="Arial"/>
              </a:defRPr>
            </a:pPr>
            <a:r>
              <a:t> </a:t>
            </a:r>
            <a:endParaRPr sz="1200"/>
          </a:p>
          <a:p>
            <a:pPr marL="0" indent="0" defTabSz="457200">
              <a:lnSpc>
                <a:spcPct val="100000"/>
              </a:lnSpc>
              <a:spcBef>
                <a:spcPts val="0"/>
              </a:spcBef>
              <a:buSzTx/>
              <a:buNone/>
              <a:defRPr sz="1866">
                <a:solidFill>
                  <a:srgbClr val="000000">
                    <a:alpha val="84706"/>
                  </a:srgbClr>
                </a:solidFill>
                <a:uFill>
                  <a:solidFill>
                    <a:srgbClr val="000000">
                      <a:alpha val="84706"/>
                    </a:srgbClr>
                  </a:solidFill>
                </a:uFill>
                <a:latin typeface="Arial"/>
                <a:ea typeface="Arial"/>
                <a:cs typeface="Arial"/>
                <a:sym typeface="Arial"/>
              </a:defRPr>
            </a:pPr>
            <a:r>
              <a:t>Government </a:t>
            </a:r>
            <a:endParaRPr sz="1200"/>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Arial"/>
                <a:ea typeface="Arial"/>
                <a:cs typeface="Arial"/>
                <a:sym typeface="Arial"/>
              </a:defRPr>
            </a:pPr>
            <a:r>
              <a:t>Just like any other independent country, I’d rather having a democratic government rather than a monarchy or a dictatorship in our society. It’s also important that the government control the society well. For example, a utopian society surely has laws. Having laws is one of the basic things from keeping up the society to be well-united. From small rules such as to not litter on any public or private properties, to criminal laws, national laws and civil laws should be respected and practiced. This also includes being fair on the people, and giving the rights that every individual should have. It’s been made sure that taxes are affordable to pay. Our fundamental safety should be taken care by ourselves, but when it comes to the public safety, it’ll be taken care by our police and armed guards. All police are been well trained about making decision about big arrests, just as the lawyers, or any small arrests. Armed guards on the borders are also been well trained to use rifles, shells, or to play defense. Good lawyers, fair judge and smart politicians play big roles in leading our mankind into a better place. </a:t>
            </a:r>
            <a:endParaRPr sz="1200"/>
          </a:p>
          <a:p>
            <a:pPr marL="0" indent="0" defTabSz="457200">
              <a:lnSpc>
                <a:spcPct val="100000"/>
              </a:lnSpc>
              <a:spcBef>
                <a:spcPts val="0"/>
              </a:spcBef>
              <a:buSzTx/>
              <a:buNone/>
              <a:defRPr sz="1400">
                <a:solidFill>
                  <a:srgbClr val="000000">
                    <a:alpha val="84706"/>
                  </a:srgbClr>
                </a:solidFill>
                <a:uFill>
                  <a:solidFill>
                    <a:srgbClr val="000000">
                      <a:alpha val="84706"/>
                    </a:srgbClr>
                  </a:solidFill>
                </a:uFill>
                <a:latin typeface="Arial"/>
                <a:ea typeface="Arial"/>
                <a:cs typeface="Arial"/>
                <a:sym typeface="Arial"/>
              </a:defRPr>
            </a:pPr>
            <a:r>
              <a:t> </a:t>
            </a:r>
            <a:endParaRPr sz="1200"/>
          </a:p>
          <a:p>
            <a:pPr marL="0" indent="0" defTabSz="457200">
              <a:lnSpc>
                <a:spcPct val="100000"/>
              </a:lnSpc>
              <a:spcBef>
                <a:spcPts val="0"/>
              </a:spcBef>
              <a:buSzTx/>
              <a:buNone/>
              <a:defRPr sz="1866">
                <a:solidFill>
                  <a:srgbClr val="000000">
                    <a:alpha val="84706"/>
                  </a:srgbClr>
                </a:solidFill>
                <a:uFill>
                  <a:solidFill>
                    <a:srgbClr val="000000">
                      <a:alpha val="84706"/>
                    </a:srgbClr>
                  </a:solidFill>
                </a:uFill>
                <a:latin typeface="Arial"/>
                <a:ea typeface="Arial"/>
                <a:cs typeface="Arial"/>
                <a:sym typeface="Arial"/>
              </a:defRPr>
            </a:pPr>
            <a:r>
              <a:t>Education </a:t>
            </a:r>
            <a:endParaRPr sz="1200"/>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Arial"/>
                <a:ea typeface="Arial"/>
                <a:cs typeface="Arial"/>
                <a:sym typeface="Arial"/>
              </a:defRPr>
            </a:pPr>
            <a:r>
              <a:t>Educating people at any age is one of the most things a society needs. We’d have preschools, elementary schools, middle schools, high schools and colleges as our prime source of education to young people. We’re all growing up learning from our own observations, from elderlies, and many more ways. It’s also very important to learn from our textbooks and figure out the written facts about the history of our world, the geography of the earth, the studies of science, mathematics and mostly importantly, our first language. Education on family planning, living, adapting people and leadership are also necessary to acknowledge ourselves as we’re getting old. Another important thing is to guide ourselves in our lives so we don’t end up in the wrong paths. </a:t>
            </a:r>
            <a:endParaRPr sz="1200"/>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Arial"/>
                <a:ea typeface="Arial"/>
                <a:cs typeface="Arial"/>
                <a:sym typeface="Arial"/>
              </a:defRPr>
            </a:pPr>
            <a:r>
              <a:t> </a:t>
            </a:r>
            <a:endParaRPr sz="1200"/>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Arial"/>
                <a:ea typeface="Arial"/>
                <a:cs typeface="Arial"/>
                <a:sym typeface="Arial"/>
              </a:defRPr>
            </a:pPr>
            <a:r>
              <a:t> </a:t>
            </a:r>
            <a:endParaRPr sz="1200"/>
          </a:p>
          <a:p>
            <a:pPr marL="0" indent="0" defTabSz="457200">
              <a:lnSpc>
                <a:spcPct val="100000"/>
              </a:lnSpc>
              <a:spcBef>
                <a:spcPts val="0"/>
              </a:spcBef>
              <a:buSzTx/>
              <a:buNone/>
              <a:defRPr sz="1866">
                <a:solidFill>
                  <a:srgbClr val="000000">
                    <a:alpha val="84706"/>
                  </a:srgbClr>
                </a:solidFill>
                <a:uFill>
                  <a:solidFill>
                    <a:srgbClr val="000000">
                      <a:alpha val="84706"/>
                    </a:srgbClr>
                  </a:solidFill>
                </a:uFill>
                <a:latin typeface="Arial"/>
                <a:ea typeface="Arial"/>
                <a:cs typeface="Arial"/>
                <a:sym typeface="Arial"/>
              </a:defRPr>
            </a:pPr>
            <a:r>
              <a:t>Family </a:t>
            </a:r>
            <a:endParaRPr sz="1200"/>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Arial"/>
                <a:ea typeface="Arial"/>
                <a:cs typeface="Arial"/>
                <a:sym typeface="Arial"/>
              </a:defRPr>
            </a:pPr>
            <a:r>
              <a:t>Family is another major component of our Utopian society. Families are allowed to have as many babies as they wish. Marriages are not being controlled and any adults have rights to marry their love ones. Same sex marriages are not restricted and they’re totally legal. There should be no shame and judging done for a person’s sexuality or they’d go against the laws. Everyone should be respected and treated equally. Parents are to place their kids to school, take care of them and help fulfill their wishes until they’re old enough. It’s a requirement for parents to give shelter to their kids and treat them well. They’d have to follow all the rules and regulations of a parent. As for the children, they are to go to school and respect their siblings and parents. Good parenting would shape the children into their better selves. Therefore, all young adults should have good behavior and be the best child they could ever be. </a:t>
            </a:r>
            <a:endParaRPr sz="1200"/>
          </a:p>
          <a:p>
            <a:pPr marL="0" indent="0" defTabSz="457200">
              <a:lnSpc>
                <a:spcPct val="100000"/>
              </a:lnSpc>
              <a:spcBef>
                <a:spcPts val="0"/>
              </a:spcBef>
              <a:buSzTx/>
              <a:buNone/>
              <a:defRPr sz="1400">
                <a:solidFill>
                  <a:srgbClr val="000000">
                    <a:alpha val="84706"/>
                  </a:srgbClr>
                </a:solidFill>
                <a:uFill>
                  <a:solidFill>
                    <a:srgbClr val="000000">
                      <a:alpha val="84706"/>
                    </a:srgbClr>
                  </a:solidFill>
                </a:uFill>
                <a:latin typeface="Arial"/>
                <a:ea typeface="Arial"/>
                <a:cs typeface="Arial"/>
                <a:sym typeface="Arial"/>
              </a:defRPr>
            </a:pPr>
            <a:r>
              <a:t> </a:t>
            </a:r>
            <a:endParaRPr sz="1200"/>
          </a:p>
          <a:p>
            <a:pPr marL="0" indent="0" defTabSz="457200">
              <a:lnSpc>
                <a:spcPct val="100000"/>
              </a:lnSpc>
              <a:spcBef>
                <a:spcPts val="0"/>
              </a:spcBef>
              <a:buSzTx/>
              <a:buNone/>
              <a:defRPr sz="1866">
                <a:solidFill>
                  <a:srgbClr val="000000">
                    <a:alpha val="84706"/>
                  </a:srgbClr>
                </a:solidFill>
                <a:uFill>
                  <a:solidFill>
                    <a:srgbClr val="000000">
                      <a:alpha val="84706"/>
                    </a:srgbClr>
                  </a:solidFill>
                </a:uFill>
                <a:latin typeface="Arial"/>
                <a:ea typeface="Arial"/>
                <a:cs typeface="Arial"/>
                <a:sym typeface="Arial"/>
              </a:defRPr>
            </a:pPr>
            <a:r>
              <a:t>Money and Employment </a:t>
            </a:r>
            <a:endParaRPr sz="1200"/>
          </a:p>
          <a:p>
            <a:pPr marL="0" indent="0" defTabSz="457200">
              <a:lnSpc>
                <a:spcPct val="100000"/>
              </a:lnSpc>
              <a:spcBef>
                <a:spcPts val="0"/>
              </a:spcBef>
              <a:buSzTx/>
              <a:buNone/>
              <a:defRPr sz="1600">
                <a:solidFill>
                  <a:srgbClr val="000000">
                    <a:alpha val="84706"/>
                  </a:srgbClr>
                </a:solidFill>
                <a:uFill>
                  <a:solidFill>
                    <a:srgbClr val="000000">
                      <a:alpha val="84706"/>
                    </a:srgbClr>
                  </a:solidFill>
                </a:uFill>
                <a:latin typeface="Arial"/>
                <a:ea typeface="Arial"/>
                <a:cs typeface="Arial"/>
                <a:sym typeface="Arial"/>
              </a:defRPr>
            </a:pPr>
            <a:r>
              <a:t>For one’s own living, we all need to work. In this society, they’re many places for employments. Some of the common titles are a doctor, an engineer, a teacher, a vet, a business man, a politician, a movie director, an office clerk, a pilot, a scientist and a counselor. To be one of those, many requirements are needed. But for some occupations, it’s independent. Adults can work at anywhere they think it’s either comfortable for them or which meets their interests. Professions such as an artist, a manufacturer, a private company, a singer, an actor, a writer, a chef and a hotel owner. Everyone would be paid according to the professions they apply at or work for. Private industries are allowed as long as they’re not doing anything illegal. The government make sure employees are not being under paid, but it might be up to the CEO of the companies. In order for people to value their savings, we have great banks in the society, so that individuals could invest their money.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Slide Title"/>
          <p:cNvSpPr txBox="1"/>
          <p:nvPr>
            <p:ph type="title"/>
          </p:nvPr>
        </p:nvSpPr>
        <p:spPr>
          <a:prstGeom prst="rect">
            <a:avLst/>
          </a:prstGeom>
        </p:spPr>
        <p:txBody>
          <a:bodyPr/>
          <a:lstStyle/>
          <a:p>
            <a:pPr/>
          </a:p>
        </p:txBody>
      </p:sp>
      <p:sp>
        <p:nvSpPr>
          <p:cNvPr id="227" name="Slide Subtitle"/>
          <p:cNvSpPr txBox="1"/>
          <p:nvPr>
            <p:ph type="body" idx="13"/>
          </p:nvPr>
        </p:nvSpPr>
        <p:spPr>
          <a:prstGeom prst="rect">
            <a:avLst/>
          </a:prstGeom>
        </p:spPr>
        <p:txBody>
          <a:bodyPr/>
          <a:lstStyle/>
          <a:p>
            <a:pPr/>
          </a:p>
        </p:txBody>
      </p:sp>
      <p:sp>
        <p:nvSpPr>
          <p:cNvPr id="228" name="A Utopian Society…"/>
          <p:cNvSpPr txBox="1"/>
          <p:nvPr>
            <p:ph type="body" idx="1"/>
          </p:nvPr>
        </p:nvSpPr>
        <p:spPr>
          <a:prstGeom prst="rect">
            <a:avLst/>
          </a:prstGeom>
        </p:spPr>
        <p:txBody>
          <a:bodyPr/>
          <a:lstStyle/>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A Utopian Society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Government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Government is the main component. Laws can either be decided by people or other powerful people who takes big role in a society. Laws being decide fairly by people is known as democracy. I would set up my utopian society with democracy. I think everyone living here have the right to decide on things to make them feel they made the right decision in choosing to live here. Even though they have the right to decide things they should be following the rules. Here the priority for everyone should be safety. Violence should be avoided in any ways. A society should also be clean enough for people to keep wanting to live here. The communication and way of live should be advanced enough so young agers wouldn’t have to travel abroad to study. In general, the society should be safe, and things should be done fairly with peace.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Education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Education is a very important factor. Like I mention earlier the communication systems, technology should all be advanced enough to set up a great future for everyone. From attending schools at our own society because its good enough to people from abroad coming to attend schools here because it’s better than the ones they have at theirs. Students would go to school on weekdays and help in making things better in our society on weekends. Things should not be stressful for students and nothing should be forced. There should be extracurriculars for people who thinks they’re not good enough at lessons but would do better in other things. Clubs should be in public as well as in schools.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466">
                <a:solidFill>
                  <a:srgbClr val="000000">
                    <a:alpha val="84706"/>
                  </a:srgbClr>
                </a:solidFill>
                <a:latin typeface="Helvetica"/>
                <a:ea typeface="Helvetica"/>
                <a:cs typeface="Helvetica"/>
                <a:sym typeface="Helvetica"/>
              </a:defRPr>
            </a:pPr>
            <a:r>
              <a:t>Family  </a:t>
            </a:r>
            <a:endParaRPr sz="1200">
              <a:latin typeface="Arial"/>
              <a:ea typeface="Arial"/>
              <a:cs typeface="Arial"/>
              <a:sym typeface="Arial"/>
            </a:endParaRPr>
          </a:p>
          <a:p>
            <a:pPr marL="0" indent="0" defTabSz="457200">
              <a:lnSpc>
                <a:spcPct val="100000"/>
              </a:lnSpc>
              <a:spcBef>
                <a:spcPts val="0"/>
              </a:spcBef>
              <a:buSzTx/>
              <a:buNone/>
              <a:defRPr sz="1400">
                <a:solidFill>
                  <a:srgbClr val="000000">
                    <a:alpha val="84706"/>
                  </a:srgbClr>
                </a:solidFill>
                <a:latin typeface="Helvetica"/>
                <a:ea typeface="Helvetica"/>
                <a:cs typeface="Helvetica"/>
                <a:sym typeface="Helvetica"/>
              </a:defRPr>
            </a:pPr>
            <a:r>
              <a:t>Family is another important thing to help build a great society. Good parenting is required for the kids to be good disciplined and do well in their living. Parents should treat their children well, help them fulfil their dreams and what they want to be in the future. It's required for the parents to place their children at schools and educate them throughout the youth ages. Children are also to respect their parents and family members, which goes to all people. Parents would have to work in order to meet their own needs and their child's. There would be no limits for how many kids a family can have, as long as they won't be affecting the community in a negative way. </a:t>
            </a:r>
            <a:endParaRPr sz="1200">
              <a:latin typeface="Arial"/>
              <a:ea typeface="Arial"/>
              <a:cs typeface="Arial"/>
              <a:sym typeface="Arial"/>
            </a:endParaRPr>
          </a:p>
          <a:p>
            <a:pPr marL="0" indent="0" defTabSz="457200">
              <a:lnSpc>
                <a:spcPct val="100000"/>
              </a:lnSpc>
              <a:spcBef>
                <a:spcPts val="0"/>
              </a:spcBef>
              <a:buSzTx/>
              <a:buNone/>
              <a:defRPr sz="1400">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400">
                <a:solidFill>
                  <a:srgbClr val="000000">
                    <a:alpha val="84706"/>
                  </a:srgbClr>
                </a:solidFill>
                <a:latin typeface="Helvetica"/>
                <a:ea typeface="Helvetica"/>
                <a:cs typeface="Helvetica"/>
                <a:sym typeface="Helvetica"/>
              </a:defRPr>
            </a:pPr>
            <a:r>
              <a:t>Money and Employment  </a:t>
            </a:r>
            <a:endParaRPr sz="1200">
              <a:latin typeface="Arial"/>
              <a:ea typeface="Arial"/>
              <a:cs typeface="Arial"/>
              <a:sym typeface="Arial"/>
            </a:endParaRPr>
          </a:p>
          <a:p>
            <a:pPr marL="0" indent="0" defTabSz="457200">
              <a:lnSpc>
                <a:spcPct val="100000"/>
              </a:lnSpc>
              <a:spcBef>
                <a:spcPts val="0"/>
              </a:spcBef>
              <a:buSzTx/>
              <a:buNone/>
              <a:defRPr sz="1400">
                <a:solidFill>
                  <a:srgbClr val="000000">
                    <a:alpha val="84706"/>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ct val="100000"/>
              </a:lnSpc>
              <a:spcBef>
                <a:spcPts val="0"/>
              </a:spcBef>
              <a:buSzTx/>
              <a:buNone/>
              <a:defRPr sz="1400">
                <a:solidFill>
                  <a:srgbClr val="000000">
                    <a:alpha val="84706"/>
                  </a:srgbClr>
                </a:solidFill>
                <a:latin typeface="Helvetica"/>
                <a:ea typeface="Helvetica"/>
                <a:cs typeface="Helvetica"/>
                <a:sym typeface="Helvetica"/>
              </a:defRPr>
            </a:pPr>
            <a:r>
              <a:t>People work for money which is use for their livings and needs. Lots of common jobs can be seen such as doctors, teachers, lawyers and many more. Some works for their needs but some works as an interest. When people who works for needs find extra works stressful, people who work for interests find it enjoyable. Many people can work for anyone, for anything at anywhere but its important for them to enjoy it. People also save up for their future and the reputation of the society. Banks for available for the needs, giving out loans and help savings. </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Slide Title"/>
          <p:cNvSpPr txBox="1"/>
          <p:nvPr>
            <p:ph type="title"/>
          </p:nvPr>
        </p:nvSpPr>
        <p:spPr>
          <a:prstGeom prst="rect">
            <a:avLst/>
          </a:prstGeom>
        </p:spPr>
        <p:txBody>
          <a:bodyPr/>
          <a:lstStyle/>
          <a:p>
            <a:pPr/>
          </a:p>
        </p:txBody>
      </p:sp>
      <p:sp>
        <p:nvSpPr>
          <p:cNvPr id="231" name="Slide Subtitle"/>
          <p:cNvSpPr txBox="1"/>
          <p:nvPr>
            <p:ph type="body" idx="13"/>
          </p:nvPr>
        </p:nvSpPr>
        <p:spPr>
          <a:prstGeom prst="rect">
            <a:avLst/>
          </a:prstGeom>
        </p:spPr>
        <p:txBody>
          <a:bodyPr/>
          <a:lstStyle/>
          <a:p>
            <a:pPr/>
          </a:p>
        </p:txBody>
      </p:sp>
      <p:sp>
        <p:nvSpPr>
          <p:cNvPr id="232" name="In a country the government is the most important part because it can control the whole country to and we should choose good people to make good community and environment. The utopian community is the democracy it means that we can think freely. And also"/>
          <p:cNvSpPr txBox="1"/>
          <p:nvPr>
            <p:ph type="body" idx="1"/>
          </p:nvPr>
        </p:nvSpPr>
        <p:spPr>
          <a:prstGeom prst="rect">
            <a:avLst/>
          </a:prstGeom>
        </p:spPr>
        <p:txBody>
          <a:bodyPr/>
          <a:lstStyle>
            <a:lvl1pPr marL="0" indent="0" defTabSz="457200">
              <a:lnSpc>
                <a:spcPct val="100000"/>
              </a:lnSpc>
              <a:spcBef>
                <a:spcPts val="0"/>
              </a:spcBef>
              <a:buSzTx/>
              <a:buNone/>
              <a:defRPr sz="2400">
                <a:latin typeface="Helvetica"/>
                <a:ea typeface="Helvetica"/>
                <a:cs typeface="Helvetica"/>
                <a:sym typeface="Helvetica"/>
              </a:defRPr>
            </a:lvl1pPr>
          </a:lstStyle>
          <a:p>
            <a:pPr/>
            <a:r>
              <a:t>In a country the government is the most important part because it can control the whole country to and we should choose good people to make good community and environment. The utopian community is the democracy it means that we can think freely. And also for government we can choose the good and fits people who we want to vote. It is your choice no one can order you. But the citizen have to respect the laws and they can’t break the rules. Polices decides with the lawyer but it depends on the crime. In the education children only need to go for two days but they have 5homeworks.But there is a day that they have to go to school for volunteering and helping. There are 3 buildings for one school. They are elementary, middle school and high school. There are some events in school like Olympics. In this community family is the most important things. There are mother and father in the family they control the family. There would be so many apartments. There are many jobs like lawyers, doctor, police, teachers, firefighters movie directors and the businessmen. All jobs have to learn first before they do they have to go to school or train.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Slide Title"/>
          <p:cNvSpPr txBox="1"/>
          <p:nvPr>
            <p:ph type="title"/>
          </p:nvPr>
        </p:nvSpPr>
        <p:spPr>
          <a:prstGeom prst="rect">
            <a:avLst/>
          </a:prstGeom>
        </p:spPr>
        <p:txBody>
          <a:bodyPr/>
          <a:lstStyle/>
          <a:p>
            <a:pPr/>
          </a:p>
        </p:txBody>
      </p:sp>
      <p:sp>
        <p:nvSpPr>
          <p:cNvPr id="235" name="Slide Subtitle"/>
          <p:cNvSpPr txBox="1"/>
          <p:nvPr>
            <p:ph type="body" idx="13"/>
          </p:nvPr>
        </p:nvSpPr>
        <p:spPr>
          <a:prstGeom prst="rect">
            <a:avLst/>
          </a:prstGeom>
        </p:spPr>
        <p:txBody>
          <a:bodyPr/>
          <a:lstStyle/>
          <a:p>
            <a:pPr/>
          </a:p>
        </p:txBody>
      </p:sp>
      <p:sp>
        <p:nvSpPr>
          <p:cNvPr id="236" name="In my utopian community, the government system will be democracy meaning the people are able to vote for a person that fits for the role of the leader. There will be laws. For instance, laws such as no littering, no criminals and no violence. The people "/>
          <p:cNvSpPr txBox="1"/>
          <p:nvPr>
            <p:ph type="body" idx="1"/>
          </p:nvPr>
        </p:nvSpPr>
        <p:spPr>
          <a:prstGeom prst="rect">
            <a:avLst/>
          </a:prstGeom>
        </p:spPr>
        <p:txBody>
          <a:bodyPr/>
          <a:lstStyle>
            <a:lvl1pPr marL="0" indent="0" defTabSz="457200">
              <a:lnSpc>
                <a:spcPct val="100000"/>
              </a:lnSpc>
              <a:spcBef>
                <a:spcPts val="0"/>
              </a:spcBef>
              <a:buSzTx/>
              <a:buNone/>
              <a:defRPr sz="1866">
                <a:latin typeface="Helvetica"/>
                <a:ea typeface="Helvetica"/>
                <a:cs typeface="Helvetica"/>
                <a:sym typeface="Helvetica"/>
              </a:defRPr>
            </a:lvl1pPr>
          </a:lstStyle>
          <a:p>
            <a:pPr/>
            <a:r>
              <a:t>In my utopian community, the government system will be democracy meaning the people are able to vote for a person that fits for the role of the leader. There will be laws. For instance, laws such as no littering, no criminals and no violence. The people will have rights to judge criminals to be jailed or not. Education is one of the most essential needs for children. There will be 3 school days and homework for 3 days. On the weekends, children can take part in fun sport events at school with their friends.  In this way, children will cut back on video games. On days where there is no school, children are encouraged to help the environment clean and support the elderly. In my community, there are 3 buildings which separate the different grades. Occasionally, students are to wear their traditional clothes and share their cultures to other. In the family, both the parents are to be controlled equally. In my community, women are also recognized as a citizen and have all rights as a man.  There are small villas for each and every family. In my utopian community, there are several important types of job. The doctors for instance, have to learn for 3 years to graduate and work as an official doctor. Firefighters are to join the training camp and experience an occurring fire. Businessmen are to attend business classes and as interns for job experience.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December 31st, XXXXX, 11 PM.    ....Ah, is it recording? Hm.…"/>
          <p:cNvSpPr txBox="1"/>
          <p:nvPr>
            <p:ph type="body" idx="1"/>
          </p:nvPr>
        </p:nvSpPr>
        <p:spPr>
          <a:xfrm>
            <a:off x="1206500" y="752406"/>
            <a:ext cx="21971000" cy="11752110"/>
          </a:xfrm>
          <a:prstGeom prst="rect">
            <a:avLst/>
          </a:prstGeom>
        </p:spPr>
        <p:txBody>
          <a:bodyPr/>
          <a:lstStyle/>
          <a:p>
            <a:pPr marL="0" indent="0" defTabSz="384047">
              <a:lnSpc>
                <a:spcPct val="100000"/>
              </a:lnSpc>
              <a:spcBef>
                <a:spcPts val="0"/>
              </a:spcBef>
              <a:buSzTx/>
              <a:buNone/>
              <a:defRPr sz="1232">
                <a:latin typeface="Helvetica"/>
                <a:ea typeface="Helvetica"/>
                <a:cs typeface="Helvetica"/>
                <a:sym typeface="Helvetica"/>
              </a:defRPr>
            </a:pPr>
            <a:r>
              <a:t>….December 31</a:t>
            </a:r>
            <a:r>
              <a:rPr baseline="31999"/>
              <a:t>st</a:t>
            </a:r>
            <a:r>
              <a:t>, XXXXX, 11 PM. </a:t>
            </a:r>
            <a:br/>
            <a:r>
              <a:t> </a:t>
            </a:r>
            <a:br/>
            <a:r>
              <a:t>....Ah, is it recording? Hm.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..Greetings. I...am the Lorekeeper of Term XXXXX. To keep it simple, you may call me....Closure.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 am making a record of this term’s ‘lore’, for future reference. Now...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Term XXXXX was a rather simple term. Life was rather pleasant, but regular.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The Leaders selected this year weren’t too outstanding, but they weren’t bad either. For example, the Routeseer, the Leader in charge of movement and travel, developed many sufficient Asian-European routes which have made trade between Xin Mingling and Anintel much more easier, despite the different continental locations, Asia and South Europe. This is just on of many QoL improvements they made, but I trust them to make their own record on it.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Another is the Mindworker and the Childwriter, the Leaders in charge of newborn children. The necessary mental and physical changes upon birth : the removal of the ability to feel negative emotions, the capacity to feel pain, and other ‘improvements’, they have carried out their tasks rather well. This term’s trained Minor-Mind-Workers and Minor-Child-Writers are also among the best we have in quantity, but we cannot compete with the former term’s qualities, which have been declining in a high rate. It’s rather bad, we may need to drop the nerve surgeries if we want to keep up.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{Classified Log}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“...It’s...wrong. They are still newborn, why..?  </a:t>
            </a:r>
            <a:br/>
            <a:r>
              <a:t>And finally....why was I spared...” </a:t>
            </a:r>
            <a:b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“You know we have to for Utopia. But by definition, it really is a Dystopia huh? But think : Humans are greedy by nature. We cannot create perfection...humankind would never be without out changes.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And finally, you...hm....”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“But....you took away their humanity. You just made them only feel happiness. You completely made them unable to be violent, to oppose.” </a:t>
            </a:r>
            <a:br/>
            <a:r>
              <a:t> </a:t>
            </a:r>
            <a:br/>
            <a:r>
              <a:t>“...Did you really think we took all of it?”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“..huh?”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“If they so desire humanity, then....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….heh, the option is already  laid out for them.  </a:t>
            </a:r>
            <a:br/>
            <a:r>
              <a:t> </a:t>
            </a:r>
            <a:br/>
            <a:r>
              <a:t>They still have a final stand : Choice.”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Education is also the same as less year, with a bit of minor changes in grades. Students can still choose their own subjects and make their own timetables, and at least 3 Majors are required for University.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Students are taught not by others, but themselves, and they learn important things as they see fit. Although, we do make sure they don’t gloss around. We kept a system where one thing leads to another, allowing students to specialize in fields they want. Te~he, I know it’s unnecessary, but I decided to dip my education into Records and Lorekeeping~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...Wait, that’s technically last term uhhh-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Anyway, we had an 1% increase in successful specializations, but a 0.3% decrease in Trinity Mastering, the final specialization for 3 majors on topics picked up across their student life.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[Classified Log]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“Isn’t this a bad call?” </a:t>
            </a:r>
            <a:br/>
            <a:r>
              <a:t>“What?” </a:t>
            </a:r>
            <a:br/>
            <a:r>
              <a:t>“This system. It can be abused.” </a:t>
            </a:r>
            <a:br/>
            <a:r>
              <a:t>“Hmm, like?” </a:t>
            </a:r>
            <a:br/>
            <a:r>
              <a:t>“Influence. People could be influenced to choose easier or more profitable specializations.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They could be urged to choose from a social stand point and not from their own. They could even start to regret their path and end up-” </a:t>
            </a:r>
            <a:br/>
            <a:r>
              <a:t>“Sigh....” </a:t>
            </a:r>
            <a:br/>
            <a:r>
              <a:t>“H-huh...what...” </a:t>
            </a:r>
            <a:br/>
            <a:r>
              <a:t>“Did you forget already?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They can’t feel regret. They can’t be pressured.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We forcefully removed it. All they can is pick and go.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That’s all they need to do.”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 keep on forgetting...that we are a special case.” </a:t>
            </a:r>
            <a:br/>
            <a:r>
              <a:t>“Yes, our roles were decided the day we were born. We have to make utopia...even if it means..” </a:t>
            </a:r>
            <a:b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Families numbers have expanded by a lot. Over 2 million new families were made this year, and it’s quite an impressive boost. Of course, we did have to export some families to the Above, but that’s the Bondmaker’s problem, that’ll be in their records.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Speaking of, even the Above is said to be a bit over populated now. Kinda, a problem, we’re running out of space. We might need to expand to Abover, or event Abovest!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Anyway, like I’ve said, Bondmaker’s problem. </a:t>
            </a:r>
            <a:b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[Classified Log]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“So, what will we do? We’re running out of space.” </a:t>
            </a:r>
            <a:br/>
            <a:r>
              <a:t>“Hmm, Abover it’ll be, I guess.” </a:t>
            </a:r>
            <a:br/>
            <a:r>
              <a:t>“You know there’ll come a day where we just can’t continue building, right?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We have to control our species somehow.”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“We can’t kill people, there’s no sane method. We just..have to keep pushing.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..Why can’t they ‘break’ yet? Crown, it isn’t working out...”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Employment wise, another boom. A whooping 5% increase in workforce, and a 3% decrease in unemployment. Although, we still give append funds to the jobless, this makes us less strained on government money. </a:t>
            </a:r>
            <a:b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[Classifed Log]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“...ah...we can’t continue to fund..” </a:t>
            </a:r>
            <a:br/>
            <a:r>
              <a:t>“Yeah. We...seriously need to do something.” </a:t>
            </a:r>
            <a:br/>
            <a:r>
              <a:t>“Bondmaker, I’m sick of this...I say that we should break-” </a:t>
            </a:r>
            <a:br/>
            <a:r>
              <a:t>“No...it’s not our role. We are the ones that are here to oppose it.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If we become the Crownbreakers, we’ll fail Crown’s plan.” </a:t>
            </a:r>
            <a:br/>
            <a:r>
              <a:t>“..Ngh...” </a:t>
            </a:r>
            <a:br/>
            <a:r>
              <a:t>“Only sometime now Routeseer....We’ll find a new way through revolution.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...We just need to wait for it. The better way....a true Utopia.”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Anyway, it seems like it’s another successful term~ Now, I think I can-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*Glass shattering* </a:t>
            </a:r>
            <a:br/>
            <a:r>
              <a:t> </a:t>
            </a:r>
            <a:br/>
            <a:r>
              <a:t>...huh? </a:t>
            </a:r>
            <a:br/>
            <a:r>
              <a:t> </a:t>
            </a:r>
            <a:br/>
            <a:r>
              <a:t>“L-Lorekeeper! Th-there's a revolt outside!” </a:t>
            </a:r>
            <a:br/>
            <a:r>
              <a:t> </a:t>
            </a:r>
            <a:br/>
            <a:r>
              <a:t>Wh-WHAT!?! Um, be right back. </a:t>
            </a:r>
            <a:br/>
            <a:r>
              <a:t> </a:t>
            </a:r>
            <a:br/>
            <a:r>
              <a:t>*Recording stopped* </a:t>
            </a:r>
            <a:br/>
            <a:r>
              <a:t> </a:t>
            </a:r>
            <a:b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[Classified Log]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..This...is Crown.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Heh...so it’ve finally begun. Those that were spared from the erare, the ‘Crownbreakers’...they finally started their movement.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 knew what we were making, this society. It was never a Utopia, one that limits humans in such way cannot be. But looking back, humanity was never destined for it.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Utopia is just a mere dream, it can never be achieved. As long as humans can dream, as long as they could oppose, utopia would never be.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That’s why...this plan was made.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The plan was to create a group of opposition to the government, to the order.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They would try and attack us, they’d try to strike us down after leaning about our inhumane acts...or erasing people’s mental prowess. It was supposed to take place many terms ago but...heh, it’s finally here...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I’m none but an old man now. All I can do is watch the clash.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Who will be the one that comes forth? What will be the better future?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A world where people are disabled from negativity, where they lose their humanity for order? </a:t>
            </a:r>
            <a:br/>
            <a:r>
              <a:t>Or will the old freedom return, but with it, will destroy all we have built? </a:t>
            </a:r>
            <a:br/>
            <a:r>
              <a:t>Which future?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...heh, Closure....sorry to ruin your records but...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Erase this term’s logs. All of them. We won’t need them if we move on.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Now, if you’d excuse me..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..I have a historical war to experience. </a:t>
            </a:r>
            <a:endParaRPr>
              <a:latin typeface="Arial"/>
              <a:ea typeface="Arial"/>
              <a:cs typeface="Arial"/>
              <a:sym typeface="Arial"/>
            </a:endParaRPr>
          </a:p>
          <a:p>
            <a:pPr marL="0" indent="0" defTabSz="384047">
              <a:lnSpc>
                <a:spcPct val="100000"/>
              </a:lnSpc>
              <a:spcBef>
                <a:spcPts val="0"/>
              </a:spcBef>
              <a:buSzTx/>
              <a:buNone/>
              <a:defRPr sz="1232">
                <a:latin typeface="Helvetica"/>
                <a:ea typeface="Helvetica"/>
                <a:cs typeface="Helvetica"/>
                <a:sym typeface="Helvetica"/>
              </a:defRPr>
            </a:pPr>
            <a:r>
              <a:t> </a:t>
            </a:r>
            <a:endParaRPr>
              <a:latin typeface="Arial"/>
              <a:ea typeface="Arial"/>
              <a:cs typeface="Arial"/>
              <a:sym typeface="Arial"/>
            </a:endParaRPr>
          </a:p>
          <a:p>
            <a:pPr marL="0" indent="0" defTabSz="384047">
              <a:lnSpc>
                <a:spcPct val="100000"/>
              </a:lnSpc>
              <a:spcBef>
                <a:spcPts val="0"/>
              </a:spcBef>
              <a:buSzTx/>
              <a:buNone/>
              <a:defRPr sz="1232">
                <a:latin typeface="Arial"/>
                <a:ea typeface="Arial"/>
                <a:cs typeface="Arial"/>
                <a:sym typeface="Arial"/>
              </a:defRPr>
            </a:pPr>
          </a:p>
          <a:p>
            <a:pPr marL="0" indent="0" defTabSz="384047">
              <a:lnSpc>
                <a:spcPct val="100000"/>
              </a:lnSpc>
              <a:spcBef>
                <a:spcPts val="0"/>
              </a:spcBef>
              <a:buSzTx/>
              <a:buNone/>
              <a:defRPr sz="1232">
                <a:latin typeface="Helvetica"/>
                <a:ea typeface="Helvetica"/>
                <a:cs typeface="Helvetica"/>
                <a:sym typeface="Helvetica"/>
              </a:defRPr>
            </a:pPr>
            <a:r>
              <a:t>*End of Log*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Slide Title"/>
          <p:cNvSpPr txBox="1"/>
          <p:nvPr>
            <p:ph type="title"/>
          </p:nvPr>
        </p:nvSpPr>
        <p:spPr>
          <a:prstGeom prst="rect">
            <a:avLst/>
          </a:prstGeom>
        </p:spPr>
        <p:txBody>
          <a:bodyPr/>
          <a:lstStyle/>
          <a:p>
            <a:pPr/>
          </a:p>
        </p:txBody>
      </p:sp>
      <p:sp>
        <p:nvSpPr>
          <p:cNvPr id="241" name="Slide Subtitle"/>
          <p:cNvSpPr txBox="1"/>
          <p:nvPr>
            <p:ph type="body" idx="13"/>
          </p:nvPr>
        </p:nvSpPr>
        <p:spPr>
          <a:prstGeom prst="rect">
            <a:avLst/>
          </a:prstGeom>
        </p:spPr>
        <p:txBody>
          <a:bodyPr/>
          <a:lstStyle/>
          <a:p>
            <a:pPr/>
          </a:p>
        </p:txBody>
      </p:sp>
      <p:sp>
        <p:nvSpPr>
          <p:cNvPr id="242" name="PROJECT…"/>
          <p:cNvSpPr txBox="1"/>
          <p:nvPr>
            <p:ph type="body" idx="1"/>
          </p:nvPr>
        </p:nvSpPr>
        <p:spPr>
          <a:prstGeom prst="rect">
            <a:avLst/>
          </a:prstGeom>
        </p:spPr>
        <p:txBody>
          <a:bodyPr/>
          <a:lstStyle/>
          <a:p>
            <a:pPr marL="0" indent="0" defTabSz="452627">
              <a:lnSpc>
                <a:spcPct val="100000"/>
              </a:lnSpc>
              <a:spcBef>
                <a:spcPts val="0"/>
              </a:spcBef>
              <a:buSzTx/>
              <a:buNone/>
              <a:defRPr sz="2111" u="sng">
                <a:solidFill>
                  <a:srgbClr val="282829"/>
                </a:solidFill>
                <a:uFill>
                  <a:solidFill>
                    <a:srgbClr val="282829"/>
                  </a:solidFill>
                </a:uFill>
                <a:latin typeface="Times New Roman"/>
                <a:ea typeface="Times New Roman"/>
                <a:cs typeface="Times New Roman"/>
                <a:sym typeface="Times New Roman"/>
              </a:defRPr>
            </a:pPr>
            <a:r>
              <a:t>PROJECT  </a:t>
            </a:r>
            <a:r>
              <a:rPr sz="1584" u="none"/>
              <a:t>     </a:t>
            </a:r>
            <a:endParaRPr sz="1188" u="none">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b="1" sz="1715">
                <a:solidFill>
                  <a:srgbClr val="282829"/>
                </a:solidFill>
                <a:uFill>
                  <a:solidFill>
                    <a:srgbClr val="282829"/>
                  </a:solidFill>
                </a:uFill>
                <a:latin typeface="Times New Roman"/>
                <a:ea typeface="Times New Roman"/>
                <a:cs typeface="Times New Roman"/>
                <a:sym typeface="Times New Roman"/>
              </a:defRPr>
            </a:pPr>
            <a:r>
              <a:t>UTOPIAN COMMUNITY PROJECT</a:t>
            </a:r>
            <a:r>
              <a:rPr b="0"/>
              <a:t> </a:t>
            </a:r>
            <a:endParaRPr b="0" sz="1188">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452">
                <a:solidFill>
                  <a:srgbClr val="000000">
                    <a:alpha val="84706"/>
                  </a:srgbClr>
                </a:solidFill>
                <a:uFill>
                  <a:solidFill>
                    <a:srgbClr val="282829"/>
                  </a:solidFill>
                </a:uFill>
                <a:latin typeface="Helvetica"/>
                <a:ea typeface="Helvetica"/>
                <a:cs typeface="Helvetica"/>
                <a:sym typeface="Helvetica"/>
              </a:defRPr>
            </a:pPr>
            <a:r>
              <a:t> </a:t>
            </a:r>
            <a:br/>
            <a:r>
              <a:t> </a:t>
            </a:r>
            <a:endParaRPr sz="1188">
              <a:latin typeface="Arial"/>
              <a:ea typeface="Arial"/>
              <a:cs typeface="Arial"/>
              <a:sym typeface="Arial"/>
            </a:endParaRPr>
          </a:p>
          <a:p>
            <a:pPr marL="0" indent="0" defTabSz="452627">
              <a:lnSpc>
                <a:spcPct val="100000"/>
              </a:lnSpc>
              <a:spcBef>
                <a:spcPts val="0"/>
              </a:spcBef>
              <a:buSzTx/>
              <a:buNone/>
              <a:defRPr b="1" sz="1848" u="sng">
                <a:solidFill>
                  <a:srgbClr val="282829"/>
                </a:solidFill>
                <a:uFill>
                  <a:solidFill>
                    <a:srgbClr val="282829"/>
                  </a:solidFill>
                </a:uFill>
                <a:latin typeface="Times New Roman"/>
                <a:ea typeface="Times New Roman"/>
                <a:cs typeface="Times New Roman"/>
                <a:sym typeface="Times New Roman"/>
              </a:defRPr>
            </a:pPr>
            <a:r>
              <a:t>GOVERNMENT</a:t>
            </a:r>
            <a:r>
              <a:rPr b="0" u="none"/>
              <a:t> </a:t>
            </a:r>
            <a:endParaRPr b="0" sz="1188" u="none">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584">
                <a:solidFill>
                  <a:srgbClr val="282829"/>
                </a:solidFill>
                <a:uFill>
                  <a:solidFill>
                    <a:srgbClr val="282829"/>
                  </a:solidFill>
                </a:uFill>
                <a:latin typeface="Times New Roman"/>
                <a:ea typeface="Times New Roman"/>
                <a:cs typeface="Times New Roman"/>
                <a:sym typeface="Times New Roman"/>
              </a:defRPr>
            </a:pPr>
            <a:r>
              <a:t>The political direction and control exercise over the actions of the members, citizens, or inhabitants of communities, societies and states is what we now call “government”. It is the direction of the affairs of a state, community (political administration). Government is necessary to the existence of civilized society.  The government is the major key that helps make up a good community. Democracy which means a system of government by the whole population or all the eligible members of a state, typically through an elected representative. In my utopian community, technology is high-advanced and the government is selected by the way of people voting. The rules are highly strict and should obey them. </a:t>
            </a:r>
            <a:endParaRPr sz="1188">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584">
                <a:solidFill>
                  <a:srgbClr val="282829"/>
                </a:solidFill>
                <a:uFill>
                  <a:solidFill>
                    <a:srgbClr val="282829"/>
                  </a:solidFill>
                </a:uFill>
                <a:latin typeface="Times New Roman"/>
                <a:ea typeface="Times New Roman"/>
                <a:cs typeface="Times New Roman"/>
                <a:sym typeface="Times New Roman"/>
              </a:defRPr>
            </a:pPr>
            <a:r>
              <a:t>  </a:t>
            </a:r>
            <a:endParaRPr sz="1188">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b="1" sz="1848" u="sng">
                <a:solidFill>
                  <a:srgbClr val="282829"/>
                </a:solidFill>
                <a:uFill>
                  <a:solidFill>
                    <a:srgbClr val="282829"/>
                  </a:solidFill>
                </a:uFill>
                <a:latin typeface="Times New Roman"/>
                <a:ea typeface="Times New Roman"/>
                <a:cs typeface="Times New Roman"/>
                <a:sym typeface="Times New Roman"/>
              </a:defRPr>
            </a:pPr>
            <a:r>
              <a:t>Education</a:t>
            </a:r>
            <a:r>
              <a:rPr b="0" u="none"/>
              <a:t> </a:t>
            </a:r>
            <a:endParaRPr b="0" sz="1188" u="none">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584">
                <a:solidFill>
                  <a:srgbClr val="282829"/>
                </a:solidFill>
                <a:uFill>
                  <a:solidFill>
                    <a:srgbClr val="282829"/>
                  </a:solidFill>
                </a:uFill>
                <a:latin typeface="Times New Roman"/>
                <a:ea typeface="Times New Roman"/>
                <a:cs typeface="Times New Roman"/>
                <a:sym typeface="Times New Roman"/>
              </a:defRPr>
            </a:pPr>
            <a:r>
              <a:t>Education is the second component that makes up the better community. Without it, people will not get enough education and lack of ability to do work. People tend to get lazy easily and don't usually have motivation to do something which will make themselves a superior person. In my utopian community, children who are five years old start school. They go to pre-school where kids learn how to communicate well and treat each other with civility. Teachers there support many varieties of activities that will make the children joyful. On the other hand, high-schoolers spend their time mostly in front of the desk. They should exert strenuous effort in order to achieve their goals. They don’t usually have leisure time or to enjoy their hobby. One of the advantages is that our community has buildings where teenagers or elderly can enjoy their hobby or find experience through facing physically.  </a:t>
            </a:r>
            <a:endParaRPr sz="1188">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452">
                <a:solidFill>
                  <a:srgbClr val="000000">
                    <a:alpha val="84706"/>
                  </a:srgbClr>
                </a:solidFill>
                <a:uFill>
                  <a:solidFill>
                    <a:srgbClr val="282829"/>
                  </a:solidFill>
                </a:uFill>
                <a:latin typeface="Helvetica"/>
                <a:ea typeface="Helvetica"/>
                <a:cs typeface="Helvetica"/>
                <a:sym typeface="Helvetica"/>
              </a:defRPr>
            </a:pPr>
            <a:r>
              <a:t> </a:t>
            </a:r>
            <a:br/>
            <a:r>
              <a:t> </a:t>
            </a:r>
            <a:endParaRPr sz="1188">
              <a:latin typeface="Arial"/>
              <a:ea typeface="Arial"/>
              <a:cs typeface="Arial"/>
              <a:sym typeface="Arial"/>
            </a:endParaRPr>
          </a:p>
          <a:p>
            <a:pPr marL="0" indent="0" defTabSz="452627">
              <a:lnSpc>
                <a:spcPct val="100000"/>
              </a:lnSpc>
              <a:spcBef>
                <a:spcPts val="0"/>
              </a:spcBef>
              <a:buSzTx/>
              <a:buNone/>
              <a:defRPr sz="1584">
                <a:solidFill>
                  <a:srgbClr val="282829"/>
                </a:solidFill>
                <a:uFill>
                  <a:solidFill>
                    <a:srgbClr val="282829"/>
                  </a:solidFill>
                </a:uFill>
                <a:latin typeface="Times New Roman"/>
                <a:ea typeface="Times New Roman"/>
                <a:cs typeface="Times New Roman"/>
                <a:sym typeface="Times New Roman"/>
              </a:defRPr>
            </a:pPr>
            <a:r>
              <a:t>At school, they mostly have events more than days to learn. The government doesn’t think learning is not all the part of our life. We should know many of the events that are occurring on Earth. So, the school principal arranged events which take place every once a month. Among those events, most children like costume parties. There are many more events which are traditional day, spelling bee, sports matches, fun fair and science fair. Some children don't want to go to school, but by these they had fun and hating schools is rare.  </a:t>
            </a:r>
            <a:endParaRPr sz="1188">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452">
                <a:solidFill>
                  <a:srgbClr val="000000">
                    <a:alpha val="84706"/>
                  </a:srgbClr>
                </a:solidFill>
                <a:uFill>
                  <a:solidFill>
                    <a:srgbClr val="282829"/>
                  </a:solidFill>
                </a:uFill>
                <a:latin typeface="Helvetica"/>
                <a:ea typeface="Helvetica"/>
                <a:cs typeface="Helvetica"/>
                <a:sym typeface="Helvetica"/>
              </a:defRPr>
            </a:pPr>
            <a:r>
              <a:t> </a:t>
            </a:r>
            <a:br/>
            <a:r>
              <a:t> </a:t>
            </a:r>
            <a:endParaRPr sz="1188">
              <a:latin typeface="Arial"/>
              <a:ea typeface="Arial"/>
              <a:cs typeface="Arial"/>
              <a:sym typeface="Arial"/>
            </a:endParaRPr>
          </a:p>
          <a:p>
            <a:pPr marL="0" indent="0" defTabSz="452627">
              <a:lnSpc>
                <a:spcPct val="100000"/>
              </a:lnSpc>
              <a:spcBef>
                <a:spcPts val="0"/>
              </a:spcBef>
              <a:buSzTx/>
              <a:buNone/>
              <a:defRPr b="1" sz="1848" u="sng">
                <a:solidFill>
                  <a:srgbClr val="282829"/>
                </a:solidFill>
                <a:uFill>
                  <a:solidFill>
                    <a:srgbClr val="282829"/>
                  </a:solidFill>
                </a:uFill>
                <a:latin typeface="Times New Roman"/>
                <a:ea typeface="Times New Roman"/>
                <a:cs typeface="Times New Roman"/>
                <a:sym typeface="Times New Roman"/>
              </a:defRPr>
            </a:pPr>
            <a:r>
              <a:t>Family </a:t>
            </a:r>
            <a:r>
              <a:rPr b="0" u="none"/>
              <a:t> </a:t>
            </a:r>
            <a:endParaRPr b="0" sz="1188" u="none">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584">
                <a:solidFill>
                  <a:srgbClr val="282829"/>
                </a:solidFill>
                <a:uFill>
                  <a:solidFill>
                    <a:srgbClr val="282829"/>
                  </a:solidFill>
                </a:uFill>
                <a:latin typeface="Times New Roman"/>
                <a:ea typeface="Times New Roman"/>
                <a:cs typeface="Times New Roman"/>
                <a:sym typeface="Times New Roman"/>
              </a:defRPr>
            </a:pPr>
            <a:r>
              <a:t>The most important component is family. Family is to maintain the well-being of its members and of society. Interactions with people are the main when you live in a community. Communication is the point of conversation between one another. When we say the word family, it mainly contains father, mother and child. They do have jobs to do too. Father should keep up his lead in the family while mother should take care of their children and support the members as well which make up the healthier family. Adults will advise to choose a clever friend rather than a bad friend. Hence why friends are important in your life.  </a:t>
            </a:r>
            <a:endParaRPr sz="1188">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452">
                <a:solidFill>
                  <a:srgbClr val="000000">
                    <a:alpha val="84706"/>
                  </a:srgbClr>
                </a:solidFill>
                <a:uFill>
                  <a:solidFill>
                    <a:srgbClr val="282829"/>
                  </a:solidFill>
                </a:uFill>
                <a:latin typeface="Helvetica"/>
                <a:ea typeface="Helvetica"/>
                <a:cs typeface="Helvetica"/>
                <a:sym typeface="Helvetica"/>
              </a:defRPr>
            </a:pPr>
            <a:r>
              <a:t> </a:t>
            </a:r>
            <a:br/>
            <a:r>
              <a:t> </a:t>
            </a:r>
            <a:endParaRPr sz="1188">
              <a:latin typeface="Arial"/>
              <a:ea typeface="Arial"/>
              <a:cs typeface="Arial"/>
              <a:sym typeface="Arial"/>
            </a:endParaRPr>
          </a:p>
          <a:p>
            <a:pPr marL="0" indent="0" defTabSz="452627">
              <a:lnSpc>
                <a:spcPct val="100000"/>
              </a:lnSpc>
              <a:spcBef>
                <a:spcPts val="0"/>
              </a:spcBef>
              <a:buSzTx/>
              <a:buNone/>
              <a:defRPr b="1" sz="1848" u="sng">
                <a:solidFill>
                  <a:srgbClr val="282829"/>
                </a:solidFill>
                <a:uFill>
                  <a:solidFill>
                    <a:srgbClr val="282829"/>
                  </a:solidFill>
                </a:uFill>
                <a:latin typeface="Times New Roman"/>
                <a:ea typeface="Times New Roman"/>
                <a:cs typeface="Times New Roman"/>
                <a:sym typeface="Times New Roman"/>
              </a:defRPr>
            </a:pPr>
            <a:r>
              <a:t>Employment &amp; Money </a:t>
            </a:r>
            <a:r>
              <a:rPr b="0" u="none"/>
              <a:t> </a:t>
            </a:r>
            <a:endParaRPr b="0" sz="1188" u="none">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584">
                <a:solidFill>
                  <a:srgbClr val="282829"/>
                </a:solidFill>
                <a:uFill>
                  <a:solidFill>
                    <a:srgbClr val="282829"/>
                  </a:solidFill>
                </a:uFill>
                <a:latin typeface="Times New Roman"/>
                <a:ea typeface="Times New Roman"/>
                <a:cs typeface="Times New Roman"/>
                <a:sym typeface="Times New Roman"/>
              </a:defRPr>
            </a:pPr>
            <a:r>
              <a:t>People need jobs to earn their income for daily supplies and needs. In this utopian community, there are different kinds of jobs for people. Examples: teachers, pilots, doctors, architecture, writer, business men.  </a:t>
            </a:r>
            <a:endParaRPr sz="1188">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584">
                <a:solidFill>
                  <a:srgbClr val="282829"/>
                </a:solidFill>
                <a:uFill>
                  <a:solidFill>
                    <a:srgbClr val="282829"/>
                  </a:solidFill>
                </a:uFill>
                <a:latin typeface="Times New Roman"/>
                <a:ea typeface="Times New Roman"/>
                <a:cs typeface="Times New Roman"/>
                <a:sym typeface="Times New Roman"/>
              </a:defRPr>
            </a:pPr>
            <a:r>
              <a:t>In each job there are sections. Teachers are many, some teachers can be a high-school teacher or a university teacher. Doctors have to spend time studying all day to become smart and well-built. They need to graduate from medical university and start preparing for pre-doctor school while experiencing life in a hospital. They should be courageous to see internal organs.  </a:t>
            </a:r>
            <a:endParaRPr sz="1188">
              <a:solidFill>
                <a:srgbClr val="000000">
                  <a:alpha val="84706"/>
                </a:srgbClr>
              </a:solidFill>
              <a:latin typeface="Arial"/>
              <a:ea typeface="Arial"/>
              <a:cs typeface="Arial"/>
              <a:sym typeface="Arial"/>
            </a:endParaRPr>
          </a:p>
          <a:p>
            <a:pPr marL="0" indent="0" defTabSz="452627">
              <a:lnSpc>
                <a:spcPct val="100000"/>
              </a:lnSpc>
              <a:spcBef>
                <a:spcPts val="0"/>
              </a:spcBef>
              <a:buSzTx/>
              <a:buNone/>
              <a:defRPr sz="1584">
                <a:solidFill>
                  <a:srgbClr val="282829"/>
                </a:solidFill>
                <a:uFill>
                  <a:solidFill>
                    <a:srgbClr val="282829"/>
                  </a:solidFill>
                </a:uFill>
                <a:latin typeface="Times New Roman"/>
                <a:ea typeface="Times New Roman"/>
                <a:cs typeface="Times New Roman"/>
                <a:sym typeface="Times New Roman"/>
              </a:defRPr>
            </a:pPr>
            <a:r>
              <a:t>Teachers would be an important job for all the kids to get knowledge and to become an amazing person for the future. They normally correct the children’s attitude and warn of the negative things. Children spend more time at school than at home. So, the time for meetings with teachers is more. Teachers are like their own parents and teach life lessons. Business men would be running their own company with new workers and meeting new employers to have the best interactions for its company image. They would have a large amount of income to support his/her family.  Pilots and flight attendants work together in a plane. Pilots drive the airplanes to go to another country or land. Flight attendants support the passenger in order to have a safe and comfortable flight. They should be tall and have well-trained years to become those. It’s not easy to become one of them.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Slide Title"/>
          <p:cNvSpPr txBox="1"/>
          <p:nvPr>
            <p:ph type="title"/>
          </p:nvPr>
        </p:nvSpPr>
        <p:spPr>
          <a:prstGeom prst="rect">
            <a:avLst/>
          </a:prstGeom>
        </p:spPr>
        <p:txBody>
          <a:bodyPr/>
          <a:lstStyle/>
          <a:p>
            <a:pPr/>
          </a:p>
        </p:txBody>
      </p:sp>
      <p:sp>
        <p:nvSpPr>
          <p:cNvPr id="245" name="Slide Subtitle"/>
          <p:cNvSpPr txBox="1"/>
          <p:nvPr>
            <p:ph type="body" idx="13"/>
          </p:nvPr>
        </p:nvSpPr>
        <p:spPr>
          <a:prstGeom prst="rect">
            <a:avLst/>
          </a:prstGeom>
        </p:spPr>
        <p:txBody>
          <a:bodyPr/>
          <a:lstStyle/>
          <a:p>
            <a:pPr/>
          </a:p>
        </p:txBody>
      </p:sp>
      <p:sp>
        <p:nvSpPr>
          <p:cNvPr id="246" name="My Utopian Society…"/>
          <p:cNvSpPr txBox="1"/>
          <p:nvPr>
            <p:ph type="body" idx="1"/>
          </p:nvPr>
        </p:nvSpPr>
        <p:spPr>
          <a:prstGeom prst="rect">
            <a:avLst/>
          </a:prstGeom>
        </p:spPr>
        <p:txBody>
          <a:bodyPr/>
          <a:lstStyle/>
          <a:p>
            <a:pPr marL="0" indent="0" defTabSz="420623">
              <a:lnSpc>
                <a:spcPct val="100000"/>
              </a:lnSpc>
              <a:spcBef>
                <a:spcPts val="0"/>
              </a:spcBef>
              <a:buSzTx/>
              <a:buNone/>
              <a:defRPr sz="1349">
                <a:latin typeface="Helvetica"/>
                <a:ea typeface="Helvetica"/>
                <a:cs typeface="Helvetica"/>
                <a:sym typeface="Helvetica"/>
              </a:defRPr>
            </a:pPr>
            <a:r>
              <a:t>My Utopian Society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Government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My Utopian Society will have only one party in the parliament. They will discuss laws and get reports about the people and will have meetings to give and support people with what they need. There will be a president, but he would not be able to use his power like a dictator, and could only sign or make decision if majority of the members in the parliament agrees. There will be fifty-one members in the parliament, and there will be no bribery or back money. In the utopian country there will be 5 rules. The first of it is no smoking. No one in the society is allowed to smoke. Drinking is fine if person drinks alone, not disturbing others. Second rule is that there will not be bribery. No one must be found using back money to get personal gain. Crimes will be heavily punished. Capital punishment and corporal punishment is allowed. Heavy crimes like murders will be treated as death which will help reduce crime. The punishments will be allowed only if the lawyers agree. Then, there will be no littering and actions that defile the environment. If found, they might be put into jail for a month. The last law is that bullying, gossiping and doing things that hurt one another’s feelings is forbidden.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Education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Every child in the society will have same amount of education. Small kids starting from 3 could be taken care in the child care center. There will be many activities that would develop the babies’ brain work and starting from 5, they will be learning a bit of lesson. First graders and others will attend school for 4 days, but instead have not much holidays. There will be 10 subjects, English, math, science, geography, history, computing, music, arts, our own language and physical education for the elementary learners. Kids could learn using small laptops for learning and doing their homework. They will need to communicate with their teachers even if they are not in school. They won’t be much homework for lower classes, but for upper levels, it will be different.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Later on, there might be some changes made according to the students’ wish. Music and arts will be loved, there will not be much difference in salary by the diversity of the jobs. Youths are able to choose what job they want to employ, and discuss it with a special teacher who would check students if they are doing well for their future. Teachers will always be there to listen to the students’ feelings and their problems. Students could be free to change their course at any time, but could not change more than three times. Museums and celebration will be held in school, with students with their traditional clothing. It is time for students to relax and communicate with each other. They will also learn about the importance of recycling and the school will use recycled papers and tissues.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Family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There is no rule for family making. Both mother and father have big part in the family. They should not fight and will have time to speak to each other every month. There won’t be divorce or separation except some cases. There will be no limit in number of children they have. Every family will be able to have a house with a semi-basketball court. Smaller families will have smaller area of house. Government will give incentives to families with 3 or more children. The children and other family member are able to ask help to the police at any time if there is domestic abuse or violence. There will be many facilities that family can use, like a family pool and opera show. The elders or parents will not be living together if the child grows to 20.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Employments and Money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t>There are some important jobs that create this community. Some of them are psychological counselor, doctors, musicians and painters, teachers and engineers. </a:t>
            </a:r>
            <a:r>
              <a:rPr b="1"/>
              <a:t>Psychological counselors</a:t>
            </a:r>
            <a:r>
              <a:t> will be meeting every single citizen once six months and listen to their problems and have empathy for them. They will give solutions for problems and report the government about the mind situation of their citizens. It is an important job maintaining the balance in the family, too.  Husband and wife will visit them every month to check the condition of the relationship. If they have problems, each of them will be in different rooms and the counselors will listen from each of the sides and give solution or transfer each feeling to another.They are also important as they decided and discuss about a student's course. They will talk several times with the teenagers to know how they feel and to give the right course for the future.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rPr b="1"/>
              <a:t>Doctors </a:t>
            </a:r>
            <a:r>
              <a:t>would be teaching students in the university because the AI robots will take care of the patients. They will learn more about the vaccination for rare diseases. They will have to decide to be a doctor in age 17 and will be train for 10 years. If the vaccination is ready, the doctors will have another meeting with Chemist. Chemist have to decide whether this medicine is suitable and eatable for disabled people. Which means that chemist must be very careful. Many medicine companies and scientists do not do experiments for rare diseases but our chemist and doctors will be fully supported to do experiments and find our vaccines for people who are suffering with rare diseases.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rPr b="1"/>
              <a:t>Musicians and Painters</a:t>
            </a:r>
            <a:r>
              <a:rPr sz="1104"/>
              <a:t> </a:t>
            </a:r>
            <a:r>
              <a:t>in this city, opera and orchestra are opened every 2 weeks. They have to compose many different rhythms and songs. Painters make the colors and texture because the buildings are painted by technical machines.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rPr b="1"/>
              <a:t>Teachers</a:t>
            </a:r>
            <a:r>
              <a:t> will be teaching kids and teenagers effectively. They will require patience and skills to grow the new seeds of the future. They will need to have a college or university that they have graduated and it would be better if they have an experience teaching. The teachers have the opportunity to look after the students together with the counselor and discuss about the student’s course. They will need to have empathy to feel and communicate with the youths as well. </a:t>
            </a:r>
            <a:endParaRPr sz="1104">
              <a:latin typeface="Arial"/>
              <a:ea typeface="Arial"/>
              <a:cs typeface="Arial"/>
              <a:sym typeface="Arial"/>
            </a:endParaRPr>
          </a:p>
          <a:p>
            <a:pPr marL="0" indent="0" defTabSz="420623">
              <a:lnSpc>
                <a:spcPct val="100000"/>
              </a:lnSpc>
              <a:spcBef>
                <a:spcPts val="0"/>
              </a:spcBef>
              <a:buSzTx/>
              <a:buNone/>
              <a:defRPr sz="1349">
                <a:latin typeface="Helvetica"/>
                <a:ea typeface="Helvetica"/>
                <a:cs typeface="Helvetica"/>
                <a:sym typeface="Helvetica"/>
              </a:defRPr>
            </a:pPr>
            <a:r>
              <a:rPr b="1"/>
              <a:t>Engineers</a:t>
            </a:r>
            <a:r>
              <a:t> will be well educated and will be divided into several branches. Some of them will touch and fix air crafts, cargos and transportations. They will ensure the safety of the people who are in the flight.  </a:t>
            </a:r>
            <a:endParaRPr sz="1104">
              <a:latin typeface="Arial"/>
              <a:ea typeface="Arial"/>
              <a:cs typeface="Arial"/>
              <a:sym typeface="Arial"/>
            </a:endParaRPr>
          </a:p>
          <a:p>
            <a:pPr marL="0" indent="0" defTabSz="420623">
              <a:lnSpc>
                <a:spcPct val="100000"/>
              </a:lnSpc>
              <a:spcBef>
                <a:spcPts val="0"/>
              </a:spcBef>
              <a:buSzTx/>
              <a:buNone/>
              <a:defRPr sz="1472">
                <a:latin typeface="Times New Roman"/>
                <a:ea typeface="Times New Roman"/>
                <a:cs typeface="Times New Roman"/>
                <a:sym typeface="Times New Roman"/>
              </a:defRPr>
            </a:pP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Helvetica Neue"/>
        <a:ea typeface="Helvetica Neue"/>
        <a:cs typeface="Helvetica Neue"/>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Helvetica Neue"/>
        <a:ea typeface="Helvetica Neue"/>
        <a:cs typeface="Helvetica Neue"/>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