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7247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7" d="100"/>
          <a:sy n="67" d="100"/>
        </p:scale>
        <p:origin x="13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6847D-1CF6-46BA-B46B-48BED0604A28}"/>
              </a:ext>
            </a:extLst>
          </p:cNvPr>
          <p:cNvSpPr>
            <a:spLocks noGrp="1"/>
          </p:cNvSpPr>
          <p:nvPr>
            <p:ph type="ctrTitle"/>
          </p:nvPr>
        </p:nvSpPr>
        <p:spPr>
          <a:xfrm>
            <a:off x="1524000" y="1122363"/>
            <a:ext cx="9144000" cy="2387600"/>
          </a:xfrm>
        </p:spPr>
        <p:txBody>
          <a:bodyPr anchor="b"/>
          <a:lstStyle>
            <a:lvl1pPr algn="ctr">
              <a:defRPr sz="6000" b="1" cap="all" spc="1500" baseline="0">
                <a:latin typeface="+mj-lt"/>
                <a:ea typeface="Source Sans Pro SemiBold" panose="020B0603030403020204"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FB4F5A5-C931-4A4C-B6B1-EF4C95965BFF}"/>
              </a:ext>
            </a:extLst>
          </p:cNvPr>
          <p:cNvSpPr>
            <a:spLocks noGrp="1"/>
          </p:cNvSpPr>
          <p:nvPr>
            <p:ph type="subTitle" idx="1"/>
          </p:nvPr>
        </p:nvSpPr>
        <p:spPr>
          <a:xfrm>
            <a:off x="1524000" y="3602038"/>
            <a:ext cx="9144000" cy="1655762"/>
          </a:xfrm>
        </p:spPr>
        <p:txBody>
          <a:bodyPr/>
          <a:lstStyle>
            <a:lvl1pPr marL="0" indent="0" algn="ctr">
              <a:buNone/>
              <a:defRPr sz="2400" cap="all" spc="4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grpSp>
        <p:nvGrpSpPr>
          <p:cNvPr id="7" name="Graphic 185">
            <a:extLst>
              <a:ext uri="{FF2B5EF4-FFF2-40B4-BE49-F238E27FC236}">
                <a16:creationId xmlns:a16="http://schemas.microsoft.com/office/drawing/2014/main" id="{8A351602-3772-4279-B0D3-A523F6F6EAB3}"/>
              </a:ext>
            </a:extLst>
          </p:cNvPr>
          <p:cNvGrpSpPr/>
          <p:nvPr/>
        </p:nvGrpSpPr>
        <p:grpSpPr>
          <a:xfrm>
            <a:off x="10999563" y="5987064"/>
            <a:ext cx="1054467" cy="469689"/>
            <a:chOff x="9841624" y="4115729"/>
            <a:chExt cx="602170" cy="268223"/>
          </a:xfrm>
          <a:solidFill>
            <a:schemeClr val="tx1"/>
          </a:solidFill>
        </p:grpSpPr>
        <p:sp>
          <p:nvSpPr>
            <p:cNvPr id="8" name="Freeform: Shape 7">
              <a:extLst>
                <a:ext uri="{FF2B5EF4-FFF2-40B4-BE49-F238E27FC236}">
                  <a16:creationId xmlns:a16="http://schemas.microsoft.com/office/drawing/2014/main" id="{A5AAAA75-5FFB-4C07-AD4A-3146773E6CDD}"/>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1479895E-3847-44BB-8404-28F14219FB70}"/>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50E02F68-8149-4236-8D9F-6B550F78B932}"/>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956FCAAB-F073-4561-A484-42C7DD10DC26}"/>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6CF8DB94-87A3-43E9-9BBB-301CFF0FB05B}"/>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Date Placeholder 3">
            <a:extLst>
              <a:ext uri="{FF2B5EF4-FFF2-40B4-BE49-F238E27FC236}">
                <a16:creationId xmlns:a16="http://schemas.microsoft.com/office/drawing/2014/main" id="{35DE4AEC-B6E4-439C-B716-EBE3D4D1DC76}"/>
              </a:ext>
            </a:extLst>
          </p:cNvPr>
          <p:cNvSpPr>
            <a:spLocks noGrp="1"/>
          </p:cNvSpPr>
          <p:nvPr>
            <p:ph type="dt" sz="half" idx="10"/>
          </p:nvPr>
        </p:nvSpPr>
        <p:spPr/>
        <p:txBody>
          <a:bodyPr/>
          <a:lstStyle/>
          <a:p>
            <a:fld id="{97BFF81C-1FCB-4DBA-8044-F1A0FCFD45A6}" type="datetime1">
              <a:rPr lang="en-US" smtClean="0"/>
              <a:t>7/28/2020</a:t>
            </a:fld>
            <a:endParaRPr lang="en-US" dirty="0"/>
          </a:p>
        </p:txBody>
      </p:sp>
      <p:sp>
        <p:nvSpPr>
          <p:cNvPr id="5" name="Footer Placeholder 4">
            <a:extLst>
              <a:ext uri="{FF2B5EF4-FFF2-40B4-BE49-F238E27FC236}">
                <a16:creationId xmlns:a16="http://schemas.microsoft.com/office/drawing/2014/main" id="{F478BC18-102E-45BF-8FEA-801E9C59D143}"/>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FAA8BF5F-B1F8-461F-9B3D-7D50D02423E7}"/>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4" name="Oval 13">
            <a:extLst>
              <a:ext uri="{FF2B5EF4-FFF2-40B4-BE49-F238E27FC236}">
                <a16:creationId xmlns:a16="http://schemas.microsoft.com/office/drawing/2014/main" id="{7D6BF779-0B8C-4CC2-9268-9506AD0C5331}"/>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6190402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88500-1605-41EA-A15F-9B79DF7E405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C9B14AC8-25A5-4D7F-BF23-CB20AA2ECF5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8" name="Graphic 185">
            <a:extLst>
              <a:ext uri="{FF2B5EF4-FFF2-40B4-BE49-F238E27FC236}">
                <a16:creationId xmlns:a16="http://schemas.microsoft.com/office/drawing/2014/main" id="{8997F1B7-1EE7-4EA5-A5A4-866F9A810C9F}"/>
              </a:ext>
            </a:extLst>
          </p:cNvPr>
          <p:cNvGrpSpPr/>
          <p:nvPr/>
        </p:nvGrpSpPr>
        <p:grpSpPr>
          <a:xfrm>
            <a:off x="10999563" y="5987064"/>
            <a:ext cx="1054467" cy="469689"/>
            <a:chOff x="9841624" y="4115729"/>
            <a:chExt cx="602170" cy="268223"/>
          </a:xfrm>
          <a:solidFill>
            <a:schemeClr val="tx1"/>
          </a:solidFill>
        </p:grpSpPr>
        <p:sp>
          <p:nvSpPr>
            <p:cNvPr id="9" name="Freeform: Shape 8">
              <a:extLst>
                <a:ext uri="{FF2B5EF4-FFF2-40B4-BE49-F238E27FC236}">
                  <a16:creationId xmlns:a16="http://schemas.microsoft.com/office/drawing/2014/main" id="{B5E13483-2FB6-4753-8402-06FDC3498E06}"/>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88F0DF22-F640-4002-B783-DF1C6A9473F6}"/>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9C2787B8-7984-4332-B611-D3D3DE898FE0}"/>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5AF3646C-B3D7-4F57-8FD2-CD93CEB39214}"/>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C65FA7DA-93A0-43A4-834C-0F1BB9806A8C}"/>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Date Placeholder 3">
            <a:extLst>
              <a:ext uri="{FF2B5EF4-FFF2-40B4-BE49-F238E27FC236}">
                <a16:creationId xmlns:a16="http://schemas.microsoft.com/office/drawing/2014/main" id="{21995D22-0146-4DE2-9E78-4C00333D499A}"/>
              </a:ext>
            </a:extLst>
          </p:cNvPr>
          <p:cNvSpPr>
            <a:spLocks noGrp="1"/>
          </p:cNvSpPr>
          <p:nvPr>
            <p:ph type="dt" sz="half" idx="10"/>
          </p:nvPr>
        </p:nvSpPr>
        <p:spPr/>
        <p:txBody>
          <a:bodyPr/>
          <a:lstStyle/>
          <a:p>
            <a:fld id="{5A87773D-8987-489A-A650-3D6F7D5C7C38}" type="datetime1">
              <a:rPr lang="en-US" smtClean="0"/>
              <a:t>7/28/2020</a:t>
            </a:fld>
            <a:endParaRPr lang="en-US" dirty="0"/>
          </a:p>
        </p:txBody>
      </p:sp>
      <p:sp>
        <p:nvSpPr>
          <p:cNvPr id="5" name="Footer Placeholder 4">
            <a:extLst>
              <a:ext uri="{FF2B5EF4-FFF2-40B4-BE49-F238E27FC236}">
                <a16:creationId xmlns:a16="http://schemas.microsoft.com/office/drawing/2014/main" id="{6459717A-A1FE-485D-AFFF-2C7026C710AA}"/>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076DB88B-64CF-4100-8F07-D191DD7939F9}"/>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4" name="Oval 13">
            <a:extLst>
              <a:ext uri="{FF2B5EF4-FFF2-40B4-BE49-F238E27FC236}">
                <a16:creationId xmlns:a16="http://schemas.microsoft.com/office/drawing/2014/main" id="{104332FF-8349-42A5-B5C8-5EE3825CE252}"/>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586215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BFE6C-EBF1-47DE-8468-E7125172B7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4104992-D139-48DC-BCCE-D71EA23CA2E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grpSp>
        <p:nvGrpSpPr>
          <p:cNvPr id="7" name="Graphic 185">
            <a:extLst>
              <a:ext uri="{FF2B5EF4-FFF2-40B4-BE49-F238E27FC236}">
                <a16:creationId xmlns:a16="http://schemas.microsoft.com/office/drawing/2014/main" id="{A8C5E768-0E62-4DE7-A0AF-93121DA8439E}"/>
              </a:ext>
            </a:extLst>
          </p:cNvPr>
          <p:cNvGrpSpPr/>
          <p:nvPr/>
        </p:nvGrpSpPr>
        <p:grpSpPr>
          <a:xfrm>
            <a:off x="10999563" y="5987064"/>
            <a:ext cx="1054467" cy="469689"/>
            <a:chOff x="9841624" y="4115729"/>
            <a:chExt cx="602170" cy="268223"/>
          </a:xfrm>
          <a:solidFill>
            <a:schemeClr val="tx1"/>
          </a:solidFill>
        </p:grpSpPr>
        <p:sp>
          <p:nvSpPr>
            <p:cNvPr id="8" name="Freeform: Shape 7">
              <a:extLst>
                <a:ext uri="{FF2B5EF4-FFF2-40B4-BE49-F238E27FC236}">
                  <a16:creationId xmlns:a16="http://schemas.microsoft.com/office/drawing/2014/main" id="{6402845F-9E8A-41E1-B051-1AAA46C997A2}"/>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AA45C410-5FD0-4339-A3BC-A865DE4190AF}"/>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C7B0B703-8BA8-483C-A433-C44C809687DE}"/>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CCFA03D-B879-419B-88B9-F4F3645C8AF5}"/>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B6B0260A-6B2D-4F54-8614-60BC3103E166}"/>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Date Placeholder 3">
            <a:extLst>
              <a:ext uri="{FF2B5EF4-FFF2-40B4-BE49-F238E27FC236}">
                <a16:creationId xmlns:a16="http://schemas.microsoft.com/office/drawing/2014/main" id="{751AB8F6-0796-47E9-B1D4-760B7CCFC75D}"/>
              </a:ext>
            </a:extLst>
          </p:cNvPr>
          <p:cNvSpPr>
            <a:spLocks noGrp="1"/>
          </p:cNvSpPr>
          <p:nvPr>
            <p:ph type="dt" sz="half" idx="10"/>
          </p:nvPr>
        </p:nvSpPr>
        <p:spPr/>
        <p:txBody>
          <a:bodyPr/>
          <a:lstStyle/>
          <a:p>
            <a:fld id="{97E150C1-1D78-4D80-810D-E9E86F6E88AB}" type="datetime1">
              <a:rPr lang="en-US" smtClean="0"/>
              <a:t>7/28/2020</a:t>
            </a:fld>
            <a:endParaRPr lang="en-US" dirty="0"/>
          </a:p>
        </p:txBody>
      </p:sp>
      <p:sp>
        <p:nvSpPr>
          <p:cNvPr id="5" name="Footer Placeholder 4">
            <a:extLst>
              <a:ext uri="{FF2B5EF4-FFF2-40B4-BE49-F238E27FC236}">
                <a16:creationId xmlns:a16="http://schemas.microsoft.com/office/drawing/2014/main" id="{37886FC0-7327-44D9-B689-0AE73FD25596}"/>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1219D265-BFBA-4C93-9B1A-B9483AE6BF32}"/>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4" name="Oval 13">
            <a:extLst>
              <a:ext uri="{FF2B5EF4-FFF2-40B4-BE49-F238E27FC236}">
                <a16:creationId xmlns:a16="http://schemas.microsoft.com/office/drawing/2014/main" id="{464F5FEB-DE92-47DA-8C46-DC088E8960A4}"/>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1433455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637BE-B22F-40EE-94F0-04549BC56238}"/>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AA71582-4BAF-4211-AD4A-476ED6EB115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99DCF6B-C800-4345-BAE9-EE9FA65903F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8" name="Graphic 185">
            <a:extLst>
              <a:ext uri="{FF2B5EF4-FFF2-40B4-BE49-F238E27FC236}">
                <a16:creationId xmlns:a16="http://schemas.microsoft.com/office/drawing/2014/main" id="{E6190A1E-5381-43C4-B058-7758339984D6}"/>
              </a:ext>
            </a:extLst>
          </p:cNvPr>
          <p:cNvGrpSpPr/>
          <p:nvPr/>
        </p:nvGrpSpPr>
        <p:grpSpPr>
          <a:xfrm>
            <a:off x="10999563" y="5987064"/>
            <a:ext cx="1054467" cy="469689"/>
            <a:chOff x="9841624" y="4115729"/>
            <a:chExt cx="602170" cy="268223"/>
          </a:xfrm>
          <a:solidFill>
            <a:schemeClr val="tx1"/>
          </a:solidFill>
        </p:grpSpPr>
        <p:sp>
          <p:nvSpPr>
            <p:cNvPr id="9" name="Freeform: Shape 8">
              <a:extLst>
                <a:ext uri="{FF2B5EF4-FFF2-40B4-BE49-F238E27FC236}">
                  <a16:creationId xmlns:a16="http://schemas.microsoft.com/office/drawing/2014/main" id="{F7E35469-0BEA-4E5E-955F-1AA300A62DE5}"/>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58F650BE-565E-4A52-8143-7A87700FC5F5}"/>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286A3F89-AA2A-44E5-915E-C47A069EB685}"/>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5C57F514-AB27-4489-8D3C-01DD1025DDAD}"/>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0141169F-1C39-4D04-AF32-D0D14D004B05}"/>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5" name="Date Placeholder 4">
            <a:extLst>
              <a:ext uri="{FF2B5EF4-FFF2-40B4-BE49-F238E27FC236}">
                <a16:creationId xmlns:a16="http://schemas.microsoft.com/office/drawing/2014/main" id="{93087465-759F-4895-8FC6-DD464FB918CA}"/>
              </a:ext>
            </a:extLst>
          </p:cNvPr>
          <p:cNvSpPr>
            <a:spLocks noGrp="1"/>
          </p:cNvSpPr>
          <p:nvPr>
            <p:ph type="dt" sz="half" idx="10"/>
          </p:nvPr>
        </p:nvSpPr>
        <p:spPr/>
        <p:txBody>
          <a:bodyPr/>
          <a:lstStyle/>
          <a:p>
            <a:fld id="{29E9CBD8-1588-4B6B-B74D-87480DDE94C0}" type="datetime1">
              <a:rPr lang="en-US" smtClean="0"/>
              <a:t>7/28/2020</a:t>
            </a:fld>
            <a:endParaRPr lang="en-US" dirty="0"/>
          </a:p>
        </p:txBody>
      </p:sp>
      <p:sp>
        <p:nvSpPr>
          <p:cNvPr id="6" name="Footer Placeholder 5">
            <a:extLst>
              <a:ext uri="{FF2B5EF4-FFF2-40B4-BE49-F238E27FC236}">
                <a16:creationId xmlns:a16="http://schemas.microsoft.com/office/drawing/2014/main" id="{92F1AA18-D8A5-44D9-881C-522258ED54D7}"/>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1C1BA574-A76A-4F4C-8CBD-768278B66E72}"/>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5" name="Oval 14">
            <a:extLst>
              <a:ext uri="{FF2B5EF4-FFF2-40B4-BE49-F238E27FC236}">
                <a16:creationId xmlns:a16="http://schemas.microsoft.com/office/drawing/2014/main" id="{2793E083-ADC4-4391-83DD-781529A66110}"/>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339088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1B666-D6BE-4FA8-9CF1-F15FD58B0CBF}"/>
              </a:ext>
            </a:extLst>
          </p:cNvPr>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BCE4B4A-DE64-4563-83CD-C40B1D681D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DA0314-0202-4E6D-8352-C28376A9C08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7B56083-87B4-4603-B6FF-A9EB68E3E6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33708CF-F028-4917-A9CB-59BF5248A20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10" name="Graphic 185">
            <a:extLst>
              <a:ext uri="{FF2B5EF4-FFF2-40B4-BE49-F238E27FC236}">
                <a16:creationId xmlns:a16="http://schemas.microsoft.com/office/drawing/2014/main" id="{81B934BF-E239-47E1-93E9-EA3182162D21}"/>
              </a:ext>
            </a:extLst>
          </p:cNvPr>
          <p:cNvGrpSpPr/>
          <p:nvPr/>
        </p:nvGrpSpPr>
        <p:grpSpPr>
          <a:xfrm>
            <a:off x="10999563" y="5987064"/>
            <a:ext cx="1054467" cy="469689"/>
            <a:chOff x="9841624" y="4115729"/>
            <a:chExt cx="602170" cy="268223"/>
          </a:xfrm>
          <a:solidFill>
            <a:schemeClr val="tx1"/>
          </a:solidFill>
        </p:grpSpPr>
        <p:sp>
          <p:nvSpPr>
            <p:cNvPr id="11" name="Freeform: Shape 10">
              <a:extLst>
                <a:ext uri="{FF2B5EF4-FFF2-40B4-BE49-F238E27FC236}">
                  <a16:creationId xmlns:a16="http://schemas.microsoft.com/office/drawing/2014/main" id="{C3BBF177-5044-426A-93ED-64BDC84BF184}"/>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74270648-77F5-4D28-B691-DA57AA28FD73}"/>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6086B770-2F70-4B7B-9525-286BBD63AD72}"/>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57DDC14D-7AE3-41CD-ADFC-A3601D4F9DF3}"/>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42181834-8401-4B66-85EE-1CBF57807DAB}"/>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7" name="Date Placeholder 6">
            <a:extLst>
              <a:ext uri="{FF2B5EF4-FFF2-40B4-BE49-F238E27FC236}">
                <a16:creationId xmlns:a16="http://schemas.microsoft.com/office/drawing/2014/main" id="{A433C091-3B62-4087-9A97-63BBE28CFF17}"/>
              </a:ext>
            </a:extLst>
          </p:cNvPr>
          <p:cNvSpPr>
            <a:spLocks noGrp="1"/>
          </p:cNvSpPr>
          <p:nvPr>
            <p:ph type="dt" sz="half" idx="10"/>
          </p:nvPr>
        </p:nvSpPr>
        <p:spPr/>
        <p:txBody>
          <a:bodyPr/>
          <a:lstStyle/>
          <a:p>
            <a:fld id="{AD794440-721C-4D75-BD4F-4CFB3D51CDCA}" type="datetime1">
              <a:rPr lang="en-US" smtClean="0"/>
              <a:t>7/28/2020</a:t>
            </a:fld>
            <a:endParaRPr lang="en-US" dirty="0"/>
          </a:p>
        </p:txBody>
      </p:sp>
      <p:sp>
        <p:nvSpPr>
          <p:cNvPr id="8" name="Footer Placeholder 7">
            <a:extLst>
              <a:ext uri="{FF2B5EF4-FFF2-40B4-BE49-F238E27FC236}">
                <a16:creationId xmlns:a16="http://schemas.microsoft.com/office/drawing/2014/main" id="{870710C3-2723-4847-BCAF-96D9FAE50555}"/>
              </a:ext>
            </a:extLst>
          </p:cNvPr>
          <p:cNvSpPr>
            <a:spLocks noGrp="1"/>
          </p:cNvSpPr>
          <p:nvPr>
            <p:ph type="ftr" sz="quarter" idx="11"/>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96618B2C-95AC-4438-97FD-07ACF297B8FE}"/>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7" name="Oval 16">
            <a:extLst>
              <a:ext uri="{FF2B5EF4-FFF2-40B4-BE49-F238E27FC236}">
                <a16:creationId xmlns:a16="http://schemas.microsoft.com/office/drawing/2014/main" id="{D6B0F5A7-6E8A-4BCD-8F1F-233ECD21B262}"/>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5551952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9CF7F-748D-4598-983E-96A2BE26930A}"/>
              </a:ext>
            </a:extLst>
          </p:cNvPr>
          <p:cNvSpPr>
            <a:spLocks noGrp="1"/>
          </p:cNvSpPr>
          <p:nvPr>
            <p:ph type="title"/>
          </p:nvPr>
        </p:nvSpPr>
        <p:spPr/>
        <p:txBody>
          <a:bodyPr/>
          <a:lstStyle/>
          <a:p>
            <a:r>
              <a:rPr lang="en-US"/>
              <a:t>Click to edit Master title style</a:t>
            </a:r>
            <a:endParaRPr lang="en-US" dirty="0"/>
          </a:p>
        </p:txBody>
      </p:sp>
      <p:grpSp>
        <p:nvGrpSpPr>
          <p:cNvPr id="6" name="Graphic 185">
            <a:extLst>
              <a:ext uri="{FF2B5EF4-FFF2-40B4-BE49-F238E27FC236}">
                <a16:creationId xmlns:a16="http://schemas.microsoft.com/office/drawing/2014/main" id="{DFD4D3BE-80D4-4E69-9C76-F0D8517DF690}"/>
              </a:ext>
            </a:extLst>
          </p:cNvPr>
          <p:cNvGrpSpPr/>
          <p:nvPr/>
        </p:nvGrpSpPr>
        <p:grpSpPr>
          <a:xfrm>
            <a:off x="10999563" y="5987064"/>
            <a:ext cx="1054467" cy="469689"/>
            <a:chOff x="9841624" y="4115729"/>
            <a:chExt cx="602170" cy="268223"/>
          </a:xfrm>
          <a:solidFill>
            <a:schemeClr val="tx1"/>
          </a:solidFill>
        </p:grpSpPr>
        <p:sp>
          <p:nvSpPr>
            <p:cNvPr id="7" name="Freeform: Shape 6">
              <a:extLst>
                <a:ext uri="{FF2B5EF4-FFF2-40B4-BE49-F238E27FC236}">
                  <a16:creationId xmlns:a16="http://schemas.microsoft.com/office/drawing/2014/main" id="{A0B6E97F-00E1-4372-8978-8BCBDC9026E6}"/>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CC7651B7-7A30-4AFA-A4D7-0B0C5D2DDAAF}"/>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FD2FC5CA-556B-4409-B084-34753A1F04E6}"/>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3E63FB41-EE1F-4889-9096-3A38936330D5}"/>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0DD19F3B-7B3E-4861-8FDA-D0116C96C16E}"/>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3" name="Date Placeholder 2">
            <a:extLst>
              <a:ext uri="{FF2B5EF4-FFF2-40B4-BE49-F238E27FC236}">
                <a16:creationId xmlns:a16="http://schemas.microsoft.com/office/drawing/2014/main" id="{410A2C46-C908-4010-AAE2-9FA41B145C4D}"/>
              </a:ext>
            </a:extLst>
          </p:cNvPr>
          <p:cNvSpPr>
            <a:spLocks noGrp="1"/>
          </p:cNvSpPr>
          <p:nvPr>
            <p:ph type="dt" sz="half" idx="10"/>
          </p:nvPr>
        </p:nvSpPr>
        <p:spPr/>
        <p:txBody>
          <a:bodyPr/>
          <a:lstStyle/>
          <a:p>
            <a:fld id="{B2701A64-483B-4532-94FB-D8F90CB6DEE0}" type="datetime1">
              <a:rPr lang="en-US" smtClean="0"/>
              <a:t>7/28/2020</a:t>
            </a:fld>
            <a:endParaRPr lang="en-US" dirty="0"/>
          </a:p>
        </p:txBody>
      </p:sp>
      <p:sp>
        <p:nvSpPr>
          <p:cNvPr id="4" name="Footer Placeholder 3">
            <a:extLst>
              <a:ext uri="{FF2B5EF4-FFF2-40B4-BE49-F238E27FC236}">
                <a16:creationId xmlns:a16="http://schemas.microsoft.com/office/drawing/2014/main" id="{C7CF5279-7D37-4D98-9A70-987C84F62C2B}"/>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2896FAD0-59EF-49AA-BBC6-A0EC184DD2C9}"/>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3" name="Oval 12">
            <a:extLst>
              <a:ext uri="{FF2B5EF4-FFF2-40B4-BE49-F238E27FC236}">
                <a16:creationId xmlns:a16="http://schemas.microsoft.com/office/drawing/2014/main" id="{876EB399-18D2-46D5-8757-35FCFF8EA80D}"/>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32829599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5" name="Graphic 185">
            <a:extLst>
              <a:ext uri="{FF2B5EF4-FFF2-40B4-BE49-F238E27FC236}">
                <a16:creationId xmlns:a16="http://schemas.microsoft.com/office/drawing/2014/main" id="{773CCE17-EE0F-40E0-B7AE-CF7677B64709}"/>
              </a:ext>
            </a:extLst>
          </p:cNvPr>
          <p:cNvGrpSpPr/>
          <p:nvPr/>
        </p:nvGrpSpPr>
        <p:grpSpPr>
          <a:xfrm>
            <a:off x="10999563" y="5987064"/>
            <a:ext cx="1054467" cy="469689"/>
            <a:chOff x="9841624" y="4115729"/>
            <a:chExt cx="602170" cy="268223"/>
          </a:xfrm>
          <a:solidFill>
            <a:schemeClr val="tx1"/>
          </a:solidFill>
        </p:grpSpPr>
        <p:sp>
          <p:nvSpPr>
            <p:cNvPr id="6" name="Freeform: Shape 5">
              <a:extLst>
                <a:ext uri="{FF2B5EF4-FFF2-40B4-BE49-F238E27FC236}">
                  <a16:creationId xmlns:a16="http://schemas.microsoft.com/office/drawing/2014/main" id="{B0AC6C4E-6EA5-454A-AB84-8B94D8B585EC}"/>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B4329338-925B-4677-BA6E-4357D37DB545}"/>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334C0A08-043F-4818-BA1D-BCC9F811A873}"/>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DCB185DD-ED0D-4633-8098-95C4A6F177CC}"/>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2AD50526-B611-40B6-BB45-AE82F0EF5992}"/>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2" name="Date Placeholder 1">
            <a:extLst>
              <a:ext uri="{FF2B5EF4-FFF2-40B4-BE49-F238E27FC236}">
                <a16:creationId xmlns:a16="http://schemas.microsoft.com/office/drawing/2014/main" id="{0708C302-4224-4668-8CAC-3267172A0C93}"/>
              </a:ext>
            </a:extLst>
          </p:cNvPr>
          <p:cNvSpPr>
            <a:spLocks noGrp="1"/>
          </p:cNvSpPr>
          <p:nvPr>
            <p:ph type="dt" sz="half" idx="10"/>
          </p:nvPr>
        </p:nvSpPr>
        <p:spPr/>
        <p:txBody>
          <a:bodyPr/>
          <a:lstStyle/>
          <a:p>
            <a:fld id="{6F18FB39-20FB-4E2E-B861-45B709B9C3C5}" type="datetime1">
              <a:rPr lang="en-US" smtClean="0"/>
              <a:t>7/28/2020</a:t>
            </a:fld>
            <a:endParaRPr lang="en-US" dirty="0"/>
          </a:p>
        </p:txBody>
      </p:sp>
      <p:sp>
        <p:nvSpPr>
          <p:cNvPr id="3" name="Footer Placeholder 2">
            <a:extLst>
              <a:ext uri="{FF2B5EF4-FFF2-40B4-BE49-F238E27FC236}">
                <a16:creationId xmlns:a16="http://schemas.microsoft.com/office/drawing/2014/main" id="{F0C8FC22-AEB6-4BAF-BF93-41A2C757CCC7}"/>
              </a:ext>
            </a:extLst>
          </p:cNvPr>
          <p:cNvSpPr>
            <a:spLocks noGrp="1"/>
          </p:cNvSpPr>
          <p:nvPr>
            <p:ph type="ftr" sz="quarter" idx="11"/>
          </p:nvPr>
        </p:nvSpPr>
        <p:spPr/>
        <p:txBody>
          <a:bodyPr/>
          <a:lstStyle/>
          <a:p>
            <a:r>
              <a:rPr lang="en-US" dirty="0"/>
              <a:t>Sample Footer Text</a:t>
            </a:r>
          </a:p>
        </p:txBody>
      </p:sp>
      <p:sp>
        <p:nvSpPr>
          <p:cNvPr id="4" name="Slide Number Placeholder 3">
            <a:extLst>
              <a:ext uri="{FF2B5EF4-FFF2-40B4-BE49-F238E27FC236}">
                <a16:creationId xmlns:a16="http://schemas.microsoft.com/office/drawing/2014/main" id="{252CA88A-5462-4F17-AFA0-52721ADDBB8F}"/>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2" name="Oval 11">
            <a:extLst>
              <a:ext uri="{FF2B5EF4-FFF2-40B4-BE49-F238E27FC236}">
                <a16:creationId xmlns:a16="http://schemas.microsoft.com/office/drawing/2014/main" id="{70CCC791-94D7-4BB8-9EDF-423CEA1F6215}"/>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6709345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6AC37-C5B5-462A-BE4A-E55CEBF2A3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A4B007F-32A8-4688-BBEF-4FCB99DF5E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1DF2E2EB-BF8A-44A4-8AE0-BD6C31B1D9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8" name="Graphic 185">
            <a:extLst>
              <a:ext uri="{FF2B5EF4-FFF2-40B4-BE49-F238E27FC236}">
                <a16:creationId xmlns:a16="http://schemas.microsoft.com/office/drawing/2014/main" id="{FC9E188F-54C8-4547-9F8C-525712AD7DB6}"/>
              </a:ext>
            </a:extLst>
          </p:cNvPr>
          <p:cNvGrpSpPr/>
          <p:nvPr/>
        </p:nvGrpSpPr>
        <p:grpSpPr>
          <a:xfrm>
            <a:off x="10999563" y="5987064"/>
            <a:ext cx="1054467" cy="469689"/>
            <a:chOff x="9841624" y="4115729"/>
            <a:chExt cx="602170" cy="268223"/>
          </a:xfrm>
          <a:solidFill>
            <a:schemeClr val="tx1"/>
          </a:solidFill>
        </p:grpSpPr>
        <p:sp>
          <p:nvSpPr>
            <p:cNvPr id="9" name="Freeform: Shape 8">
              <a:extLst>
                <a:ext uri="{FF2B5EF4-FFF2-40B4-BE49-F238E27FC236}">
                  <a16:creationId xmlns:a16="http://schemas.microsoft.com/office/drawing/2014/main" id="{B99C4538-3939-47A9-A590-09FF21960653}"/>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7541CA75-5D05-4996-A26D-CE0C909CD5F7}"/>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86305856-26BC-4BCC-BEF3-5E9CED941775}"/>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BC69651C-AC37-4CD2-8367-19297D7E2389}"/>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C3E9031B-BA8D-4D9D-9BB3-A16F7A80F854}"/>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5" name="Date Placeholder 4">
            <a:extLst>
              <a:ext uri="{FF2B5EF4-FFF2-40B4-BE49-F238E27FC236}">
                <a16:creationId xmlns:a16="http://schemas.microsoft.com/office/drawing/2014/main" id="{269840A2-CF60-4C47-B955-E65BC451FE73}"/>
              </a:ext>
            </a:extLst>
          </p:cNvPr>
          <p:cNvSpPr>
            <a:spLocks noGrp="1"/>
          </p:cNvSpPr>
          <p:nvPr>
            <p:ph type="dt" sz="half" idx="10"/>
          </p:nvPr>
        </p:nvSpPr>
        <p:spPr/>
        <p:txBody>
          <a:bodyPr/>
          <a:lstStyle/>
          <a:p>
            <a:fld id="{AC48AC19-8BD6-476C-9770-8884373BCF00}" type="datetime1">
              <a:rPr lang="en-US" smtClean="0"/>
              <a:t>7/28/2020</a:t>
            </a:fld>
            <a:endParaRPr lang="en-US"/>
          </a:p>
        </p:txBody>
      </p:sp>
      <p:sp>
        <p:nvSpPr>
          <p:cNvPr id="6" name="Footer Placeholder 5">
            <a:extLst>
              <a:ext uri="{FF2B5EF4-FFF2-40B4-BE49-F238E27FC236}">
                <a16:creationId xmlns:a16="http://schemas.microsoft.com/office/drawing/2014/main" id="{3179DC6E-CC55-47AB-A405-5FB7EE2D191D}"/>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6D5D5E7D-EBA7-4DB0-8C78-7EB8A85FA4FF}"/>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5" name="Oval 14">
            <a:extLst>
              <a:ext uri="{FF2B5EF4-FFF2-40B4-BE49-F238E27FC236}">
                <a16:creationId xmlns:a16="http://schemas.microsoft.com/office/drawing/2014/main" id="{C5B051DE-636E-4B3C-9886-2055CE23E49A}"/>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0469793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1D355-3146-41D1-B7DC-20B8ACE390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FAD4AAFB-E8F8-4FD1-8C6A-ED2C3FAD503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2E051AF1-B16F-43B9-95CC-C17B570DEC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8" name="Graphic 185">
            <a:extLst>
              <a:ext uri="{FF2B5EF4-FFF2-40B4-BE49-F238E27FC236}">
                <a16:creationId xmlns:a16="http://schemas.microsoft.com/office/drawing/2014/main" id="{C8B77273-9FF7-4B93-8385-AD09A5F86AE5}"/>
              </a:ext>
            </a:extLst>
          </p:cNvPr>
          <p:cNvGrpSpPr/>
          <p:nvPr/>
        </p:nvGrpSpPr>
        <p:grpSpPr>
          <a:xfrm>
            <a:off x="10999563" y="5987064"/>
            <a:ext cx="1054467" cy="469689"/>
            <a:chOff x="9841624" y="4115729"/>
            <a:chExt cx="602170" cy="268223"/>
          </a:xfrm>
          <a:solidFill>
            <a:schemeClr val="tx1"/>
          </a:solidFill>
        </p:grpSpPr>
        <p:sp>
          <p:nvSpPr>
            <p:cNvPr id="9" name="Freeform: Shape 8">
              <a:extLst>
                <a:ext uri="{FF2B5EF4-FFF2-40B4-BE49-F238E27FC236}">
                  <a16:creationId xmlns:a16="http://schemas.microsoft.com/office/drawing/2014/main" id="{3117A673-3729-4EAD-9E8C-52BEBF74B857}"/>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EE8DB752-94CD-4A94-BDE3-DD285EB89F3F}"/>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32F8DDFC-E5CA-4F36-B2BE-BCE49D4F6C95}"/>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0BB589AE-2F9C-4C83-8DC7-1205CB037525}"/>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7AC9A2DE-3C9E-4CD0-8C7A-CC5F9F9942E4}"/>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5" name="Date Placeholder 4">
            <a:extLst>
              <a:ext uri="{FF2B5EF4-FFF2-40B4-BE49-F238E27FC236}">
                <a16:creationId xmlns:a16="http://schemas.microsoft.com/office/drawing/2014/main" id="{D68C8714-2467-4715-934E-6787C84F7929}"/>
              </a:ext>
            </a:extLst>
          </p:cNvPr>
          <p:cNvSpPr>
            <a:spLocks noGrp="1"/>
          </p:cNvSpPr>
          <p:nvPr>
            <p:ph type="dt" sz="half" idx="10"/>
          </p:nvPr>
        </p:nvSpPr>
        <p:spPr/>
        <p:txBody>
          <a:bodyPr/>
          <a:lstStyle/>
          <a:p>
            <a:fld id="{F3F68C53-8AD1-4F09-9486-FB3406B99CFA}" type="datetime1">
              <a:rPr lang="en-US" smtClean="0"/>
              <a:t>7/28/2020</a:t>
            </a:fld>
            <a:endParaRPr lang="en-US" dirty="0"/>
          </a:p>
        </p:txBody>
      </p:sp>
      <p:sp>
        <p:nvSpPr>
          <p:cNvPr id="6" name="Footer Placeholder 5">
            <a:extLst>
              <a:ext uri="{FF2B5EF4-FFF2-40B4-BE49-F238E27FC236}">
                <a16:creationId xmlns:a16="http://schemas.microsoft.com/office/drawing/2014/main" id="{A46F13D6-03EC-4D31-8BB1-9FFDE3633C21}"/>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7C65D4DD-A2A4-4DF6-9527-E5F12FEB936C}"/>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5" name="Oval 14">
            <a:extLst>
              <a:ext uri="{FF2B5EF4-FFF2-40B4-BE49-F238E27FC236}">
                <a16:creationId xmlns:a16="http://schemas.microsoft.com/office/drawing/2014/main" id="{FD202F3A-9FDE-4E11-B865-FBAEC415F880}"/>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7153961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3A871-D377-4EC0-9ACF-86842F01E1D0}"/>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3D53202-92A9-45A3-B812-777DB9578B4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7" name="Graphic 185">
            <a:extLst>
              <a:ext uri="{FF2B5EF4-FFF2-40B4-BE49-F238E27FC236}">
                <a16:creationId xmlns:a16="http://schemas.microsoft.com/office/drawing/2014/main" id="{7196FB0C-3A9D-4892-90C9-21F3459AAD9E}"/>
              </a:ext>
            </a:extLst>
          </p:cNvPr>
          <p:cNvGrpSpPr/>
          <p:nvPr/>
        </p:nvGrpSpPr>
        <p:grpSpPr>
          <a:xfrm>
            <a:off x="10999563" y="5987064"/>
            <a:ext cx="1054467" cy="469689"/>
            <a:chOff x="9841624" y="4115729"/>
            <a:chExt cx="602170" cy="268223"/>
          </a:xfrm>
          <a:solidFill>
            <a:schemeClr val="tx1"/>
          </a:solidFill>
        </p:grpSpPr>
        <p:sp>
          <p:nvSpPr>
            <p:cNvPr id="8" name="Freeform: Shape 7">
              <a:extLst>
                <a:ext uri="{FF2B5EF4-FFF2-40B4-BE49-F238E27FC236}">
                  <a16:creationId xmlns:a16="http://schemas.microsoft.com/office/drawing/2014/main" id="{16938C96-CF0F-4B69-A695-913F11BFC6F0}"/>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3CA7E6BB-6B60-4BF5-9D3E-A3FE782EF5B0}"/>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3F693EDA-57B3-4AEB-863B-B198C2A5A8E3}"/>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B3A04A96-045F-4B6E-AEEE-11A2FA01B4FC}"/>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7FB357DC-5AD3-44F4-879B-5AD6B18AC36F}"/>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Date Placeholder 3">
            <a:extLst>
              <a:ext uri="{FF2B5EF4-FFF2-40B4-BE49-F238E27FC236}">
                <a16:creationId xmlns:a16="http://schemas.microsoft.com/office/drawing/2014/main" id="{FA2CA47F-83AD-4BE3-AC2F-6C17883F78C7}"/>
              </a:ext>
            </a:extLst>
          </p:cNvPr>
          <p:cNvSpPr>
            <a:spLocks noGrp="1"/>
          </p:cNvSpPr>
          <p:nvPr>
            <p:ph type="dt" sz="half" idx="10"/>
          </p:nvPr>
        </p:nvSpPr>
        <p:spPr/>
        <p:txBody>
          <a:bodyPr/>
          <a:lstStyle/>
          <a:p>
            <a:fld id="{FB9092B3-2D87-4CDF-B84B-C46E5F5D31F7}" type="datetime1">
              <a:rPr lang="en-US" smtClean="0"/>
              <a:t>7/28/2020</a:t>
            </a:fld>
            <a:endParaRPr lang="en-US" dirty="0"/>
          </a:p>
        </p:txBody>
      </p:sp>
      <p:sp>
        <p:nvSpPr>
          <p:cNvPr id="5" name="Footer Placeholder 4">
            <a:extLst>
              <a:ext uri="{FF2B5EF4-FFF2-40B4-BE49-F238E27FC236}">
                <a16:creationId xmlns:a16="http://schemas.microsoft.com/office/drawing/2014/main" id="{21118A72-3200-4597-A9C5-0D9ECFF3E8CD}"/>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0D70055A-71D4-49B4-8A8F-19AFDB84E958}"/>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5" name="Oval 14">
            <a:extLst>
              <a:ext uri="{FF2B5EF4-FFF2-40B4-BE49-F238E27FC236}">
                <a16:creationId xmlns:a16="http://schemas.microsoft.com/office/drawing/2014/main" id="{0B0E5D27-C447-432F-982D-B60FDD6F34AD}"/>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38041346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8C59DBB-9256-464D-8A6A-8BDA71541D6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6A25E310-E6CB-4838-8E9B-B288DA55277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7" name="Graphic 185">
            <a:extLst>
              <a:ext uri="{FF2B5EF4-FFF2-40B4-BE49-F238E27FC236}">
                <a16:creationId xmlns:a16="http://schemas.microsoft.com/office/drawing/2014/main" id="{BCF412A8-E798-47AD-ABD9-98D76A55D30B}"/>
              </a:ext>
            </a:extLst>
          </p:cNvPr>
          <p:cNvGrpSpPr/>
          <p:nvPr/>
        </p:nvGrpSpPr>
        <p:grpSpPr>
          <a:xfrm>
            <a:off x="10999563" y="5987064"/>
            <a:ext cx="1054467" cy="469689"/>
            <a:chOff x="9841624" y="4115729"/>
            <a:chExt cx="602170" cy="268223"/>
          </a:xfrm>
          <a:solidFill>
            <a:schemeClr val="tx1"/>
          </a:solidFill>
        </p:grpSpPr>
        <p:sp>
          <p:nvSpPr>
            <p:cNvPr id="8" name="Freeform: Shape 7">
              <a:extLst>
                <a:ext uri="{FF2B5EF4-FFF2-40B4-BE49-F238E27FC236}">
                  <a16:creationId xmlns:a16="http://schemas.microsoft.com/office/drawing/2014/main" id="{E70160C5-475D-401A-AEE2-2C04E99A1518}"/>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07CC7CE9-9C7F-49C2-8609-47BF523390F5}"/>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726FD5F1-978C-45AF-9086-D5DBE1F01681}"/>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3873AB1C-723A-4FB4-9B23-65BAF5074833}"/>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61DE5510-5094-4FA4-96E5-AD4841D1C38A}"/>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Date Placeholder 3">
            <a:extLst>
              <a:ext uri="{FF2B5EF4-FFF2-40B4-BE49-F238E27FC236}">
                <a16:creationId xmlns:a16="http://schemas.microsoft.com/office/drawing/2014/main" id="{F7CE2202-679F-48B0-B2DD-F6F54711224B}"/>
              </a:ext>
            </a:extLst>
          </p:cNvPr>
          <p:cNvSpPr>
            <a:spLocks noGrp="1"/>
          </p:cNvSpPr>
          <p:nvPr>
            <p:ph type="dt" sz="half" idx="10"/>
          </p:nvPr>
        </p:nvSpPr>
        <p:spPr/>
        <p:txBody>
          <a:bodyPr/>
          <a:lstStyle/>
          <a:p>
            <a:fld id="{3D769E57-47B1-47B0-B526-3153E4B1E729}" type="datetime1">
              <a:rPr lang="en-US" smtClean="0"/>
              <a:t>7/28/2020</a:t>
            </a:fld>
            <a:endParaRPr lang="en-US" dirty="0"/>
          </a:p>
        </p:txBody>
      </p:sp>
      <p:sp>
        <p:nvSpPr>
          <p:cNvPr id="5" name="Footer Placeholder 4">
            <a:extLst>
              <a:ext uri="{FF2B5EF4-FFF2-40B4-BE49-F238E27FC236}">
                <a16:creationId xmlns:a16="http://schemas.microsoft.com/office/drawing/2014/main" id="{D07BC83D-E4C0-49E1-ADA1-1AF403984BDA}"/>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31BF211E-B2EA-4CDC-9E84-B6898394921B}"/>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4" name="Oval 13">
            <a:extLst>
              <a:ext uri="{FF2B5EF4-FFF2-40B4-BE49-F238E27FC236}">
                <a16:creationId xmlns:a16="http://schemas.microsoft.com/office/drawing/2014/main" id="{1FE2F5FD-5D31-4C1D-82F8-93624C7B0A3C}"/>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4599507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33F5C3-CD4B-4472-B59A-49D460CB1C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772236B-AB2C-4D6F-AE15-700992DA91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090F509-07BE-4446-8772-F44E09936B7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cap="all" spc="100" baseline="0">
                <a:solidFill>
                  <a:schemeClr val="tx1">
                    <a:tint val="75000"/>
                  </a:schemeClr>
                </a:solidFill>
                <a:latin typeface="+mn-lt"/>
                <a:ea typeface="Source Sans Pro SemiBold" panose="020B0603030403020204" pitchFamily="34" charset="0"/>
              </a:defRPr>
            </a:lvl1pPr>
          </a:lstStyle>
          <a:p>
            <a:fld id="{BA543EDD-D0D2-447F-B24F-3717AF4B109D}" type="datetime1">
              <a:rPr lang="en-US" smtClean="0"/>
              <a:pPr/>
              <a:t>7/28/2020</a:t>
            </a:fld>
            <a:endParaRPr lang="en-US" dirty="0"/>
          </a:p>
        </p:txBody>
      </p:sp>
      <p:sp>
        <p:nvSpPr>
          <p:cNvPr id="5" name="Footer Placeholder 4">
            <a:extLst>
              <a:ext uri="{FF2B5EF4-FFF2-40B4-BE49-F238E27FC236}">
                <a16:creationId xmlns:a16="http://schemas.microsoft.com/office/drawing/2014/main" id="{501B927E-3833-4F85-99B5-56B5F1E540D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cap="all" spc="100" baseline="0">
                <a:solidFill>
                  <a:schemeClr val="tx1">
                    <a:tint val="75000"/>
                  </a:schemeClr>
                </a:solidFill>
                <a:latin typeface="+mn-lt"/>
                <a:ea typeface="Source Sans Pro SemiBold" panose="020B0603030403020204" pitchFamily="34" charset="0"/>
              </a:defRPr>
            </a:lvl1pPr>
          </a:lstStyle>
          <a:p>
            <a:r>
              <a:rPr lang="en-US" dirty="0"/>
              <a:t>Sample Footer Text</a:t>
            </a:r>
          </a:p>
        </p:txBody>
      </p:sp>
      <p:sp>
        <p:nvSpPr>
          <p:cNvPr id="6" name="Slide Number Placeholder 5">
            <a:extLst>
              <a:ext uri="{FF2B5EF4-FFF2-40B4-BE49-F238E27FC236}">
                <a16:creationId xmlns:a16="http://schemas.microsoft.com/office/drawing/2014/main" id="{E628CB64-4E98-43DE-B543-7BE5B329D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cap="all" spc="100" baseline="0">
                <a:solidFill>
                  <a:schemeClr val="tx1">
                    <a:tint val="75000"/>
                  </a:schemeClr>
                </a:solidFill>
                <a:latin typeface="+mn-lt"/>
                <a:ea typeface="Source Sans Pro SemiBold" panose="020B0603030403020204" pitchFamily="34" charset="0"/>
              </a:defRPr>
            </a:lvl1pPr>
          </a:lstStyle>
          <a:p>
            <a:fld id="{F3450C42-9A0B-4425-92C2-70FCF7C45734}" type="slidenum">
              <a:rPr lang="en-US" smtClean="0"/>
              <a:pPr/>
              <a:t>‹#›</a:t>
            </a:fld>
            <a:endParaRPr lang="en-US" dirty="0"/>
          </a:p>
        </p:txBody>
      </p:sp>
    </p:spTree>
    <p:extLst>
      <p:ext uri="{BB962C8B-B14F-4D97-AF65-F5344CB8AC3E}">
        <p14:creationId xmlns:p14="http://schemas.microsoft.com/office/powerpoint/2010/main" val="200578496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19" r:id="rId6"/>
    <p:sldLayoutId id="2147483715" r:id="rId7"/>
    <p:sldLayoutId id="2147483716" r:id="rId8"/>
    <p:sldLayoutId id="2147483717" r:id="rId9"/>
    <p:sldLayoutId id="2147483718" r:id="rId10"/>
    <p:sldLayoutId id="2147483720"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A397E3E-B90C-4D82-BAAA-36F7AC6A45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4E7B9676-B221-40EE-9B2B-34A1CE6BCBB9}"/>
              </a:ext>
            </a:extLst>
          </p:cNvPr>
          <p:cNvPicPr>
            <a:picLocks noChangeAspect="1"/>
          </p:cNvPicPr>
          <p:nvPr/>
        </p:nvPicPr>
        <p:blipFill rotWithShape="1">
          <a:blip r:embed="rId2"/>
          <a:srcRect t="15730"/>
          <a:stretch/>
        </p:blipFill>
        <p:spPr>
          <a:xfrm>
            <a:off x="20" y="10"/>
            <a:ext cx="12191980" cy="6857990"/>
          </a:xfrm>
          <a:prstGeom prst="rect">
            <a:avLst/>
          </a:prstGeom>
          <a:ln w="28575">
            <a:noFill/>
          </a:ln>
        </p:spPr>
      </p:pic>
      <p:sp>
        <p:nvSpPr>
          <p:cNvPr id="11" name="Rectangle 10">
            <a:extLst>
              <a:ext uri="{FF2B5EF4-FFF2-40B4-BE49-F238E27FC236}">
                <a16:creationId xmlns:a16="http://schemas.microsoft.com/office/drawing/2014/main" id="{7582D135-987B-4B60-98DD-FCAC2EBE00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88045" y="0"/>
            <a:ext cx="7603955" cy="6858000"/>
          </a:xfrm>
          <a:prstGeom prst="rect">
            <a:avLst/>
          </a:prstGeom>
          <a:gradFill>
            <a:gsLst>
              <a:gs pos="0">
                <a:schemeClr val="tx1">
                  <a:alpha val="0"/>
                </a:schemeClr>
              </a:gs>
              <a:gs pos="100000">
                <a:schemeClr val="tx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2">
            <a:extLst>
              <a:ext uri="{FF2B5EF4-FFF2-40B4-BE49-F238E27FC236}">
                <a16:creationId xmlns:a16="http://schemas.microsoft.com/office/drawing/2014/main" id="{A27EED08-F758-428D-92F0-868A12EC73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49396" y="247167"/>
            <a:ext cx="1842604" cy="277779"/>
          </a:xfrm>
          <a:custGeom>
            <a:avLst/>
            <a:gdLst>
              <a:gd name="connsiteX0" fmla="*/ 180458 w 1842604"/>
              <a:gd name="connsiteY0" fmla="*/ 0 h 277779"/>
              <a:gd name="connsiteX1" fmla="*/ 419222 w 1842604"/>
              <a:gd name="connsiteY1" fmla="*/ 238761 h 277779"/>
              <a:gd name="connsiteX2" fmla="*/ 657984 w 1842604"/>
              <a:gd name="connsiteY2" fmla="*/ 0 h 277779"/>
              <a:gd name="connsiteX3" fmla="*/ 896745 w 1842604"/>
              <a:gd name="connsiteY3" fmla="*/ 238761 h 277779"/>
              <a:gd name="connsiteX4" fmla="*/ 1135754 w 1842604"/>
              <a:gd name="connsiteY4" fmla="*/ 0 h 277779"/>
              <a:gd name="connsiteX5" fmla="*/ 1374516 w 1842604"/>
              <a:gd name="connsiteY5" fmla="*/ 238761 h 277779"/>
              <a:gd name="connsiteX6" fmla="*/ 1613277 w 1842604"/>
              <a:gd name="connsiteY6" fmla="*/ 0 h 277779"/>
              <a:gd name="connsiteX7" fmla="*/ 1842604 w 1842604"/>
              <a:gd name="connsiteY7" fmla="*/ 229327 h 277779"/>
              <a:gd name="connsiteX8" fmla="*/ 1842604 w 1842604"/>
              <a:gd name="connsiteY8" fmla="*/ 267829 h 277779"/>
              <a:gd name="connsiteX9" fmla="*/ 1842470 w 1842604"/>
              <a:gd name="connsiteY9" fmla="*/ 267963 h 277779"/>
              <a:gd name="connsiteX10" fmla="*/ 1613277 w 1842604"/>
              <a:gd name="connsiteY10" fmla="*/ 39017 h 277779"/>
              <a:gd name="connsiteX11" fmla="*/ 1374516 w 1842604"/>
              <a:gd name="connsiteY11" fmla="*/ 277779 h 277779"/>
              <a:gd name="connsiteX12" fmla="*/ 1135754 w 1842604"/>
              <a:gd name="connsiteY12" fmla="*/ 39017 h 277779"/>
              <a:gd name="connsiteX13" fmla="*/ 896745 w 1842604"/>
              <a:gd name="connsiteY13" fmla="*/ 277779 h 277779"/>
              <a:gd name="connsiteX14" fmla="*/ 657984 w 1842604"/>
              <a:gd name="connsiteY14" fmla="*/ 39017 h 277779"/>
              <a:gd name="connsiteX15" fmla="*/ 419222 w 1842604"/>
              <a:gd name="connsiteY15" fmla="*/ 277779 h 277779"/>
              <a:gd name="connsiteX16" fmla="*/ 180458 w 1842604"/>
              <a:gd name="connsiteY16" fmla="*/ 39017 h 277779"/>
              <a:gd name="connsiteX17" fmla="*/ 0 w 1842604"/>
              <a:gd name="connsiteY17" fmla="*/ 219283 h 277779"/>
              <a:gd name="connsiteX18" fmla="*/ 0 w 1842604"/>
              <a:gd name="connsiteY18"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42604" h="277779">
                <a:moveTo>
                  <a:pt x="180458" y="0"/>
                </a:moveTo>
                <a:lnTo>
                  <a:pt x="419222" y="238761"/>
                </a:lnTo>
                <a:lnTo>
                  <a:pt x="657984" y="0"/>
                </a:lnTo>
                <a:lnTo>
                  <a:pt x="896745" y="238761"/>
                </a:lnTo>
                <a:lnTo>
                  <a:pt x="1135754" y="0"/>
                </a:lnTo>
                <a:lnTo>
                  <a:pt x="1374516" y="238761"/>
                </a:lnTo>
                <a:lnTo>
                  <a:pt x="1613277" y="0"/>
                </a:lnTo>
                <a:lnTo>
                  <a:pt x="1842604" y="229327"/>
                </a:lnTo>
                <a:lnTo>
                  <a:pt x="1842604" y="267829"/>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solidFill>
            <a:srgbClr val="FFFFFF"/>
          </a:solidFill>
          <a:ln w="9525" cap="flat">
            <a:noFill/>
            <a:prstDash val="solid"/>
            <a:miter/>
          </a:ln>
        </p:spPr>
        <p:txBody>
          <a:bodyPr wrap="square" rtlCol="0" anchor="ctr">
            <a:noAutofit/>
          </a:bodyPr>
          <a:lstStyle/>
          <a:p>
            <a:endParaRPr lang="en-US"/>
          </a:p>
        </p:txBody>
      </p:sp>
      <p:sp>
        <p:nvSpPr>
          <p:cNvPr id="24" name="Freeform: Shape 14">
            <a:extLst>
              <a:ext uri="{FF2B5EF4-FFF2-40B4-BE49-F238E27FC236}">
                <a16:creationId xmlns:a16="http://schemas.microsoft.com/office/drawing/2014/main" id="{129E7BE5-5357-47DA-9C1C-BFE6E84C3F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49396" y="247167"/>
            <a:ext cx="1842604" cy="277779"/>
          </a:xfrm>
          <a:custGeom>
            <a:avLst/>
            <a:gdLst>
              <a:gd name="connsiteX0" fmla="*/ 180458 w 1842604"/>
              <a:gd name="connsiteY0" fmla="*/ 0 h 277779"/>
              <a:gd name="connsiteX1" fmla="*/ 419222 w 1842604"/>
              <a:gd name="connsiteY1" fmla="*/ 238761 h 277779"/>
              <a:gd name="connsiteX2" fmla="*/ 657984 w 1842604"/>
              <a:gd name="connsiteY2" fmla="*/ 0 h 277779"/>
              <a:gd name="connsiteX3" fmla="*/ 896745 w 1842604"/>
              <a:gd name="connsiteY3" fmla="*/ 238761 h 277779"/>
              <a:gd name="connsiteX4" fmla="*/ 1135754 w 1842604"/>
              <a:gd name="connsiteY4" fmla="*/ 0 h 277779"/>
              <a:gd name="connsiteX5" fmla="*/ 1374516 w 1842604"/>
              <a:gd name="connsiteY5" fmla="*/ 238761 h 277779"/>
              <a:gd name="connsiteX6" fmla="*/ 1613277 w 1842604"/>
              <a:gd name="connsiteY6" fmla="*/ 0 h 277779"/>
              <a:gd name="connsiteX7" fmla="*/ 1842604 w 1842604"/>
              <a:gd name="connsiteY7" fmla="*/ 229327 h 277779"/>
              <a:gd name="connsiteX8" fmla="*/ 1842604 w 1842604"/>
              <a:gd name="connsiteY8" fmla="*/ 267829 h 277779"/>
              <a:gd name="connsiteX9" fmla="*/ 1842470 w 1842604"/>
              <a:gd name="connsiteY9" fmla="*/ 267963 h 277779"/>
              <a:gd name="connsiteX10" fmla="*/ 1613277 w 1842604"/>
              <a:gd name="connsiteY10" fmla="*/ 39017 h 277779"/>
              <a:gd name="connsiteX11" fmla="*/ 1374516 w 1842604"/>
              <a:gd name="connsiteY11" fmla="*/ 277779 h 277779"/>
              <a:gd name="connsiteX12" fmla="*/ 1135754 w 1842604"/>
              <a:gd name="connsiteY12" fmla="*/ 39017 h 277779"/>
              <a:gd name="connsiteX13" fmla="*/ 896745 w 1842604"/>
              <a:gd name="connsiteY13" fmla="*/ 277779 h 277779"/>
              <a:gd name="connsiteX14" fmla="*/ 657984 w 1842604"/>
              <a:gd name="connsiteY14" fmla="*/ 39017 h 277779"/>
              <a:gd name="connsiteX15" fmla="*/ 419222 w 1842604"/>
              <a:gd name="connsiteY15" fmla="*/ 277779 h 277779"/>
              <a:gd name="connsiteX16" fmla="*/ 180458 w 1842604"/>
              <a:gd name="connsiteY16" fmla="*/ 39017 h 277779"/>
              <a:gd name="connsiteX17" fmla="*/ 0 w 1842604"/>
              <a:gd name="connsiteY17" fmla="*/ 219283 h 277779"/>
              <a:gd name="connsiteX18" fmla="*/ 0 w 1842604"/>
              <a:gd name="connsiteY18"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42604" h="277779">
                <a:moveTo>
                  <a:pt x="180458" y="0"/>
                </a:moveTo>
                <a:lnTo>
                  <a:pt x="419222" y="238761"/>
                </a:lnTo>
                <a:lnTo>
                  <a:pt x="657984" y="0"/>
                </a:lnTo>
                <a:lnTo>
                  <a:pt x="896745" y="238761"/>
                </a:lnTo>
                <a:lnTo>
                  <a:pt x="1135754" y="0"/>
                </a:lnTo>
                <a:lnTo>
                  <a:pt x="1374516" y="238761"/>
                </a:lnTo>
                <a:lnTo>
                  <a:pt x="1613277" y="0"/>
                </a:lnTo>
                <a:lnTo>
                  <a:pt x="1842604" y="229327"/>
                </a:lnTo>
                <a:lnTo>
                  <a:pt x="1842604" y="267829"/>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solidFill>
            <a:schemeClr val="tx1"/>
          </a:solidFill>
          <a:ln w="9525" cap="flat">
            <a:noFill/>
            <a:prstDash val="solid"/>
            <a:miter/>
          </a:ln>
        </p:spPr>
        <p:txBody>
          <a:bodyPr wrap="square" rtlCol="0" anchor="ctr">
            <a:noAutofit/>
          </a:bodyPr>
          <a:lstStyle/>
          <a:p>
            <a:endParaRPr lang="en-US"/>
          </a:p>
        </p:txBody>
      </p:sp>
      <p:sp>
        <p:nvSpPr>
          <p:cNvPr id="26" name="Freeform: Shape 16">
            <a:extLst>
              <a:ext uri="{FF2B5EF4-FFF2-40B4-BE49-F238E27FC236}">
                <a16:creationId xmlns:a16="http://schemas.microsoft.com/office/drawing/2014/main" id="{1E5A83E3-8A11-4492-BB6E-F5F2240316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49396" y="686902"/>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solidFill>
            <a:srgbClr val="FFFFFF"/>
          </a:solidFill>
          <a:ln w="9525" cap="flat">
            <a:noFill/>
            <a:prstDash val="solid"/>
            <a:miter/>
          </a:ln>
        </p:spPr>
        <p:txBody>
          <a:bodyPr wrap="square" rtlCol="0" anchor="ctr">
            <a:noAutofit/>
          </a:bodyPr>
          <a:lstStyle/>
          <a:p>
            <a:endParaRPr lang="en-US"/>
          </a:p>
        </p:txBody>
      </p:sp>
      <p:sp>
        <p:nvSpPr>
          <p:cNvPr id="19" name="Freeform: Shape 18">
            <a:extLst>
              <a:ext uri="{FF2B5EF4-FFF2-40B4-BE49-F238E27FC236}">
                <a16:creationId xmlns:a16="http://schemas.microsoft.com/office/drawing/2014/main" id="{F65A9AF0-FB45-4625-A891-9302AB814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49397" y="686902"/>
            <a:ext cx="1842603" cy="277779"/>
          </a:xfrm>
          <a:custGeom>
            <a:avLst/>
            <a:gdLst>
              <a:gd name="connsiteX0" fmla="*/ 180458 w 1842603"/>
              <a:gd name="connsiteY0" fmla="*/ 0 h 277779"/>
              <a:gd name="connsiteX1" fmla="*/ 419222 w 1842603"/>
              <a:gd name="connsiteY1" fmla="*/ 238761 h 277779"/>
              <a:gd name="connsiteX2" fmla="*/ 657984 w 1842603"/>
              <a:gd name="connsiteY2" fmla="*/ 0 h 277779"/>
              <a:gd name="connsiteX3" fmla="*/ 896745 w 1842603"/>
              <a:gd name="connsiteY3" fmla="*/ 238761 h 277779"/>
              <a:gd name="connsiteX4" fmla="*/ 1135754 w 1842603"/>
              <a:gd name="connsiteY4" fmla="*/ 0 h 277779"/>
              <a:gd name="connsiteX5" fmla="*/ 1374516 w 1842603"/>
              <a:gd name="connsiteY5" fmla="*/ 238761 h 277779"/>
              <a:gd name="connsiteX6" fmla="*/ 1613277 w 1842603"/>
              <a:gd name="connsiteY6" fmla="*/ 0 h 277779"/>
              <a:gd name="connsiteX7" fmla="*/ 1842603 w 1842603"/>
              <a:gd name="connsiteY7" fmla="*/ 229326 h 277779"/>
              <a:gd name="connsiteX8" fmla="*/ 1842603 w 1842603"/>
              <a:gd name="connsiteY8" fmla="*/ 268073 h 277779"/>
              <a:gd name="connsiteX9" fmla="*/ 1842470 w 1842603"/>
              <a:gd name="connsiteY9" fmla="*/ 268208 h 277779"/>
              <a:gd name="connsiteX10" fmla="*/ 1613277 w 1842603"/>
              <a:gd name="connsiteY10" fmla="*/ 39017 h 277779"/>
              <a:gd name="connsiteX11" fmla="*/ 1374516 w 1842603"/>
              <a:gd name="connsiteY11" fmla="*/ 277779 h 277779"/>
              <a:gd name="connsiteX12" fmla="*/ 1135754 w 1842603"/>
              <a:gd name="connsiteY12" fmla="*/ 39017 h 277779"/>
              <a:gd name="connsiteX13" fmla="*/ 896745 w 1842603"/>
              <a:gd name="connsiteY13" fmla="*/ 277779 h 277779"/>
              <a:gd name="connsiteX14" fmla="*/ 657984 w 1842603"/>
              <a:gd name="connsiteY14" fmla="*/ 39017 h 277779"/>
              <a:gd name="connsiteX15" fmla="*/ 419222 w 1842603"/>
              <a:gd name="connsiteY15" fmla="*/ 277779 h 277779"/>
              <a:gd name="connsiteX16" fmla="*/ 180458 w 1842603"/>
              <a:gd name="connsiteY16" fmla="*/ 39017 h 277779"/>
              <a:gd name="connsiteX17" fmla="*/ 0 w 1842603"/>
              <a:gd name="connsiteY17" fmla="*/ 219475 h 277779"/>
              <a:gd name="connsiteX18" fmla="*/ 0 w 1842603"/>
              <a:gd name="connsiteY18"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42603" h="277779">
                <a:moveTo>
                  <a:pt x="180458" y="0"/>
                </a:moveTo>
                <a:lnTo>
                  <a:pt x="419222" y="238761"/>
                </a:lnTo>
                <a:lnTo>
                  <a:pt x="657984" y="0"/>
                </a:lnTo>
                <a:lnTo>
                  <a:pt x="896745" y="238761"/>
                </a:lnTo>
                <a:lnTo>
                  <a:pt x="1135754" y="0"/>
                </a:lnTo>
                <a:lnTo>
                  <a:pt x="1374516" y="238761"/>
                </a:lnTo>
                <a:lnTo>
                  <a:pt x="1613277" y="0"/>
                </a:lnTo>
                <a:lnTo>
                  <a:pt x="1842603" y="229326"/>
                </a:lnTo>
                <a:lnTo>
                  <a:pt x="1842603" y="268073"/>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solidFill>
            <a:schemeClr val="tx1"/>
          </a:solidFill>
          <a:ln w="9525" cap="flat">
            <a:noFill/>
            <a:prstDash val="solid"/>
            <a:miter/>
          </a:ln>
        </p:spPr>
        <p:txBody>
          <a:bodyPr wrap="square" rtlCol="0" anchor="ctr">
            <a:noAutofit/>
          </a:bodyPr>
          <a:lstStyle/>
          <a:p>
            <a:endParaRPr lang="en-US"/>
          </a:p>
        </p:txBody>
      </p:sp>
      <p:grpSp>
        <p:nvGrpSpPr>
          <p:cNvPr id="21" name="Group 20">
            <a:extLst>
              <a:ext uri="{FF2B5EF4-FFF2-40B4-BE49-F238E27FC236}">
                <a16:creationId xmlns:a16="http://schemas.microsoft.com/office/drawing/2014/main" id="{BB7A900B-006E-46F4-831E-5AABAEE45EE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919534" y="1103896"/>
            <a:ext cx="4965868" cy="4598497"/>
            <a:chOff x="1674895" y="1345036"/>
            <a:chExt cx="5428610" cy="4210939"/>
          </a:xfrm>
        </p:grpSpPr>
        <p:sp>
          <p:nvSpPr>
            <p:cNvPr id="22" name="Rectangle 21">
              <a:extLst>
                <a:ext uri="{FF2B5EF4-FFF2-40B4-BE49-F238E27FC236}">
                  <a16:creationId xmlns:a16="http://schemas.microsoft.com/office/drawing/2014/main" id="{2C1D3151-5F97-4860-B56C-C98BD62CC2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DAD33695-C117-4AEE-9AF5-65F13C6CC3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useBgFill="1">
        <p:nvSpPr>
          <p:cNvPr id="25" name="Rectangle 24">
            <a:extLst>
              <a:ext uri="{FF2B5EF4-FFF2-40B4-BE49-F238E27FC236}">
                <a16:creationId xmlns:a16="http://schemas.microsoft.com/office/drawing/2014/main" id="{90A7F83A-9728-4030-8E45-9ECF1ABCCC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09081" y="1073782"/>
            <a:ext cx="4860256" cy="4529266"/>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D28678-313F-4B46-B32A-4E47C08CB321}"/>
              </a:ext>
            </a:extLst>
          </p:cNvPr>
          <p:cNvSpPr>
            <a:spLocks noGrp="1"/>
          </p:cNvSpPr>
          <p:nvPr>
            <p:ph type="ctrTitle"/>
          </p:nvPr>
        </p:nvSpPr>
        <p:spPr>
          <a:xfrm>
            <a:off x="7193242" y="1254952"/>
            <a:ext cx="4324642" cy="2939655"/>
          </a:xfrm>
        </p:spPr>
        <p:txBody>
          <a:bodyPr>
            <a:normAutofit fontScale="90000"/>
          </a:bodyPr>
          <a:lstStyle/>
          <a:p>
            <a:r>
              <a:rPr lang="en-US" dirty="0"/>
              <a:t>North Korean refugee </a:t>
            </a:r>
            <a:r>
              <a:rPr lang="en-US" dirty="0" err="1"/>
              <a:t>Tedtalk</a:t>
            </a:r>
            <a:endParaRPr lang="en-US" dirty="0"/>
          </a:p>
        </p:txBody>
      </p:sp>
      <p:sp>
        <p:nvSpPr>
          <p:cNvPr id="3" name="Subtitle 2">
            <a:extLst>
              <a:ext uri="{FF2B5EF4-FFF2-40B4-BE49-F238E27FC236}">
                <a16:creationId xmlns:a16="http://schemas.microsoft.com/office/drawing/2014/main" id="{A628B4A1-9175-44C3-8548-D904DDD2A2D8}"/>
              </a:ext>
            </a:extLst>
          </p:cNvPr>
          <p:cNvSpPr>
            <a:spLocks noGrp="1"/>
          </p:cNvSpPr>
          <p:nvPr>
            <p:ph type="subTitle" idx="1"/>
          </p:nvPr>
        </p:nvSpPr>
        <p:spPr>
          <a:xfrm>
            <a:off x="7193242" y="4286683"/>
            <a:ext cx="4324642" cy="1199392"/>
          </a:xfrm>
        </p:spPr>
        <p:txBody>
          <a:bodyPr>
            <a:normAutofit/>
          </a:bodyPr>
          <a:lstStyle/>
          <a:p>
            <a:r>
              <a:rPr lang="en-US" dirty="0"/>
              <a:t>Secondary English ILBC </a:t>
            </a:r>
            <a:r>
              <a:rPr lang="en-US" dirty="0" err="1"/>
              <a:t>maing</a:t>
            </a:r>
            <a:endParaRPr lang="en-US" dirty="0"/>
          </a:p>
        </p:txBody>
      </p:sp>
      <p:sp>
        <p:nvSpPr>
          <p:cNvPr id="27" name="Graphic 212">
            <a:extLst>
              <a:ext uri="{FF2B5EF4-FFF2-40B4-BE49-F238E27FC236}">
                <a16:creationId xmlns:a16="http://schemas.microsoft.com/office/drawing/2014/main" id="{6B3AD2E3-0AAD-4808-835D-6DB434CD30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83629" y="5130707"/>
            <a:ext cx="857096" cy="857096"/>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9" name="Graphic 212">
            <a:extLst>
              <a:ext uri="{FF2B5EF4-FFF2-40B4-BE49-F238E27FC236}">
                <a16:creationId xmlns:a16="http://schemas.microsoft.com/office/drawing/2014/main" id="{FF44C53F-67DE-411B-8D73-EEA2966CA8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83629" y="5130707"/>
            <a:ext cx="857096" cy="857096"/>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9446293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01684-4580-4573-8996-BE54EEDAA2F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9A0F4BD-EB14-4352-9F1E-0D846DA198F1}"/>
              </a:ext>
            </a:extLst>
          </p:cNvPr>
          <p:cNvSpPr>
            <a:spLocks noGrp="1"/>
          </p:cNvSpPr>
          <p:nvPr>
            <p:ph idx="1"/>
          </p:nvPr>
        </p:nvSpPr>
        <p:spPr/>
        <p:txBody>
          <a:bodyPr>
            <a:normAutofit lnSpcReduction="10000"/>
          </a:bodyPr>
          <a:lstStyle/>
          <a:p>
            <a:pPr marL="0" indent="0">
              <a:buNone/>
            </a:pPr>
            <a:r>
              <a:rPr lang="en-US" dirty="0">
                <a:solidFill>
                  <a:schemeClr val="bg1"/>
                </a:solidFill>
              </a:rPr>
              <a:t>Her story of migrating during famine in North Korea was hard and also dangerous. Many people suffered and die during famine. Many people need to leave their families and move to other places. But migrating to China from North Korea was illegal so they have to hide their identities and they need to struggle just to survive. Many of the North Koreans were also caught by the police and jailed and repatriated to North Korea. It was a hard time for them and most of the families don’t have enough money to pay bribe or fine. International support and community is also need for the North Koreans. After listening this speech I knew that live is not easy all the time so we should no give up easily in life and keep on trying hard to success.</a:t>
            </a:r>
          </a:p>
          <a:p>
            <a:pPr marL="0" indent="0">
              <a:buNone/>
            </a:pPr>
            <a:endParaRPr lang="en-US" dirty="0">
              <a:solidFill>
                <a:schemeClr val="bg1"/>
              </a:solidFill>
            </a:endParaRPr>
          </a:p>
        </p:txBody>
      </p:sp>
    </p:spTree>
    <p:extLst>
      <p:ext uri="{BB962C8B-B14F-4D97-AF65-F5344CB8AC3E}">
        <p14:creationId xmlns:p14="http://schemas.microsoft.com/office/powerpoint/2010/main" val="20269228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01684-4580-4573-8996-BE54EEDAA2F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9A0F4BD-EB14-4352-9F1E-0D846DA198F1}"/>
              </a:ext>
            </a:extLst>
          </p:cNvPr>
          <p:cNvSpPr>
            <a:spLocks noGrp="1"/>
          </p:cNvSpPr>
          <p:nvPr>
            <p:ph idx="1"/>
          </p:nvPr>
        </p:nvSpPr>
        <p:spPr/>
        <p:txBody>
          <a:bodyPr>
            <a:normAutofit/>
          </a:bodyPr>
          <a:lstStyle/>
          <a:p>
            <a:pPr marL="0" indent="0">
              <a:buNone/>
            </a:pPr>
            <a:r>
              <a:rPr lang="en-US" dirty="0">
                <a:solidFill>
                  <a:schemeClr val="bg1"/>
                </a:solidFill>
              </a:rPr>
              <a:t>I watched quite a few videos this week. Most of them are really helpful and interesting. But the video that I want to talk about is the girl from North Korea. She had to struggle a lot to save herself and her family. She experienced a lot of things that no one might want to experience. She was brave and she also had to learn two new languages. She experiences starvation and even almost lost her life. She was also very lucky to meet someone who was kind and help her family and people from North Korea. Her story was really emotional and also interesting for the people. It was also heartbreaking for her but she did it anyway at the end. She has to face most of the things herself and also has to start a new life more than once </a:t>
            </a:r>
          </a:p>
          <a:p>
            <a:pPr marL="0" indent="0">
              <a:buNone/>
            </a:pPr>
            <a:endParaRPr lang="en-US" dirty="0">
              <a:solidFill>
                <a:schemeClr val="bg1"/>
              </a:solidFill>
            </a:endParaRPr>
          </a:p>
        </p:txBody>
      </p:sp>
    </p:spTree>
    <p:extLst>
      <p:ext uri="{BB962C8B-B14F-4D97-AF65-F5344CB8AC3E}">
        <p14:creationId xmlns:p14="http://schemas.microsoft.com/office/powerpoint/2010/main" val="34994262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01684-4580-4573-8996-BE54EEDAA2F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9A0F4BD-EB14-4352-9F1E-0D846DA198F1}"/>
              </a:ext>
            </a:extLst>
          </p:cNvPr>
          <p:cNvSpPr>
            <a:spLocks noGrp="1"/>
          </p:cNvSpPr>
          <p:nvPr>
            <p:ph idx="1"/>
          </p:nvPr>
        </p:nvSpPr>
        <p:spPr/>
        <p:txBody>
          <a:bodyPr>
            <a:normAutofit fontScale="77500" lnSpcReduction="20000"/>
          </a:bodyPr>
          <a:lstStyle/>
          <a:p>
            <a:pPr marL="0" indent="0">
              <a:buNone/>
            </a:pPr>
            <a:r>
              <a:rPr lang="en-US" dirty="0">
                <a:solidFill>
                  <a:schemeClr val="bg1"/>
                </a:solidFill>
              </a:rPr>
              <a:t>The video is about how </a:t>
            </a:r>
            <a:r>
              <a:rPr lang="en-US" dirty="0" err="1">
                <a:solidFill>
                  <a:schemeClr val="bg1"/>
                </a:solidFill>
              </a:rPr>
              <a:t>Hyeonseo</a:t>
            </a:r>
            <a:r>
              <a:rPr lang="en-US" dirty="0">
                <a:solidFill>
                  <a:schemeClr val="bg1"/>
                </a:solidFill>
              </a:rPr>
              <a:t> Lee and her family escaped North Korea when the people were suffering hunger. She told us how she first escaped from North Korea and went to South Korea. It was not easy as we think. We could not go to South Korea directly. We had to go to China, Laos, Myanmar, Mongolia, or Russia first.</a:t>
            </a:r>
          </a:p>
          <a:p>
            <a:pPr marL="0" indent="0">
              <a:buNone/>
            </a:pPr>
            <a:r>
              <a:rPr lang="en-US" dirty="0">
                <a:solidFill>
                  <a:schemeClr val="bg1"/>
                </a:solidFill>
              </a:rPr>
              <a:t>She went to China where her relatives lived. That time in China they were arresting North Korean and this part made me scared. I was thinking how could she escaped from them because she was young at time and the police was informed that she was North Korean. Luckily, she could speak Chinese and was not arrested. She inspired me to learn new things which can be useful in future. She went to South Korea but she said it is not easy to start a new life. She then planned to attend university and get job. Later, she got used to it. It motived me that no matter how hard it is, someday we would make it. She sent some money she had to her parents but North Korean authorities intercepted them and her family was punished. Therefore, she went back to North Korea. It was much more difficult. She bribed and payed fine but at last her family was jailed. Then there was a miracle that helped her family to get out of the jail.</a:t>
            </a:r>
          </a:p>
          <a:p>
            <a:pPr marL="0" indent="0">
              <a:buNone/>
            </a:pPr>
            <a:r>
              <a:rPr lang="en-US" dirty="0">
                <a:solidFill>
                  <a:schemeClr val="bg1"/>
                </a:solidFill>
              </a:rPr>
              <a:t>The video is very inspiring and helps everyone to not give up easily. For me, it told me not to give up easily and there will be a miracle that are waiting for us in future.</a:t>
            </a:r>
          </a:p>
          <a:p>
            <a:pPr marL="0" indent="0">
              <a:buNone/>
            </a:pPr>
            <a:endParaRPr lang="en-US" dirty="0">
              <a:solidFill>
                <a:schemeClr val="bg1"/>
              </a:solidFill>
            </a:endParaRPr>
          </a:p>
        </p:txBody>
      </p:sp>
    </p:spTree>
    <p:extLst>
      <p:ext uri="{BB962C8B-B14F-4D97-AF65-F5344CB8AC3E}">
        <p14:creationId xmlns:p14="http://schemas.microsoft.com/office/powerpoint/2010/main" val="26680105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01684-4580-4573-8996-BE54EEDAA2F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9A0F4BD-EB14-4352-9F1E-0D846DA198F1}"/>
              </a:ext>
            </a:extLst>
          </p:cNvPr>
          <p:cNvSpPr>
            <a:spLocks noGrp="1"/>
          </p:cNvSpPr>
          <p:nvPr>
            <p:ph idx="1"/>
          </p:nvPr>
        </p:nvSpPr>
        <p:spPr/>
        <p:txBody>
          <a:bodyPr>
            <a:normAutofit fontScale="77500" lnSpcReduction="20000"/>
          </a:bodyPr>
          <a:lstStyle/>
          <a:p>
            <a:pPr marL="0" indent="0">
              <a:buNone/>
            </a:pPr>
            <a:r>
              <a:rPr lang="en-US" dirty="0">
                <a:solidFill>
                  <a:schemeClr val="bg1"/>
                </a:solidFill>
              </a:rPr>
              <a:t>She is a girl from North Korean. When she was young, she thought that her country was the best. At school they mostly learn about the history of Kim Il-Sung but they never learn about the outside of the world. School taught that America, South Korea, Japan are the enemies. She wants to learn more about the outside of the world. In 1995 a letter come and it said “When you read this our five-family member will not exist. They haven’t eaten for many weeks, they are lying on the floor, waiting for the death. This is the first-time people in their country were suffering. She was so shocked when she saw a death woman lying on the ground, while an emaciates child in her arms stared helplessly at his mother’s face past a train station. Nobody could help them because they were busy just by taking care of themselves and their families. More than a million people died in North Korean when a huge famine hit North Korea in 1990s.Person who service just have to eat grass, bugs and tree bark. When she went to China, she was caught by police. They asked some questions to her. If she acted unnormal she might get caught by police so she controls all the emotions inside her. If North Korean were caught in China they were sent to north back and get some punishment. Her family were caught many times by the police but she tried to paid the fine to the police. At last a stranger help her she was so shocked and thank to that stranger. Many North Korean people need help nowadays to</a:t>
            </a:r>
          </a:p>
        </p:txBody>
      </p:sp>
    </p:spTree>
    <p:extLst>
      <p:ext uri="{BB962C8B-B14F-4D97-AF65-F5344CB8AC3E}">
        <p14:creationId xmlns:p14="http://schemas.microsoft.com/office/powerpoint/2010/main" val="16395148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01684-4580-4573-8996-BE54EEDAA2F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9A0F4BD-EB14-4352-9F1E-0D846DA198F1}"/>
              </a:ext>
            </a:extLst>
          </p:cNvPr>
          <p:cNvSpPr>
            <a:spLocks noGrp="1"/>
          </p:cNvSpPr>
          <p:nvPr>
            <p:ph idx="1"/>
          </p:nvPr>
        </p:nvSpPr>
        <p:spPr/>
        <p:txBody>
          <a:bodyPr>
            <a:normAutofit fontScale="77500" lnSpcReduction="20000"/>
          </a:bodyPr>
          <a:lstStyle/>
          <a:p>
            <a:pPr marL="0" indent="0">
              <a:buNone/>
            </a:pPr>
            <a:r>
              <a:rPr lang="en-US" dirty="0">
                <a:solidFill>
                  <a:schemeClr val="bg1"/>
                </a:solidFill>
              </a:rPr>
              <a:t>By watching this video, I really feel sorry for her and North Korean refugees. Koreans living in the north had experienced a difference life than searching food and freedom in the neighboring countries, despite a dangerous journey. They have been met the terrible problems to survive. Their lives are extremely rough all the time. They wouldn’t even think that they had been met with this situation. And also, they couldn’t say their future, their education or life’s essence. They also would think their lives are meaningless, hopeless, full of disgusting cases or lack of aims. They had to struggle their life to escape from those kinds of life. Moreover, they didn't want to be refugees or didn’t want to think their past life. Instead of filling happiness, the sadness is filling by itself. They would only know how to fill their empty stomach with anyway. I think nobody doesn’t want to be a refuge. As a refuge their ongoing lives are dark and difficult to find the children. It was sure that they would except even one hand which will help them or would want to pass those nightmares. I really felt sorrowful and famished for their world that was reflected from her previous events. I notice one was the stranger’s kindness who helped her. He or she was ready to help even though the different culture or different language if someone was in trouble. I was filled with the admiration at those manners. I pray they won’t never get those life again and neve pass their life as a refuge. And I wish they would have the freedom like south Koreans and live happily without anxiety for their incoming life.</a:t>
            </a:r>
          </a:p>
        </p:txBody>
      </p:sp>
    </p:spTree>
    <p:extLst>
      <p:ext uri="{BB962C8B-B14F-4D97-AF65-F5344CB8AC3E}">
        <p14:creationId xmlns:p14="http://schemas.microsoft.com/office/powerpoint/2010/main" val="39770663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01684-4580-4573-8996-BE54EEDAA2F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9A0F4BD-EB14-4352-9F1E-0D846DA198F1}"/>
              </a:ext>
            </a:extLst>
          </p:cNvPr>
          <p:cNvSpPr>
            <a:spLocks noGrp="1"/>
          </p:cNvSpPr>
          <p:nvPr>
            <p:ph idx="1"/>
          </p:nvPr>
        </p:nvSpPr>
        <p:spPr/>
        <p:txBody>
          <a:bodyPr>
            <a:normAutofit fontScale="70000" lnSpcReduction="20000"/>
          </a:bodyPr>
          <a:lstStyle/>
          <a:p>
            <a:pPr marL="0" indent="0">
              <a:buNone/>
            </a:pPr>
            <a:r>
              <a:rPr lang="en-US" dirty="0">
                <a:solidFill>
                  <a:schemeClr val="bg1"/>
                </a:solidFill>
              </a:rPr>
              <a:t>She spends most of her times in North Korea. When she was 7 years old, she saw the first public execution. Then she was sent to China to lives with relatives. She is afraid that she will be separated with her family for a short time. The refugees from North Korea are considered in China as illegal migrant. She is also afraid that the Chinese police might caught her. It’s become truth. She was caught by Chinese police and brought to the police station for interrogation. The police officer asks so many questions to her. She was scare and she thought her life is over. She controls her emotion and she answer the questions. The polices talk to another “This was the false report”. She is not North Korean. Then they let her go. After 10 year she went to south Korea and she started a new life. Then after the North Korea government remove her family from their country. They have to get out quickly. Then she was planning to escape. She had many difficulties. Her family was arrested and jailed again for illegal border a crossing. Then she paid the fine and her family was release in one month. Soon after her family was arrested and jailed again in Laos. She did everything to get free to her family. She went to police station and she tried to get her family out from jail but she didn’t have enough money for fine. When she was losing her hope, one man asks her “What Wrong”. She took her dictionary out she answer back. The man went to the ATM and he paid all the rest of his money for her family. Then she asked him “why are u helping us” and he said “I am helping North Korean people”. The kind stranger gave hope to her. He showed that the kindness of the stranger and the support of the international community. After that she and her family were united in South Korea.</a:t>
            </a:r>
          </a:p>
          <a:p>
            <a:pPr marL="0" indent="0">
              <a:buNone/>
            </a:pPr>
            <a:endParaRPr lang="en-US" dirty="0">
              <a:solidFill>
                <a:schemeClr val="bg1"/>
              </a:solidFill>
            </a:endParaRPr>
          </a:p>
        </p:txBody>
      </p:sp>
    </p:spTree>
    <p:extLst>
      <p:ext uri="{BB962C8B-B14F-4D97-AF65-F5344CB8AC3E}">
        <p14:creationId xmlns:p14="http://schemas.microsoft.com/office/powerpoint/2010/main" val="5133180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01684-4580-4573-8996-BE54EEDAA2F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9A0F4BD-EB14-4352-9F1E-0D846DA198F1}"/>
              </a:ext>
            </a:extLst>
          </p:cNvPr>
          <p:cNvSpPr>
            <a:spLocks noGrp="1"/>
          </p:cNvSpPr>
          <p:nvPr>
            <p:ph idx="1"/>
          </p:nvPr>
        </p:nvSpPr>
        <p:spPr/>
        <p:txBody>
          <a:bodyPr>
            <a:normAutofit fontScale="77500" lnSpcReduction="20000"/>
          </a:bodyPr>
          <a:lstStyle/>
          <a:p>
            <a:pPr marL="0" indent="0">
              <a:buNone/>
            </a:pPr>
            <a:r>
              <a:rPr lang="en-US" dirty="0">
                <a:solidFill>
                  <a:schemeClr val="bg1"/>
                </a:solidFill>
              </a:rPr>
              <a:t>It was about </a:t>
            </a:r>
            <a:r>
              <a:rPr lang="en-US" dirty="0" err="1">
                <a:solidFill>
                  <a:schemeClr val="bg1"/>
                </a:solidFill>
              </a:rPr>
              <a:t>Hyeonseo</a:t>
            </a:r>
            <a:r>
              <a:rPr lang="en-US" dirty="0">
                <a:solidFill>
                  <a:schemeClr val="bg1"/>
                </a:solidFill>
              </a:rPr>
              <a:t> Lee’s journey of escaping North Korea. She was not poor by any means in North Korea. She always wondered why her country is always dark and that their neighboring country China is always bright and lit up across from the river.</a:t>
            </a:r>
          </a:p>
          <a:p>
            <a:pPr marL="0" indent="0">
              <a:buNone/>
            </a:pPr>
            <a:r>
              <a:rPr lang="en-US" dirty="0">
                <a:solidFill>
                  <a:schemeClr val="bg1"/>
                </a:solidFill>
              </a:rPr>
              <a:t>She used to be proud of her country when she was young because they always taught children to think their country is the best. But in 1995 when the famine strike it was her first time to see the people in her country suffering. One day she saw a lifeless women with her children in her arms. People pass by but nobody stopped to help. </a:t>
            </a:r>
            <a:r>
              <a:rPr lang="en-US" dirty="0" err="1">
                <a:solidFill>
                  <a:schemeClr val="bg1"/>
                </a:solidFill>
              </a:rPr>
              <a:t>Hyeonseo</a:t>
            </a:r>
            <a:r>
              <a:rPr lang="en-US" dirty="0">
                <a:solidFill>
                  <a:schemeClr val="bg1"/>
                </a:solidFill>
              </a:rPr>
              <a:t> escaped to China and lived there with a hidden identity. One day police came up to her and asked questions to reveal that she is North Korean but she escaped.</a:t>
            </a:r>
          </a:p>
          <a:p>
            <a:pPr marL="0" indent="0">
              <a:buNone/>
            </a:pPr>
            <a:r>
              <a:rPr lang="en-US" dirty="0">
                <a:solidFill>
                  <a:schemeClr val="bg1"/>
                </a:solidFill>
              </a:rPr>
              <a:t>Then she moved to South Korea and start to settle in South Korea. One day the government found out what she was doing so they government want to punish her family back in North Korea. So she try to move her family out of North Korea. They took a bus and they almost got caught by a Chinese police officer. But they made it to Laos where her family went to jail for </a:t>
            </a:r>
            <a:r>
              <a:rPr lang="en-US" dirty="0" err="1">
                <a:solidFill>
                  <a:schemeClr val="bg1"/>
                </a:solidFill>
              </a:rPr>
              <a:t>illegaly</a:t>
            </a:r>
            <a:r>
              <a:rPr lang="en-US" dirty="0">
                <a:solidFill>
                  <a:schemeClr val="bg1"/>
                </a:solidFill>
              </a:rPr>
              <a:t> crossing the border. When a man helped her with money and other North Koreans. </a:t>
            </a:r>
            <a:br>
              <a:rPr lang="en-US" dirty="0">
                <a:solidFill>
                  <a:schemeClr val="bg1"/>
                </a:solidFill>
              </a:rPr>
            </a:br>
            <a:endParaRPr lang="en-US" dirty="0">
              <a:solidFill>
                <a:schemeClr val="bg1"/>
              </a:solidFill>
            </a:endParaRPr>
          </a:p>
        </p:txBody>
      </p:sp>
    </p:spTree>
    <p:extLst>
      <p:ext uri="{BB962C8B-B14F-4D97-AF65-F5344CB8AC3E}">
        <p14:creationId xmlns:p14="http://schemas.microsoft.com/office/powerpoint/2010/main" val="7114144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01684-4580-4573-8996-BE54EEDAA2F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9A0F4BD-EB14-4352-9F1E-0D846DA198F1}"/>
              </a:ext>
            </a:extLst>
          </p:cNvPr>
          <p:cNvSpPr>
            <a:spLocks noGrp="1"/>
          </p:cNvSpPr>
          <p:nvPr>
            <p:ph idx="1"/>
          </p:nvPr>
        </p:nvSpPr>
        <p:spPr/>
        <p:txBody>
          <a:bodyPr>
            <a:normAutofit fontScale="47500" lnSpcReduction="20000"/>
          </a:bodyPr>
          <a:lstStyle/>
          <a:p>
            <a:pPr marL="0" indent="0">
              <a:buNone/>
            </a:pPr>
            <a:r>
              <a:rPr lang="en-US" dirty="0">
                <a:solidFill>
                  <a:schemeClr val="bg1"/>
                </a:solidFill>
              </a:rPr>
              <a:t>The girl born in North Korea which is near with the border of china, her family was rich and she never got threaten hunger. And one day in 1995 her mother came back home and receipt a letter from a coworker’s sister that there five family will not exist in this world because they haven't eaten for 3 weeks. Their body were so weak and they waited for their death. In 1990 there were more than a million of north Koreans died during the famine. And some people survive by eating grass, bugs and tree bark. And at that time the power line was frequently shut down and every place were being dark at night in north Korea except the for the sea of lights in China. The river between North Korea and China were very narrow. People could cross secretly but sometime she could see the dead body flowing in the river. She was taken to live with her relatives. She thought that it would just take a few days but never think about is it they have been live there for 14 years. One day she was caught by the Chinese police and brought back to Chinese police station for interrogation. Some people accused her that she's a north Korean. and in police station she got tested her Chinese language skill to check whether she’s from china or not. After testing her for a few hours one police officer tells to another that it was a false report. She was very lucky. After 10 years of hiding her identities she decides to go back south Korea using risk. It wasn’t easy that she thinks living in south Korea because there were lots of people who use to speak English, then she started teaching her third language which is English. Sometime she even got through the identity's crises. That where is she from, what's her name and where do you come from, she has no good to tell that what's her own. And she started a plan to study university entrance exam. Just to get used to and start her own life again. But suddenly she accepts an unexpected phone call that the north Korean authorities intercepted some money that she was sending back to her family's, and as a punished her family were going to be removed to the country side. Then she started planning how to help them escape. And she had to get a flight in back to china and against to the border of china near north Korea. And since her family doesn’t know how to speak even one word in Chinese. She has to guide them and somehow after going over 2000miles in china and to southeast Asia. The journal was very dangerous and their bus were going to caught several times but lucky they don’t. One time their bus suddenly stops and boarded by a Chinese officer, he took everyone ID card and started to ask them few questions. When it's time for her parent but it was seeming suspicious that her parent wasn’t replaying anything and she just tell to the officer that they two are deaf and dumb people while she is guiding them to somewhere. And luckily the officer believes her. they made it all the way to the border of loads and she had to almost spend all of her money to bribe the border guard in loads but even after they got over the border guard, her family still got arrested and going jail for illegal border crossing. But lucky after she pay the money her family were got release after a month. But unluckily her family were get arrested into the jail again, in the capital of Laos. She tries very hard and did everything to get her family to get freedom, but it came so close to the distance of south Korea embassy and she went back to the police immigration and get her family out, but she didn’t get any enough money to pay a bribe or fine anymore. she lost all hopes and being very depress. And at the moment one man came and ask her that what’s going on? and she was very surprise that a total strange person came and ask her that what’s going on? In the broken English that she is having and trying to explain him the problem that’s going on without hesitating, and the man go to the ATM and take out the money for paying her family out of the jail and at the same time the man help another two north Korean out. She thanks to him with all of her loves and asking back “why are you helping me ??” he said “ I am not helping , I am just helping north Korean people” it was a </a:t>
            </a:r>
            <a:r>
              <a:rPr lang="en-US" dirty="0" err="1">
                <a:solidFill>
                  <a:schemeClr val="bg1"/>
                </a:solidFill>
              </a:rPr>
              <a:t>sybothic</a:t>
            </a:r>
            <a:r>
              <a:rPr lang="en-US" dirty="0">
                <a:solidFill>
                  <a:schemeClr val="bg1"/>
                </a:solidFill>
              </a:rPr>
              <a:t> moment in her life and he showed her that the kindness of strange people and the support of international community. She’s been very lucky that she received so much help and inspiration in her life.</a:t>
            </a:r>
          </a:p>
        </p:txBody>
      </p:sp>
    </p:spTree>
    <p:extLst>
      <p:ext uri="{BB962C8B-B14F-4D97-AF65-F5344CB8AC3E}">
        <p14:creationId xmlns:p14="http://schemas.microsoft.com/office/powerpoint/2010/main" val="27292751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01684-4580-4573-8996-BE54EEDAA2F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9A0F4BD-EB14-4352-9F1E-0D846DA198F1}"/>
              </a:ext>
            </a:extLst>
          </p:cNvPr>
          <p:cNvSpPr>
            <a:spLocks noGrp="1"/>
          </p:cNvSpPr>
          <p:nvPr>
            <p:ph idx="1"/>
          </p:nvPr>
        </p:nvSpPr>
        <p:spPr/>
        <p:txBody>
          <a:bodyPr>
            <a:normAutofit fontScale="92500" lnSpcReduction="20000"/>
          </a:bodyPr>
          <a:lstStyle/>
          <a:p>
            <a:pPr marL="0" indent="0">
              <a:buNone/>
            </a:pPr>
            <a:r>
              <a:rPr lang="en-US" dirty="0">
                <a:solidFill>
                  <a:schemeClr val="bg1"/>
                </a:solidFill>
              </a:rPr>
              <a:t>For me I think escaping North Korea is the most effective and is worth sharing and spreading the word around the world out of all the things we have done in the week It explains how much pain and stress she had to go through to get to where she is today. It also taught the people how the kindness of a completely random stranger can change someone’s life as well as help and change her family’s life as well. It also tells us the sad truth of the inside of North Korea and why it is not open up and shown to the world till now. People there are stuck and they do not have any freedom because they are controlled under the government and it is very sad and depressing to hear. We have been in quarantine for a few months only and we are dying to go to the outside world instead of just staying in the house for days and months but in north </a:t>
            </a:r>
            <a:r>
              <a:rPr lang="en-US" dirty="0" err="1">
                <a:solidFill>
                  <a:schemeClr val="bg1"/>
                </a:solidFill>
              </a:rPr>
              <a:t>korea</a:t>
            </a:r>
            <a:r>
              <a:rPr lang="en-US" dirty="0">
                <a:solidFill>
                  <a:schemeClr val="bg1"/>
                </a:solidFill>
              </a:rPr>
              <a:t> people were stuck there since they were born their whole entire life without having any rights and freedom. I hope that it can change soon because a lot of people including me feel really bad for the North</a:t>
            </a:r>
          </a:p>
        </p:txBody>
      </p:sp>
    </p:spTree>
    <p:extLst>
      <p:ext uri="{BB962C8B-B14F-4D97-AF65-F5344CB8AC3E}">
        <p14:creationId xmlns:p14="http://schemas.microsoft.com/office/powerpoint/2010/main" val="41253002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01684-4580-4573-8996-BE54EEDAA2F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9A0F4BD-EB14-4352-9F1E-0D846DA198F1}"/>
              </a:ext>
            </a:extLst>
          </p:cNvPr>
          <p:cNvSpPr>
            <a:spLocks noGrp="1"/>
          </p:cNvSpPr>
          <p:nvPr>
            <p:ph idx="1"/>
          </p:nvPr>
        </p:nvSpPr>
        <p:spPr/>
        <p:txBody>
          <a:bodyPr>
            <a:normAutofit fontScale="55000" lnSpcReduction="20000"/>
          </a:bodyPr>
          <a:lstStyle/>
          <a:p>
            <a:pPr marL="0" indent="0">
              <a:buNone/>
            </a:pPr>
            <a:r>
              <a:rPr lang="en-US" dirty="0">
                <a:solidFill>
                  <a:schemeClr val="bg1"/>
                </a:solidFill>
              </a:rPr>
              <a:t>Every year, large numbers of people flee North Korea by attempting to cross its border with China. But not everyone makes it across, and those who do are still not safe: China does not recognize North Korean refugees, so those who are caught are deported back to their home country.</a:t>
            </a:r>
          </a:p>
          <a:p>
            <a:pPr marL="0" indent="0">
              <a:buNone/>
            </a:pPr>
            <a:r>
              <a:rPr lang="en-US" dirty="0">
                <a:solidFill>
                  <a:schemeClr val="bg1"/>
                </a:solidFill>
              </a:rPr>
              <a:t>As a child growing up in North Korea, </a:t>
            </a:r>
            <a:r>
              <a:rPr lang="en-US" dirty="0" err="1">
                <a:solidFill>
                  <a:schemeClr val="bg1"/>
                </a:solidFill>
              </a:rPr>
              <a:t>Hyeonseo</a:t>
            </a:r>
            <a:r>
              <a:rPr lang="en-US" dirty="0">
                <a:solidFill>
                  <a:schemeClr val="bg1"/>
                </a:solidFill>
              </a:rPr>
              <a:t> Lee thought her country was the "best on the planet." It wasn't until the famine of the 90s that she began to wonder. She escaped the country at 17-years-old to begin a life in hiding as a refugee in China. Hers is a harrowing, personal tale of survival and hope — and a powerful reminder of those who face constant danger, even when the border is far behind.</a:t>
            </a:r>
          </a:p>
          <a:p>
            <a:pPr marL="0" indent="0">
              <a:buNone/>
            </a:pPr>
            <a:r>
              <a:rPr lang="en-US" dirty="0">
                <a:solidFill>
                  <a:schemeClr val="bg1"/>
                </a:solidFill>
              </a:rPr>
              <a:t>In 1997, Lee crossed the frozen Yalu River alone in collusion with a friendly border guard to fulfill a dream she had before going off to college, only planning to stay a short while before returning. However, due to complications with the North Korean security police, she had to live with relatives in China as an illegal immigrant. She managed to buy the identity of a mentally-challenged girl from Heilongjiang, and with it, obtained a passport and driver's license. At one point, after being accused of being North Korean, she was interrogated by police and tested on her Chinese and her knowledge of China. Because of her father's insistence she learn Chinese characters as a child, she passed the test.</a:t>
            </a:r>
          </a:p>
          <a:p>
            <a:pPr marL="0" indent="0">
              <a:buNone/>
            </a:pPr>
            <a:r>
              <a:rPr lang="en-US" dirty="0">
                <a:solidFill>
                  <a:schemeClr val="bg1"/>
                </a:solidFill>
              </a:rPr>
              <a:t>After 10 years of living like a fugitive in China, Lee managed to escape to South Korea. Arriving at Incheon International Airport in January 2008, she entered the immigration office and declared her identity as a North Korean asylum-seeker.</a:t>
            </a:r>
          </a:p>
          <a:p>
            <a:pPr marL="0" indent="0">
              <a:buNone/>
            </a:pPr>
            <a:r>
              <a:rPr lang="en-US" dirty="0">
                <a:solidFill>
                  <a:schemeClr val="bg1"/>
                </a:solidFill>
              </a:rPr>
              <a:t>Escaping North Korea was a good idea for her. If she did not do that, she won’t have freedom for the rest of her life. She always thinks about her family and help them when in need. It was challenging for her to escape North Korea but it was worth the challenge.</a:t>
            </a:r>
          </a:p>
          <a:p>
            <a:pPr marL="0" indent="0">
              <a:buNone/>
            </a:pPr>
            <a:endParaRPr lang="en-US" dirty="0">
              <a:solidFill>
                <a:schemeClr val="bg1"/>
              </a:solidFill>
            </a:endParaRPr>
          </a:p>
        </p:txBody>
      </p:sp>
    </p:spTree>
    <p:extLst>
      <p:ext uri="{BB962C8B-B14F-4D97-AF65-F5344CB8AC3E}">
        <p14:creationId xmlns:p14="http://schemas.microsoft.com/office/powerpoint/2010/main" val="33849558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01684-4580-4573-8996-BE54EEDAA2F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9A0F4BD-EB14-4352-9F1E-0D846DA198F1}"/>
              </a:ext>
            </a:extLst>
          </p:cNvPr>
          <p:cNvSpPr>
            <a:spLocks noGrp="1"/>
          </p:cNvSpPr>
          <p:nvPr>
            <p:ph idx="1"/>
          </p:nvPr>
        </p:nvSpPr>
        <p:spPr/>
        <p:txBody>
          <a:bodyPr>
            <a:normAutofit lnSpcReduction="10000"/>
          </a:bodyPr>
          <a:lstStyle/>
          <a:p>
            <a:pPr marL="0" indent="0">
              <a:buNone/>
            </a:pPr>
            <a:r>
              <a:rPr lang="en-US" dirty="0" err="1">
                <a:solidFill>
                  <a:schemeClr val="bg1"/>
                </a:solidFill>
              </a:rPr>
              <a:t>Hyeonseo</a:t>
            </a:r>
            <a:r>
              <a:rPr lang="en-US" dirty="0">
                <a:solidFill>
                  <a:schemeClr val="bg1"/>
                </a:solidFill>
              </a:rPr>
              <a:t> Lee is a North Korean woman and she share her experience with us of ow she escaped north Korea. As North Korea is ruled by a dictator, many people are poor and weak and cannot afford food and other edible stuffs. As from a country ruled by a dictator it is of course not going to be a normal life. People were lie to and were convinced that their country was the best in the world and was told that the other countries are enemies, but there are exceptions. Some people know about the truth and tried to escape and it is not an easy job even doing that could lead you to death. If you don’t, you could experience malnutrition and money won’t be easy to get. At that time, north Korean refugee were not allowed in china, so </a:t>
            </a:r>
            <a:r>
              <a:rPr lang="en-US" dirty="0" err="1">
                <a:solidFill>
                  <a:schemeClr val="bg1"/>
                </a:solidFill>
              </a:rPr>
              <a:t>Hyesonseo</a:t>
            </a:r>
            <a:r>
              <a:rPr lang="en-US" dirty="0">
                <a:solidFill>
                  <a:schemeClr val="bg1"/>
                </a:solidFill>
              </a:rPr>
              <a:t> was lucky to escape north Korea and her potential death</a:t>
            </a:r>
          </a:p>
        </p:txBody>
      </p:sp>
    </p:spTree>
    <p:extLst>
      <p:ext uri="{BB962C8B-B14F-4D97-AF65-F5344CB8AC3E}">
        <p14:creationId xmlns:p14="http://schemas.microsoft.com/office/powerpoint/2010/main" val="15077302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01684-4580-4573-8996-BE54EEDAA2F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9A0F4BD-EB14-4352-9F1E-0D846DA198F1}"/>
              </a:ext>
            </a:extLst>
          </p:cNvPr>
          <p:cNvSpPr>
            <a:spLocks noGrp="1"/>
          </p:cNvSpPr>
          <p:nvPr>
            <p:ph idx="1"/>
          </p:nvPr>
        </p:nvSpPr>
        <p:spPr/>
        <p:txBody>
          <a:bodyPr>
            <a:normAutofit fontScale="47500" lnSpcReduction="20000"/>
          </a:bodyPr>
          <a:lstStyle/>
          <a:p>
            <a:pPr marL="0" indent="0">
              <a:buNone/>
            </a:pPr>
            <a:r>
              <a:rPr lang="en-US" dirty="0">
                <a:solidFill>
                  <a:schemeClr val="bg1"/>
                </a:solidFill>
              </a:rPr>
              <a:t>The girl born in North Korea which is near with the border of china, her family wasn’t poor and she never got hungry. And one day in 1995 her mother came back home and received a letter from a coworker’s sister that their family will not exist in this world because they haven't eaten for the past 3 weeks. Their bodies are weak so they are lying on the floor to wait for their death. In 1990 there was more than a million of north Koreans dying due to famine. And some people survived by eating grass, bugs and tree bark. And at that time the power lines were frequently shut down so it was dark everywhere at night in north Korea except the lights in China, which was just across the river. The river between North Korea and China were very narrow. People could cross secretly but sometimes there are dead bodies. Later she was taken to china to live with the distance relative. She thought that it would just take a few days but never thought they would have to live there for 14 years. One day she was caught by the Chinese police and brought back to the Chinese police station for interrogation. Some people accused her that she's a north Korean. They tested her Chinese accent so they could check if she’s Chinese or not. After testing her for a few hours one police officer tells another that it was a false report. It's easy to get caught but she was very lucky. After 10 years of hiding her identity she decides to go back north Korea. She thinks living in south Korea wasn’t easy because there is a lot of people who speaks English, so she started teaching her third language which is English. Sometimes she even got through the identity's checks about where she’s from, her name and where she came from. She started a plan to study a university entrance exam. Just to get used to and start her own life again. But suddenly she accepts an unexpected phone call saying that the north Korean authorities intercepted some money that she was sending back to her family, her family was going to be removed from the country. Then she started planning on how to help them escape. She had to get a flight to north Korea. And since her family doesn’t know how to Chinese. She has to guide them and somehow after going over 2000miles in china and to southeast Asia. The journal was very dangerous and their bus was going to caught several times but lucky they didn’t. But their bus suddenly stops and Chinese officer boarded, he took everyone ID card and started to ask them few questions. It seemed suspicious that her parents weren’t saying anything so she told the officer that they are disabled and she’s guiding them. And luckily the officer believes her. So, they made it all the way to the border and she had to almost spend all of her money to bribe the border guard but even after they got over the border guard, her family still got arrested for illegal border trespassing. But lucky after she had paid the fine, her family was released after a month. But unluckily her family was arrested, in the capital of Laos. She tries very hard and did everything she could to get her family out of jail, she went back to the police station to get her family out, but she didn’t have enough money to a bribe or pay the fine anymore. One man came and asked her what's going on? she was very surprised that a total strange asked her what's going</a:t>
            </a:r>
          </a:p>
          <a:p>
            <a:pPr marL="0" indent="0">
              <a:buNone/>
            </a:pPr>
            <a:r>
              <a:rPr lang="en-US" dirty="0">
                <a:solidFill>
                  <a:schemeClr val="bg1"/>
                </a:solidFill>
              </a:rPr>
              <a:t>on? In broken English, she explains about the problem that’s going on without hesitating, and the man went to the ATM and took out the money for paying her family get out of jail and at the same time the man helps another two north Korean. She thanks him and asked “why are you helping me?” he said “I am not helping; I am just helping north Korean people” it was a symbiotic moment for her and he showed her that the kindness of strange people and the support of international community. She's been very lucky that she received so much help and inspiration in her life.</a:t>
            </a:r>
          </a:p>
        </p:txBody>
      </p:sp>
    </p:spTree>
    <p:extLst>
      <p:ext uri="{BB962C8B-B14F-4D97-AF65-F5344CB8AC3E}">
        <p14:creationId xmlns:p14="http://schemas.microsoft.com/office/powerpoint/2010/main" val="20750131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01684-4580-4573-8996-BE54EEDAA2F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9A0F4BD-EB14-4352-9F1E-0D846DA198F1}"/>
              </a:ext>
            </a:extLst>
          </p:cNvPr>
          <p:cNvSpPr>
            <a:spLocks noGrp="1"/>
          </p:cNvSpPr>
          <p:nvPr>
            <p:ph idx="1"/>
          </p:nvPr>
        </p:nvSpPr>
        <p:spPr/>
        <p:txBody>
          <a:bodyPr>
            <a:normAutofit fontScale="55000" lnSpcReduction="20000"/>
          </a:bodyPr>
          <a:lstStyle/>
          <a:p>
            <a:pPr marL="0" indent="0">
              <a:buNone/>
            </a:pPr>
            <a:r>
              <a:rPr lang="en-US" dirty="0">
                <a:solidFill>
                  <a:schemeClr val="bg1"/>
                </a:solidFill>
              </a:rPr>
              <a:t>The “Ted Talk” I am going to write is about </a:t>
            </a:r>
            <a:r>
              <a:rPr lang="en-US" dirty="0" err="1">
                <a:solidFill>
                  <a:schemeClr val="bg1"/>
                </a:solidFill>
              </a:rPr>
              <a:t>Hyeonsoe</a:t>
            </a:r>
            <a:r>
              <a:rPr lang="en-US" dirty="0">
                <a:solidFill>
                  <a:schemeClr val="bg1"/>
                </a:solidFill>
              </a:rPr>
              <a:t> Lee’s; “My escape from North Korea''. It was a fantastic talk that I acquired much knowledge from. It was such an eye opener for me and learning about how North Korean people struggle not just with their daily lives but with many other aspects from a North Korean refugee who has successfully immigrated to another country is extremely apprising to me. We often take the little things in our lives for granted but the things that we deem inconsequential to us could be a huge privilege to another individual and this dilemma is juxtaposed by the lives of North Koreans and the rest of us. I know that North Korea is an independent country when we compare it with other countries. There is a huge difference between North Korea and South Korea. Most of the people from North Korea had to suffer from the penalization from its own people. They weren’t allowed to go over South Korea, so North Korean people often try to cross over it. I have also watched some of the sorrowful documentaries about escaping North Korea, not just the Ted Talk. Some kids who were younger than me were suffering from famine and it was heart-breaking to see. North Korean citizens usually cannot freely travel around the country. Many of the things are strictly controlled. We could know that the North Korean government treats emigrants from the country as defectors. North Koreans who settle down in South Korea would probably have hard times too. People tried to go over the Yalu River to get to China so they could continue their journey to South Korea. Since the North Korean citizens are less educated than other developed countries, they don’t know much of the outside world. My father used to tell me about the history of Korea since I am studying in another country. I wondered what North Korea looks like. I thought it was different from my country’s land. I even thought of going to go visit North Korea too when I was young. If I ask an adult about North Korea, people always respond as if they are bad. So I used to think people there were unpleasant too. In addition, today (25.6.2020) is the day that many of the people in Korea had to suffer from the serious war, referred to as the 6.25 Korean War. It lasted from 1950 to 1953. The war was started by, obviously, North Korea who invaded South Korea. From my point, North Korea doesn’t want any alliance with South Korea. We can see how bad the war went as it was recorded as the deadliest war in modern history. Many people who experienced those situations published books, movies to let the upcomers know more of it and tried to make the two countries more close to peace treaty. I hope two countries come to meet peace at the end. </a:t>
            </a:r>
          </a:p>
          <a:p>
            <a:pPr marL="0" indent="0">
              <a:buNone/>
            </a:pPr>
            <a:br>
              <a:rPr lang="en-US" dirty="0">
                <a:solidFill>
                  <a:schemeClr val="bg1"/>
                </a:solidFill>
              </a:rPr>
            </a:br>
            <a:endParaRPr lang="en-US" dirty="0">
              <a:solidFill>
                <a:schemeClr val="bg1"/>
              </a:solidFill>
            </a:endParaRPr>
          </a:p>
        </p:txBody>
      </p:sp>
    </p:spTree>
    <p:extLst>
      <p:ext uri="{BB962C8B-B14F-4D97-AF65-F5344CB8AC3E}">
        <p14:creationId xmlns:p14="http://schemas.microsoft.com/office/powerpoint/2010/main" val="11200938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01684-4580-4573-8996-BE54EEDAA2F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9A0F4BD-EB14-4352-9F1E-0D846DA198F1}"/>
              </a:ext>
            </a:extLst>
          </p:cNvPr>
          <p:cNvSpPr>
            <a:spLocks noGrp="1"/>
          </p:cNvSpPr>
          <p:nvPr>
            <p:ph idx="1"/>
          </p:nvPr>
        </p:nvSpPr>
        <p:spPr/>
        <p:txBody>
          <a:bodyPr>
            <a:normAutofit fontScale="47500" lnSpcReduction="20000"/>
          </a:bodyPr>
          <a:lstStyle/>
          <a:p>
            <a:pPr marL="0" indent="0">
              <a:buNone/>
            </a:pPr>
            <a:r>
              <a:rPr lang="en-US" dirty="0">
                <a:solidFill>
                  <a:schemeClr val="bg1"/>
                </a:solidFill>
              </a:rPr>
              <a:t>The girl was born in North Korea, her family wasn't poor so she has never suffered from hunger. One day in 1995 her mother received a letter from her coworker’s sister. The letter said five family will not exist in this world because they haven't eaten for the past 3 weeks. Their body are so weak that they can only wait for the dead. In 1990, there were more than a million of north Koreans died of hunger. People who lived had been eating grass, bugs and tree bark to survive. The power line was frequently shut down and it had been very dark at night in north Korea except the for the sea of lights in China that was just across her home. The river between North Korea and China was very narrow. People could cross secretly but sometimes she could see dead bodies flowing in the river. She was taken to China to live with her distance relative. She had never thought about living there for 14 years but she did it. One day she was caught by the Chinese police and brought to a Chinese police station for interrogation. Some people accused her that she's a North Korean and in the police station, she has to test her Chinese language skill to make sure if she is form China or not. After a few hours the polices get the answer of a false report. It's easy to get caught but she was very lucky. After 10 years of hiding her identities she decided to go back South Korea with risk. It wasn’t easy like she thought about living in South Korea because lots of people use to speak English so she started learning English. Sometimes, she even got through the identity's crises. She was usually asked “what's her name and where do you come from” but she has no good to tell the truth. And she started a plan to answer university entrance exam. Just to get used to and start her own life again. Unfortunately, she got an unexpected call that the North Korean authorities intercepted some money that she was sending back to her family, and as a punishment her family were going to be removed to the country</a:t>
            </a:r>
          </a:p>
          <a:p>
            <a:pPr marL="0" indent="0">
              <a:buNone/>
            </a:pPr>
            <a:r>
              <a:rPr lang="en-US" dirty="0">
                <a:solidFill>
                  <a:schemeClr val="bg1"/>
                </a:solidFill>
              </a:rPr>
              <a:t>side. Then she started planning to help them escape. And she had to get a flight back to china to the border of China across north Korea. And since her family doesn’t know how to speak in </a:t>
            </a:r>
            <a:r>
              <a:rPr lang="en-US" dirty="0" err="1">
                <a:solidFill>
                  <a:schemeClr val="bg1"/>
                </a:solidFill>
              </a:rPr>
              <a:t>chinese</a:t>
            </a:r>
            <a:r>
              <a:rPr lang="en-US" dirty="0">
                <a:solidFill>
                  <a:schemeClr val="bg1"/>
                </a:solidFill>
              </a:rPr>
              <a:t>. She has to guide them and started to go from China and to Southeast Asia. The journal was very dangerous and many time, the buses she was on was nearly caught but luckily they weren’t caught. One time, their bus suddenly stops and a Chinese officer boarded on, he check everyone ID cards and started to ask them a few questions. When it's time for her parents they weren’t replying anything so she told the officer that they two are deaf and dumb people. And luckily the officer believes her. They made it all the way to the border of loads and she had to spend all of her money to bribe the border guard in loads but even after they got over the border guard, her family got arrested and were sent to jail for illegal border crossing But after she paid the money, her family were released. Unluckily, her parents were arrested again, in the capital of Laos. She tried everything to free her parents, but she didn’t have enough money to pay the fine anymore. So she lost all the hopes was very depressed until a man came and ask her “</a:t>
            </a:r>
            <a:r>
              <a:rPr lang="en-US" dirty="0" err="1">
                <a:solidFill>
                  <a:schemeClr val="bg1"/>
                </a:solidFill>
              </a:rPr>
              <a:t>Whats</a:t>
            </a:r>
            <a:r>
              <a:rPr lang="en-US" dirty="0">
                <a:solidFill>
                  <a:schemeClr val="bg1"/>
                </a:solidFill>
              </a:rPr>
              <a:t> going on?”. In English, she tried to explain him the problem that’s going on without hesitating. After telling everything to him, he paid for the fine and get her family out of the jail. At the same time, he helped another two North Korean out. She thanks him with and asked “Why do you help me?” and he replied “I am just helping North Korean.”. It was the best moment in her life and he showed her the kindness of people and the support of international community. She has been very lucky that she received so much help and inspiration in her life.</a:t>
            </a:r>
          </a:p>
          <a:p>
            <a:pPr marL="0" indent="0">
              <a:buNone/>
            </a:pPr>
            <a:br>
              <a:rPr lang="en-US" dirty="0">
                <a:solidFill>
                  <a:schemeClr val="bg1"/>
                </a:solidFill>
              </a:rPr>
            </a:br>
            <a:endParaRPr lang="en-US" dirty="0">
              <a:solidFill>
                <a:schemeClr val="bg1"/>
              </a:solidFill>
            </a:endParaRPr>
          </a:p>
        </p:txBody>
      </p:sp>
    </p:spTree>
    <p:extLst>
      <p:ext uri="{BB962C8B-B14F-4D97-AF65-F5344CB8AC3E}">
        <p14:creationId xmlns:p14="http://schemas.microsoft.com/office/powerpoint/2010/main" val="2074556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01684-4580-4573-8996-BE54EEDAA2F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9A0F4BD-EB14-4352-9F1E-0D846DA198F1}"/>
              </a:ext>
            </a:extLst>
          </p:cNvPr>
          <p:cNvSpPr>
            <a:spLocks noGrp="1"/>
          </p:cNvSpPr>
          <p:nvPr>
            <p:ph idx="1"/>
          </p:nvPr>
        </p:nvSpPr>
        <p:spPr/>
        <p:txBody>
          <a:bodyPr>
            <a:normAutofit fontScale="70000" lnSpcReduction="20000"/>
          </a:bodyPr>
          <a:lstStyle/>
          <a:p>
            <a:pPr marL="0" indent="0">
              <a:buNone/>
            </a:pPr>
            <a:r>
              <a:rPr lang="en-US" dirty="0">
                <a:solidFill>
                  <a:schemeClr val="bg1"/>
                </a:solidFill>
              </a:rPr>
              <a:t>My escape from North Korea is a very nice presentation as it represent all the hardships that the North Korean refugees experience from it country and to how they secretly escape the cruel and ruthless country. It also show how she survived during the illegal migration.</a:t>
            </a:r>
          </a:p>
          <a:p>
            <a:pPr marL="0" indent="0">
              <a:buNone/>
            </a:pPr>
            <a:r>
              <a:rPr lang="en-US" dirty="0">
                <a:solidFill>
                  <a:schemeClr val="bg1"/>
                </a:solidFill>
              </a:rPr>
              <a:t>It show on how she tried to survive by lying her identity as she spoke Chinese during her stay in China and she also showed here family love as she tried to save her family that was in North Korea by risking her life. And she also showed how much she love her family as she didn’t forget about them when she can stay peacefully when she was in China and went back to North Korea just to save he family. She also showed how much it was devastating for her as her family was caught in jail for the second time and when one stranger saved her family by giving his or her money , she showed her thankfulness by not forgetting him or her till the end.</a:t>
            </a:r>
          </a:p>
          <a:p>
            <a:pPr marL="0" indent="0">
              <a:buNone/>
            </a:pPr>
            <a:r>
              <a:rPr lang="en-US" dirty="0">
                <a:solidFill>
                  <a:schemeClr val="bg1"/>
                </a:solidFill>
              </a:rPr>
              <a:t>It is also very nice of her for also sharing all of here hardship that many people of North Korea have been suffering and trying many people to not judge them by showing all the thing that are having to them . she is also making many people to help them to make North Korea a better country and to not underestimate them.</a:t>
            </a:r>
          </a:p>
          <a:p>
            <a:pPr marL="0" indent="0">
              <a:buNone/>
            </a:pPr>
            <a:br>
              <a:rPr lang="en-US" dirty="0">
                <a:solidFill>
                  <a:schemeClr val="bg1"/>
                </a:solidFill>
              </a:rPr>
            </a:br>
            <a:endParaRPr lang="en-US" dirty="0">
              <a:solidFill>
                <a:schemeClr val="bg1"/>
              </a:solidFill>
            </a:endParaRPr>
          </a:p>
        </p:txBody>
      </p:sp>
    </p:spTree>
    <p:extLst>
      <p:ext uri="{BB962C8B-B14F-4D97-AF65-F5344CB8AC3E}">
        <p14:creationId xmlns:p14="http://schemas.microsoft.com/office/powerpoint/2010/main" val="1520185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01684-4580-4573-8996-BE54EEDAA2F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9A0F4BD-EB14-4352-9F1E-0D846DA198F1}"/>
              </a:ext>
            </a:extLst>
          </p:cNvPr>
          <p:cNvSpPr>
            <a:spLocks noGrp="1"/>
          </p:cNvSpPr>
          <p:nvPr>
            <p:ph idx="1"/>
          </p:nvPr>
        </p:nvSpPr>
        <p:spPr/>
        <p:txBody>
          <a:bodyPr>
            <a:normAutofit fontScale="92500" lnSpcReduction="20000"/>
          </a:bodyPr>
          <a:lstStyle/>
          <a:p>
            <a:pPr marL="0" indent="0">
              <a:buNone/>
            </a:pPr>
            <a:r>
              <a:rPr lang="en-US" dirty="0">
                <a:solidFill>
                  <a:schemeClr val="bg1"/>
                </a:solidFill>
              </a:rPr>
              <a:t>In a culture where being social and active are valued regardless of anything else, it tends to be troublesome, even despicable, to be a contemplative person. Be that as it may, as Susan Cain contends in this energetic talk, thoughtful people carry unprecedented gifts and capacities to the world, and ought to be energized and celebrated.</a:t>
            </a:r>
          </a:p>
          <a:p>
            <a:pPr marL="0" indent="0">
              <a:buNone/>
            </a:pPr>
            <a:r>
              <a:rPr lang="en-US" dirty="0">
                <a:solidFill>
                  <a:schemeClr val="bg1"/>
                </a:solidFill>
              </a:rPr>
              <a:t>Most introvert people burn through the greater part of their lives imagining that something wrong with them...they don't understand the blessing they have...it is astounding that now we are understanding the significance of contemplation and spreading it. This is so canny, I really wanted to cry to its last piece, the world is continually pushing contemplative people to become social butterflies so much that I came to feel that the world required me to be an outgoing individual or I would be less fascinating or important to other people, however it's actual self-observers can likewise shake the world.</a:t>
            </a:r>
          </a:p>
          <a:p>
            <a:pPr marL="0" indent="0">
              <a:buNone/>
            </a:pPr>
            <a:endParaRPr lang="en-US" dirty="0">
              <a:solidFill>
                <a:schemeClr val="bg1"/>
              </a:solidFill>
            </a:endParaRPr>
          </a:p>
        </p:txBody>
      </p:sp>
    </p:spTree>
    <p:extLst>
      <p:ext uri="{BB962C8B-B14F-4D97-AF65-F5344CB8AC3E}">
        <p14:creationId xmlns:p14="http://schemas.microsoft.com/office/powerpoint/2010/main" val="3511910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01684-4580-4573-8996-BE54EEDAA2F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9A0F4BD-EB14-4352-9F1E-0D846DA198F1}"/>
              </a:ext>
            </a:extLst>
          </p:cNvPr>
          <p:cNvSpPr>
            <a:spLocks noGrp="1"/>
          </p:cNvSpPr>
          <p:nvPr>
            <p:ph idx="1"/>
          </p:nvPr>
        </p:nvSpPr>
        <p:spPr/>
        <p:txBody>
          <a:bodyPr>
            <a:normAutofit fontScale="55000" lnSpcReduction="20000"/>
          </a:bodyPr>
          <a:lstStyle/>
          <a:p>
            <a:pPr marL="0" indent="0">
              <a:buNone/>
            </a:pPr>
            <a:r>
              <a:rPr lang="en-US" dirty="0">
                <a:solidFill>
                  <a:schemeClr val="bg1"/>
                </a:solidFill>
              </a:rPr>
              <a:t>A woman named </a:t>
            </a:r>
            <a:r>
              <a:rPr lang="en-US" dirty="0" err="1">
                <a:solidFill>
                  <a:schemeClr val="bg1"/>
                </a:solidFill>
              </a:rPr>
              <a:t>Hyeonsoe</a:t>
            </a:r>
            <a:r>
              <a:rPr lang="en-US" dirty="0">
                <a:solidFill>
                  <a:schemeClr val="bg1"/>
                </a:solidFill>
              </a:rPr>
              <a:t> Lee talks about her life not knowing much about other countries except her country, North Korea and how she escaped when there was a famine. It all started on a day in 1955 when her mom received tragic news from her coworkers’ sister saying that they haven’t eaten in weeks and are starving to death. She got upset since it was her first time hearing that her country was suffering from starvation. Millions of North Koreans died during that awful time. She saw many dead bodies in the </a:t>
            </a:r>
            <a:r>
              <a:rPr lang="en-US" dirty="0" err="1">
                <a:solidFill>
                  <a:schemeClr val="bg1"/>
                </a:solidFill>
              </a:rPr>
              <a:t>Amnok</a:t>
            </a:r>
            <a:r>
              <a:rPr lang="en-US" dirty="0">
                <a:solidFill>
                  <a:schemeClr val="bg1"/>
                </a:solidFill>
              </a:rPr>
              <a:t> River which separates North Korea and China. Why you may ask. It’s because North Koreans secretly cross the border to get to a much better place. After that, she was sent to China to live with distant relatives where things were not only hard, they were also very dangerous like in North Korea since China considered North Korean refugees as illegal migrants. One time, her identity was almost revealed since someone accused her of being a North Korean! The police told her and tested her Chinese skills and asked a lot of questions. It was a scary time that her heart was nearly went off. A miracle occurred and they let her go. If she was caught then she might be imprisoned and repatriated to North Korea where they’re either tortured, imprisoned or be publicly executed. After 10 years, she risked it all and went to start a new life. She started learning English since it was important to South Koreans. She started falling into depression where she doesn’t understand who she was. After that time, she was doing great until she received a dreadful call from the North Korean authorities saying they cut off some money she sent to her family and that they were punished by removing them. She started to help them to escape by taking a flight back to China and headed towards the North Korean border. Since her family couldn’t speak Chinese, she had to guide them more than 2,000 miles then into Southeast Asia. She had to spend almost all her money to bride the Laos guards but surely enough her family was imprisoned. She ran out of money to bribe the police officers. Yet again, another miracle occurred, and a kind soul paid for the bills of their family and two more North Koreans. She received so much luck and inspiration in her life and she’s confident that she’ll see more and more North Koreans succeeding as well. </a:t>
            </a:r>
          </a:p>
        </p:txBody>
      </p:sp>
    </p:spTree>
    <p:extLst>
      <p:ext uri="{BB962C8B-B14F-4D97-AF65-F5344CB8AC3E}">
        <p14:creationId xmlns:p14="http://schemas.microsoft.com/office/powerpoint/2010/main" val="24244927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DF9A4-6EF0-4E25-962D-3C894BBEE00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3A81F42-5D20-4AE1-B2E5-7CC378097F9A}"/>
              </a:ext>
            </a:extLst>
          </p:cNvPr>
          <p:cNvSpPr>
            <a:spLocks noGrp="1"/>
          </p:cNvSpPr>
          <p:nvPr>
            <p:ph idx="1"/>
          </p:nvPr>
        </p:nvSpPr>
        <p:spPr/>
        <p:txBody>
          <a:bodyPr>
            <a:normAutofit fontScale="55000" lnSpcReduction="20000"/>
          </a:bodyPr>
          <a:lstStyle/>
          <a:p>
            <a:pPr marL="0" indent="0">
              <a:buNone/>
            </a:pPr>
            <a:r>
              <a:rPr lang="en-US" dirty="0" err="1">
                <a:solidFill>
                  <a:schemeClr val="bg1"/>
                </a:solidFill>
              </a:rPr>
              <a:t>Hyeonseo</a:t>
            </a:r>
            <a:r>
              <a:rPr lang="en-US" dirty="0">
                <a:solidFill>
                  <a:schemeClr val="bg1"/>
                </a:solidFill>
              </a:rPr>
              <a:t> Lee is a North Korean who managed to escape North Korea and started a new life in South Korea. When she was young she never learned anything about the outside world. The only thing she knew was that America, South Korea and Japan are the enemies. She saw her first public execution when she was 7 years old and she thought that was normal. Her family wasn’t poor and they have never experienced hunger. But one day in 1995, her mom brought a letter from a coworker’s sister which said they were suffering from hunger and they were ready to die. It was her first time hearing the people in her country were suffering. One day she was forced to be separated from her family and she was sent to China to live with distant relatives. At that time, she couldn’t live peacefully. She had to live a dangerous and an extremely difficult life because North Korean refugees are considered as illegal migrants in China. Once, she was caught by the Chinese police and took her to the police station to test her Chinese language abilities. She thought she will be taken back to North Korea and be imprisoned and repatriated but luckily she was considered a false report and thought she was not a North Korean. So they let her go and her life was saved. After ten years in China she finally decided to risk her life and go to South Korea. She had to learn English as her third language because English is important in South Korea. She also started to study for the universal entrance exam. But one day, she received a phone call saying that the North Korean authorities intercepted some money that she has been sending to her family. So her family was in trouble and she helped her family escape. She headed back to China and cross the North Korean border. Her family didn’t know any Chinese language so she had to guide them. On her one-week journey from China to Southeast Asia, they travel by bus and they were almost caught several sometimes. One of those times, their bus was stopped by a Chinese police and was going to test her family’s Chinese language abilities. Since they couldn’t understand or speak Chinese, she stood up and said her family were deaf and dump people she was helping. Luckily he believed her and he let them go. They made it all the way to the border of Laos. She spent almost all of her money bribing the border guards in Laos. But her family was caught and jailed for illegal border crossing. She had to pay more money for fine and to bribe, her family was released earlier. Unfortunately, her family was arrested and jailed again in the capital of Laos. She tried to bribe and pay fine but she ran out of money. She thought it was over but luckily one man helped her. She explained her situation to him and he paid all the fine and also he helped two other North Koreans get out of jail. Her family finally escaped and achieved freedom. From this TED talk, I learned that it’s a very hard and rough life being a North Korean trying to escape to freedom.</a:t>
            </a:r>
          </a:p>
        </p:txBody>
      </p:sp>
    </p:spTree>
    <p:extLst>
      <p:ext uri="{BB962C8B-B14F-4D97-AF65-F5344CB8AC3E}">
        <p14:creationId xmlns:p14="http://schemas.microsoft.com/office/powerpoint/2010/main" val="17863625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DF9A4-6EF0-4E25-962D-3C894BBEE00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3A81F42-5D20-4AE1-B2E5-7CC378097F9A}"/>
              </a:ext>
            </a:extLst>
          </p:cNvPr>
          <p:cNvSpPr>
            <a:spLocks noGrp="1"/>
          </p:cNvSpPr>
          <p:nvPr>
            <p:ph idx="1"/>
          </p:nvPr>
        </p:nvSpPr>
        <p:spPr/>
        <p:txBody>
          <a:bodyPr>
            <a:normAutofit fontScale="62500" lnSpcReduction="20000"/>
          </a:bodyPr>
          <a:lstStyle/>
          <a:p>
            <a:pPr marL="0" indent="0">
              <a:buNone/>
            </a:pPr>
            <a:r>
              <a:rPr lang="en-US" dirty="0" err="1">
                <a:solidFill>
                  <a:schemeClr val="bg1"/>
                </a:solidFill>
              </a:rPr>
              <a:t>Hyeonseo</a:t>
            </a:r>
            <a:r>
              <a:rPr lang="en-US" dirty="0">
                <a:solidFill>
                  <a:schemeClr val="bg1"/>
                </a:solidFill>
              </a:rPr>
              <a:t> Lee is a North Korean who had grown up being told that her country was the best, and the neighbors; the Japanese and the South Koreans were the enemies.</a:t>
            </a:r>
          </a:p>
          <a:p>
            <a:pPr marL="0" indent="0">
              <a:buNone/>
            </a:pPr>
            <a:r>
              <a:rPr lang="en-US" dirty="0">
                <a:solidFill>
                  <a:schemeClr val="bg1"/>
                </a:solidFill>
              </a:rPr>
              <a:t>Her family was not poor and she’d never experienced hunger until the great famine in the 90s when she was forced to leave the nation to live with relatives in China, where she had to live an extremely risky life as her true race could have been discovered at any moment and she would be sent back to be tortured and executed in public.</a:t>
            </a:r>
          </a:p>
          <a:p>
            <a:pPr marL="0" indent="0">
              <a:buNone/>
            </a:pPr>
            <a:r>
              <a:rPr lang="en-US" dirty="0">
                <a:solidFill>
                  <a:schemeClr val="bg1"/>
                </a:solidFill>
              </a:rPr>
              <a:t>Then, after a decade of taking refuge in the country, she finally decided to start a new life in South Korea. There, she had to learn her third language, English (the second being Chinese) as it was crucial for a life in South Korea. She worked there and sent a small sum of money to her family regularly, but unfortunately, her mail was intercepted once and her family had to escape swiftly before any action was taken. Therefore, she had to go back to china to cross the border and guide her family to safety.</a:t>
            </a:r>
          </a:p>
          <a:p>
            <a:pPr marL="0" indent="0">
              <a:buNone/>
            </a:pPr>
            <a:r>
              <a:rPr lang="en-US" dirty="0">
                <a:solidFill>
                  <a:schemeClr val="bg1"/>
                </a:solidFill>
              </a:rPr>
              <a:t>They took a bus across China to get to Laos, where it was a safer. During the long journey by bus, they were nearly caught several times, including the one time when she had to convince the police that her family was mentally disabled couldn’t speak at all. After that, at the Lao-Chinese border, she had to bribe the guards with money to avoid being jailed, but were arrested anyway a while after. This time, she had run out of money but a kind stranger got them out of jail. And they were finally freed.</a:t>
            </a:r>
          </a:p>
          <a:p>
            <a:pPr marL="0" indent="0">
              <a:buNone/>
            </a:pPr>
            <a:r>
              <a:rPr lang="en-US" dirty="0">
                <a:solidFill>
                  <a:schemeClr val="bg1"/>
                </a:solidFill>
              </a:rPr>
              <a:t>What happened to </a:t>
            </a:r>
            <a:r>
              <a:rPr lang="en-US" dirty="0" err="1">
                <a:solidFill>
                  <a:schemeClr val="bg1"/>
                </a:solidFill>
              </a:rPr>
              <a:t>Hyeonseo</a:t>
            </a:r>
            <a:r>
              <a:rPr lang="en-US" dirty="0">
                <a:solidFill>
                  <a:schemeClr val="bg1"/>
                </a:solidFill>
              </a:rPr>
              <a:t> is happening to all the citizens of North Korea and some of the less fortunate were slaughtered for their failed attempts of escape. Everyone should understand the tough life of a North Korean and I say the dictatorship of the ruthless family of rulers needs to come to an end.</a:t>
            </a:r>
          </a:p>
          <a:p>
            <a:pPr marL="0" indent="0">
              <a:buNone/>
            </a:pPr>
            <a:endParaRPr lang="en-US" dirty="0">
              <a:solidFill>
                <a:schemeClr val="bg1"/>
              </a:solidFill>
            </a:endParaRPr>
          </a:p>
        </p:txBody>
      </p:sp>
    </p:spTree>
    <p:extLst>
      <p:ext uri="{BB962C8B-B14F-4D97-AF65-F5344CB8AC3E}">
        <p14:creationId xmlns:p14="http://schemas.microsoft.com/office/powerpoint/2010/main" val="26507615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DF9A4-6EF0-4E25-962D-3C894BBEE00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3A81F42-5D20-4AE1-B2E5-7CC378097F9A}"/>
              </a:ext>
            </a:extLst>
          </p:cNvPr>
          <p:cNvSpPr>
            <a:spLocks noGrp="1"/>
          </p:cNvSpPr>
          <p:nvPr>
            <p:ph idx="1"/>
          </p:nvPr>
        </p:nvSpPr>
        <p:spPr/>
        <p:txBody>
          <a:bodyPr>
            <a:normAutofit fontScale="55000" lnSpcReduction="20000"/>
          </a:bodyPr>
          <a:lstStyle/>
          <a:p>
            <a:pPr marL="0" indent="0">
              <a:buNone/>
            </a:pPr>
            <a:r>
              <a:rPr lang="en-US" dirty="0">
                <a:solidFill>
                  <a:schemeClr val="bg1"/>
                </a:solidFill>
              </a:rPr>
              <a:t>As a child growing up, </a:t>
            </a:r>
            <a:r>
              <a:rPr lang="en-US" dirty="0" err="1">
                <a:solidFill>
                  <a:schemeClr val="bg1"/>
                </a:solidFill>
              </a:rPr>
              <a:t>Hyeonseon</a:t>
            </a:r>
            <a:r>
              <a:rPr lang="en-US" dirty="0">
                <a:solidFill>
                  <a:schemeClr val="bg1"/>
                </a:solidFill>
              </a:rPr>
              <a:t> Lee was taught that her country was the best in the world. She barely knew anything about the outside world, in fact she was never taught about the outside world. As a kid she saw public executions, and was taught that it was something usual. Then she became to wonder, does the rest of the world do this, like are executions usually, is every country dictated, and why does the rest of the world have lights but not North Korea.</a:t>
            </a:r>
          </a:p>
          <a:p>
            <a:pPr marL="0" indent="0">
              <a:buNone/>
            </a:pPr>
            <a:r>
              <a:rPr lang="en-US" dirty="0">
                <a:solidFill>
                  <a:schemeClr val="bg1"/>
                </a:solidFill>
              </a:rPr>
              <a:t>At the age of 14, </a:t>
            </a:r>
            <a:r>
              <a:rPr lang="en-US" dirty="0" err="1">
                <a:solidFill>
                  <a:schemeClr val="bg1"/>
                </a:solidFill>
              </a:rPr>
              <a:t>Hyeoseon</a:t>
            </a:r>
            <a:r>
              <a:rPr lang="en-US" dirty="0">
                <a:solidFill>
                  <a:schemeClr val="bg1"/>
                </a:solidFill>
              </a:rPr>
              <a:t> tries to cross the </a:t>
            </a:r>
            <a:r>
              <a:rPr lang="en-US" dirty="0" err="1">
                <a:solidFill>
                  <a:schemeClr val="bg1"/>
                </a:solidFill>
              </a:rPr>
              <a:t>Amnok</a:t>
            </a:r>
            <a:r>
              <a:rPr lang="en-US" dirty="0">
                <a:solidFill>
                  <a:schemeClr val="bg1"/>
                </a:solidFill>
              </a:rPr>
              <a:t> river, which can be narrow at certain points of the year, she’s told many have died that tried to cross the river, in fact she has seen dead bodies flow in it. Then she was sent to China to live with relatives, but who would’ve thought for a family reunion would take 14 years. Being a Korean Refugee in China was also considered an illegal migrant. Imagine living in fear, not being able to expose yourself, and not being able to tell the truth. Life went so bad to the point, the only thing </a:t>
            </a:r>
            <a:r>
              <a:rPr lang="en-US" dirty="0" err="1">
                <a:solidFill>
                  <a:schemeClr val="bg1"/>
                </a:solidFill>
              </a:rPr>
              <a:t>Hyeoseon</a:t>
            </a:r>
            <a:r>
              <a:rPr lang="en-US" dirty="0">
                <a:solidFill>
                  <a:schemeClr val="bg1"/>
                </a:solidFill>
              </a:rPr>
              <a:t> didn’t want to happen had to happen. </a:t>
            </a:r>
            <a:r>
              <a:rPr lang="en-US" dirty="0" err="1">
                <a:solidFill>
                  <a:schemeClr val="bg1"/>
                </a:solidFill>
              </a:rPr>
              <a:t>Hyeoseon</a:t>
            </a:r>
            <a:r>
              <a:rPr lang="en-US" dirty="0">
                <a:solidFill>
                  <a:schemeClr val="bg1"/>
                </a:solidFill>
              </a:rPr>
              <a:t> was accused of being North Korean, she was taken to the police station for integration. She was asked tons and tons of question, she was a centimeter away from being repatriated and sent back to North Korea, but life brought her a miracle that made the officers close the case.</a:t>
            </a:r>
          </a:p>
          <a:p>
            <a:pPr marL="0" indent="0">
              <a:buNone/>
            </a:pPr>
            <a:r>
              <a:rPr lang="en-US" dirty="0">
                <a:solidFill>
                  <a:schemeClr val="bg1"/>
                </a:solidFill>
              </a:rPr>
              <a:t>Who would’ve thought, a second nightmare had to come along? One day, </a:t>
            </a:r>
            <a:r>
              <a:rPr lang="en-US" dirty="0" err="1">
                <a:solidFill>
                  <a:schemeClr val="bg1"/>
                </a:solidFill>
              </a:rPr>
              <a:t>Hyeoseon</a:t>
            </a:r>
            <a:r>
              <a:rPr lang="en-US" dirty="0">
                <a:solidFill>
                  <a:schemeClr val="bg1"/>
                </a:solidFill>
              </a:rPr>
              <a:t> received a shocking phone call. The North Korean authorities intercepted some money that she was sending to her family. She was informed that her family had been moved to an isolated location in the country. She spent several months planning to get her family out, </a:t>
            </a:r>
            <a:r>
              <a:rPr lang="en-US" dirty="0" err="1">
                <a:solidFill>
                  <a:schemeClr val="bg1"/>
                </a:solidFill>
              </a:rPr>
              <a:t>Hyeoseon</a:t>
            </a:r>
            <a:r>
              <a:rPr lang="en-US" dirty="0">
                <a:solidFill>
                  <a:schemeClr val="bg1"/>
                </a:solidFill>
              </a:rPr>
              <a:t> lead her family for over 2000 miles with several chances of being caught. As she got the border of Laos, she had to use </a:t>
            </a:r>
            <a:r>
              <a:rPr lang="en-US" dirty="0" err="1">
                <a:solidFill>
                  <a:schemeClr val="bg1"/>
                </a:solidFill>
              </a:rPr>
              <a:t>neally</a:t>
            </a:r>
            <a:r>
              <a:rPr lang="en-US" dirty="0">
                <a:solidFill>
                  <a:schemeClr val="bg1"/>
                </a:solidFill>
              </a:rPr>
              <a:t> all the money she had left for fine and bribery. Her family was jailed several times, but for the first time, a man came to her and asked “What’s wrong?”. After she told him about the situation, the man didn’t even hesitate and helped her pay the bills immediately.</a:t>
            </a:r>
          </a:p>
          <a:p>
            <a:pPr marL="0" indent="0">
              <a:buNone/>
            </a:pPr>
            <a:r>
              <a:rPr lang="en-US" dirty="0">
                <a:solidFill>
                  <a:schemeClr val="bg1"/>
                </a:solidFill>
              </a:rPr>
              <a:t>With luck and hope and a total of fourteen years, </a:t>
            </a:r>
            <a:r>
              <a:rPr lang="en-US" dirty="0" err="1">
                <a:solidFill>
                  <a:schemeClr val="bg1"/>
                </a:solidFill>
              </a:rPr>
              <a:t>Hyeoseon’s</a:t>
            </a:r>
            <a:r>
              <a:rPr lang="en-US" dirty="0">
                <a:solidFill>
                  <a:schemeClr val="bg1"/>
                </a:solidFill>
              </a:rPr>
              <a:t> family finally reunited in South Country. This journey not only taught her but many around the</a:t>
            </a:r>
          </a:p>
          <a:p>
            <a:pPr marL="0" indent="0">
              <a:buNone/>
            </a:pPr>
            <a:r>
              <a:rPr lang="en-US" dirty="0">
                <a:solidFill>
                  <a:schemeClr val="bg1"/>
                </a:solidFill>
              </a:rPr>
              <a:t>world, that life is something be look behind and after, and always do the next thing that’s right. Even in the deepest sorrows, you will always find a glim of light.</a:t>
            </a:r>
          </a:p>
          <a:p>
            <a:pPr marL="0" indent="0">
              <a:buNone/>
            </a:pPr>
            <a:endParaRPr lang="en-US" dirty="0">
              <a:solidFill>
                <a:schemeClr val="bg1"/>
              </a:solidFill>
            </a:endParaRPr>
          </a:p>
        </p:txBody>
      </p:sp>
    </p:spTree>
    <p:extLst>
      <p:ext uri="{BB962C8B-B14F-4D97-AF65-F5344CB8AC3E}">
        <p14:creationId xmlns:p14="http://schemas.microsoft.com/office/powerpoint/2010/main" val="17197265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DF9A4-6EF0-4E25-962D-3C894BBEE00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3A81F42-5D20-4AE1-B2E5-7CC378097F9A}"/>
              </a:ext>
            </a:extLst>
          </p:cNvPr>
          <p:cNvSpPr>
            <a:spLocks noGrp="1"/>
          </p:cNvSpPr>
          <p:nvPr>
            <p:ph idx="1"/>
          </p:nvPr>
        </p:nvSpPr>
        <p:spPr/>
        <p:txBody>
          <a:bodyPr>
            <a:normAutofit fontScale="92500" lnSpcReduction="20000"/>
          </a:bodyPr>
          <a:lstStyle/>
          <a:p>
            <a:pPr marL="0" indent="0">
              <a:buNone/>
            </a:pPr>
            <a:r>
              <a:rPr lang="en-US" dirty="0">
                <a:solidFill>
                  <a:schemeClr val="bg1"/>
                </a:solidFill>
              </a:rPr>
              <a:t>As a child growing up in North Korea she thought her country was "the best on the planet." It wasn't until the famine that she began to wonder. She gets away from the country at 14, to begin a life in hiding, as a refugee in China. Her life is a harrowing, personal tale of survival and hope and a powerful reminder of those who face constant danger, even when the border is far behind. As she was young she and her family members did not eat for 3 weeks as famine occurs. Then she took a flight to Korea spending her life and learning her 3rd language called “English”. She leads her family to China and to Southeast Asia. As she arrived Laos and across the border her family members were arrested for crossing the border illegally. Then the stranger helped her family members to get out of the jail. In my opinion, I think she never thought that stranger would not help her out. Anyway, she and her family members were safe from the trouble and they came across the famine together.</a:t>
            </a:r>
          </a:p>
        </p:txBody>
      </p:sp>
    </p:spTree>
    <p:extLst>
      <p:ext uri="{BB962C8B-B14F-4D97-AF65-F5344CB8AC3E}">
        <p14:creationId xmlns:p14="http://schemas.microsoft.com/office/powerpoint/2010/main" val="38161232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DF9A4-6EF0-4E25-962D-3C894BBEE00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3A81F42-5D20-4AE1-B2E5-7CC378097F9A}"/>
              </a:ext>
            </a:extLst>
          </p:cNvPr>
          <p:cNvSpPr>
            <a:spLocks noGrp="1"/>
          </p:cNvSpPr>
          <p:nvPr>
            <p:ph idx="1"/>
          </p:nvPr>
        </p:nvSpPr>
        <p:spPr/>
        <p:txBody>
          <a:bodyPr>
            <a:normAutofit fontScale="55000" lnSpcReduction="20000"/>
          </a:bodyPr>
          <a:lstStyle/>
          <a:p>
            <a:pPr marL="0" indent="0">
              <a:buNone/>
            </a:pPr>
            <a:r>
              <a:rPr lang="en-US" dirty="0">
                <a:solidFill>
                  <a:schemeClr val="bg1"/>
                </a:solidFill>
              </a:rPr>
              <a:t>The girl born in North Korea which is near with the border of China, her family wasn’t poor and she never got hungry. In 1990 there was more than a million of north Koreans dying due to famine. And some people survived by eating grass, bugs and tree bark. And at that time the power lines were frequently shut down so it was dark everywhere at night in north Korea except the lights in China, which was just across the river. The river between North Korea and China were very narrow. People could cross secretly but sometimes there are dead bodies. Later she was taken to China to live with the distance relative. She thought that it would just take a few days but never thought they would have to live there for 14 years. One day she was caught by the Chinese police and brought back to the Chinese police station to ask her some questions. Some people accused her that she's a North Korean. After testing her for a few hours one police officer tells another that it was a false report. After 10 years of hiding her identity she decides to go back north Korea. She thinks living in South Korea wasn’t easy because there is a lot of people who speaks English, so she started teaching her third language English. Sometimes she even got through the identity's checks about where she’s from, her name and where she came from. She started a plan to study a university entrance exam. Just to get used to and start her own life again. But suddenly she accepts an unexpected phone call saying that the North Korean authorities intercepted some money that she was sending back to her family, her family was going to be removed from the country. Then she started planning on how to help them escape. She had to get a flight to North Korea. And since her family doesn’t know how to speak Chinese. The journey was very dangerous and their bus was going to caught several times but lucky they didn’t. But once their bus suddenly stops and Chinese officer boarded, he took everyone ID card and started to ask them few questions. It seemed suspicious that her parents weren’t saying anything so she told the officer that they are disabled and she’s guiding them. And luckily the officer believes her. So, they made it all the way to the border and she had to almost spend all of her money to bribe the border guard but even after they got over the border guard, her family still got arrested for illegal border trespassing. But lucky after she had paid the fine, her family was released after a month. But unluckily her family was arrested, in the capital of Laos. She tries very hard and did everything she could to get her family out of jail, she went back to the police station to get her family out, but she didn’t have enough money to a bribe or pay the fine anymore. One man came and asked her what's going on? She was very surprised that a total strange asked her what's going on? In broken English, she explains about the problem that’s going on without hesitating, and the man went to the ATM and took out the money for paying her family get out of jail and at the same time the man helps another two north Korean. She thanks him and asked “Why are you helping me?” he said “I am not helping; I am just helping North Korean people”</a:t>
            </a:r>
          </a:p>
        </p:txBody>
      </p:sp>
    </p:spTree>
    <p:extLst>
      <p:ext uri="{BB962C8B-B14F-4D97-AF65-F5344CB8AC3E}">
        <p14:creationId xmlns:p14="http://schemas.microsoft.com/office/powerpoint/2010/main" val="294353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DF9A4-6EF0-4E25-962D-3C894BBEE00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3A81F42-5D20-4AE1-B2E5-7CC378097F9A}"/>
              </a:ext>
            </a:extLst>
          </p:cNvPr>
          <p:cNvSpPr>
            <a:spLocks noGrp="1"/>
          </p:cNvSpPr>
          <p:nvPr>
            <p:ph idx="1"/>
          </p:nvPr>
        </p:nvSpPr>
        <p:spPr/>
        <p:txBody>
          <a:bodyPr>
            <a:normAutofit fontScale="55000" lnSpcReduction="20000"/>
          </a:bodyPr>
          <a:lstStyle/>
          <a:p>
            <a:pPr marL="0" indent="0">
              <a:buNone/>
            </a:pPr>
            <a:r>
              <a:rPr lang="en-US" dirty="0">
                <a:solidFill>
                  <a:schemeClr val="bg1"/>
                </a:solidFill>
              </a:rPr>
              <a:t>After watching a ted episode, </a:t>
            </a:r>
            <a:r>
              <a:rPr lang="en-US" dirty="0" err="1">
                <a:solidFill>
                  <a:schemeClr val="bg1"/>
                </a:solidFill>
              </a:rPr>
              <a:t>Hysonseo</a:t>
            </a:r>
            <a:r>
              <a:rPr lang="en-US" dirty="0">
                <a:solidFill>
                  <a:schemeClr val="bg1"/>
                </a:solidFill>
              </a:rPr>
              <a:t> Lee, I was able to understand the terrible feeling of North Korea women who fled from their native country, I want to focus on how she struggles her life in different country. After experiencing this video, I realized that sometimes, the knowledge of international helps from NGO, are necessity for needy country.</a:t>
            </a:r>
          </a:p>
          <a:p>
            <a:pPr marL="0" indent="0">
              <a:buNone/>
            </a:pPr>
            <a:r>
              <a:rPr lang="en-US" dirty="0">
                <a:solidFill>
                  <a:schemeClr val="bg1"/>
                </a:solidFill>
              </a:rPr>
              <a:t>In the video clip, most of the North Korea people are separated from outside world. They are not allow to pass the border region freely even they severe famine, or natural disaster. If they across the border illegally, they will be shot in that, and arrested, they will be imprisoned. If they are lucky to reach neighboring countries, they are considered as illegal migrants, sometimes they are arrested by the Chinese police and are sent to North Korea. When they arrived back to North Korea, they are very sure to be tortured, imprisoned or publicly executed. everybody has the same right and must share with our sympathy each other. A few North Korea refugees survive and continue to struggle their life in new country by learning new languages and trying to get a job. What a difficult lives.</a:t>
            </a:r>
          </a:p>
          <a:p>
            <a:pPr marL="0" indent="0">
              <a:buNone/>
            </a:pPr>
            <a:r>
              <a:rPr lang="en-US" dirty="0">
                <a:solidFill>
                  <a:schemeClr val="bg1"/>
                </a:solidFill>
              </a:rPr>
              <a:t>According to the above </a:t>
            </a:r>
            <a:r>
              <a:rPr lang="en-US" dirty="0" err="1">
                <a:solidFill>
                  <a:schemeClr val="bg1"/>
                </a:solidFill>
              </a:rPr>
              <a:t>datas</a:t>
            </a:r>
            <a:r>
              <a:rPr lang="en-US" dirty="0">
                <a:solidFill>
                  <a:schemeClr val="bg1"/>
                </a:solidFill>
              </a:rPr>
              <a:t>, the local government must take the responsibilities to their own citizens’ difficult lives. They should find out the ways for solutions instead of forbidding the border crossing. I believe that receiving the helps from the rich countries will be one of the best solutions. After watching the video clip, I learn that as a citizen, wherever they</a:t>
            </a:r>
          </a:p>
          <a:p>
            <a:pPr marL="0" indent="0">
              <a:buNone/>
            </a:pPr>
            <a:r>
              <a:rPr lang="en-US" dirty="0">
                <a:solidFill>
                  <a:schemeClr val="bg1"/>
                </a:solidFill>
              </a:rPr>
              <a:t>live in the world, they never forget to give a hand to improvement their mother country when it is in need.</a:t>
            </a:r>
          </a:p>
          <a:p>
            <a:pPr marL="0" indent="0">
              <a:buNone/>
            </a:pPr>
            <a:r>
              <a:rPr lang="en-US" dirty="0">
                <a:solidFill>
                  <a:schemeClr val="bg1"/>
                </a:solidFill>
              </a:rPr>
              <a:t>To sum up,</a:t>
            </a:r>
          </a:p>
          <a:p>
            <a:pPr marL="0" indent="0">
              <a:buNone/>
            </a:pPr>
            <a:r>
              <a:rPr lang="en-US" dirty="0">
                <a:solidFill>
                  <a:schemeClr val="bg1"/>
                </a:solidFill>
              </a:rPr>
              <a:t>Everybody has the same right and must share with our sympathy each other. </a:t>
            </a:r>
            <a:br>
              <a:rPr lang="en-US" dirty="0">
                <a:solidFill>
                  <a:schemeClr val="bg1"/>
                </a:solidFill>
              </a:rPr>
            </a:br>
            <a:endParaRPr lang="en-US" dirty="0">
              <a:solidFill>
                <a:schemeClr val="bg1"/>
              </a:solidFill>
            </a:endParaRPr>
          </a:p>
          <a:p>
            <a:pPr marL="0" indent="0">
              <a:buNone/>
            </a:pPr>
            <a:br>
              <a:rPr lang="en-US" dirty="0">
                <a:solidFill>
                  <a:schemeClr val="bg1"/>
                </a:solidFill>
              </a:rPr>
            </a:br>
            <a:endParaRPr lang="en-US" dirty="0">
              <a:solidFill>
                <a:schemeClr val="bg1"/>
              </a:solidFill>
            </a:endParaRPr>
          </a:p>
        </p:txBody>
      </p:sp>
    </p:spTree>
    <p:extLst>
      <p:ext uri="{BB962C8B-B14F-4D97-AF65-F5344CB8AC3E}">
        <p14:creationId xmlns:p14="http://schemas.microsoft.com/office/powerpoint/2010/main" val="2068491048"/>
      </p:ext>
    </p:extLst>
  </p:cSld>
  <p:clrMapOvr>
    <a:masterClrMapping/>
  </p:clrMapOvr>
</p:sld>
</file>

<file path=ppt/theme/theme1.xml><?xml version="1.0" encoding="utf-8"?>
<a:theme xmlns:a="http://schemas.openxmlformats.org/drawingml/2006/main" name="FunkyShapesVTI">
  <a:themeElements>
    <a:clrScheme name="AnalogousFromLightSeedLeftStep">
      <a:dk1>
        <a:srgbClr val="000000"/>
      </a:dk1>
      <a:lt1>
        <a:srgbClr val="FFFFFF"/>
      </a:lt1>
      <a:dk2>
        <a:srgbClr val="233E37"/>
      </a:dk2>
      <a:lt2>
        <a:srgbClr val="E8E7E2"/>
      </a:lt2>
      <a:accent1>
        <a:srgbClr val="969CC6"/>
      </a:accent1>
      <a:accent2>
        <a:srgbClr val="7F9EBA"/>
      </a:accent2>
      <a:accent3>
        <a:srgbClr val="83ABAD"/>
      </a:accent3>
      <a:accent4>
        <a:srgbClr val="76AD99"/>
      </a:accent4>
      <a:accent5>
        <a:srgbClr val="84AE8D"/>
      </a:accent5>
      <a:accent6>
        <a:srgbClr val="84B078"/>
      </a:accent6>
      <a:hlink>
        <a:srgbClr val="8A8453"/>
      </a:hlink>
      <a:folHlink>
        <a:srgbClr val="848484"/>
      </a:folHlink>
    </a:clrScheme>
    <a:fontScheme name="Source Sans Pro">
      <a:majorFont>
        <a:latin typeface="Source Sans Pro"/>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unkyShapesVTI" id="{A7F40C41-3FB2-45B0-B0D6-DFB7FDD9B7AD}" vid="{C49381A0-09CD-46EE-B141-E2CDD87ABFE3}"/>
    </a:ext>
  </a:extLst>
</a:theme>
</file>

<file path=docProps/app.xml><?xml version="1.0" encoding="utf-8"?>
<Properties xmlns="http://schemas.openxmlformats.org/officeDocument/2006/extended-properties" xmlns:vt="http://schemas.openxmlformats.org/officeDocument/2006/docPropsVTypes">
  <TotalTime>12</TotalTime>
  <Words>9082</Words>
  <Application>Microsoft Office PowerPoint</Application>
  <PresentationFormat>Widescreen</PresentationFormat>
  <Paragraphs>55</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Source Sans Pro</vt:lpstr>
      <vt:lpstr>FunkyShapesVTI</vt:lpstr>
      <vt:lpstr>North Korean refugee Tedtalk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North Korean refugee Tedtalk</dc:title>
  <dc:creator>Ye Won</dc:creator>
  <cp:lastModifiedBy>Ye Won</cp:lastModifiedBy>
  <cp:revision>2</cp:revision>
  <dcterms:created xsi:type="dcterms:W3CDTF">2020-07-28T04:36:38Z</dcterms:created>
  <dcterms:modified xsi:type="dcterms:W3CDTF">2020-07-28T04:48:50Z</dcterms:modified>
</cp:coreProperties>
</file>